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424" r:id="rId5"/>
    <p:sldId id="425" r:id="rId6"/>
    <p:sldId id="256" r:id="rId7"/>
    <p:sldId id="420" r:id="rId8"/>
    <p:sldId id="419" r:id="rId9"/>
    <p:sldId id="306" r:id="rId10"/>
    <p:sldId id="303" r:id="rId11"/>
    <p:sldId id="304" r:id="rId12"/>
    <p:sldId id="301" r:id="rId13"/>
    <p:sldId id="421" r:id="rId14"/>
    <p:sldId id="417" r:id="rId15"/>
    <p:sldId id="415" r:id="rId16"/>
    <p:sldId id="409" r:id="rId17"/>
    <p:sldId id="328" r:id="rId18"/>
    <p:sldId id="426" r:id="rId19"/>
    <p:sldId id="322" r:id="rId20"/>
    <p:sldId id="423" r:id="rId21"/>
    <p:sldId id="427" r:id="rId22"/>
    <p:sldId id="400" r:id="rId23"/>
    <p:sldId id="428" r:id="rId24"/>
    <p:sldId id="429" r:id="rId25"/>
    <p:sldId id="430" r:id="rId26"/>
    <p:sldId id="431" r:id="rId27"/>
    <p:sldId id="432" r:id="rId28"/>
    <p:sldId id="433" r:id="rId2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0306" autoAdjust="0"/>
  </p:normalViewPr>
  <p:slideViewPr>
    <p:cSldViewPr snapToGrid="0">
      <p:cViewPr varScale="1">
        <p:scale>
          <a:sx n="46" d="100"/>
          <a:sy n="46" d="100"/>
        </p:scale>
        <p:origin x="3012" y="54"/>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0FB2635-7E4C-48AA-9706-1898EEC12301}" type="datetimeFigureOut">
              <a:rPr lang="en-GB" smtClean="0"/>
              <a:t>26/11/2019</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686E569D-3FE6-4998-933F-79F440FA4772}" type="slidenum">
              <a:rPr lang="en-GB" smtClean="0"/>
              <a:t>‹#›</a:t>
            </a:fld>
            <a:endParaRPr lang="en-GB"/>
          </a:p>
        </p:txBody>
      </p:sp>
    </p:spTree>
    <p:extLst>
      <p:ext uri="{BB962C8B-B14F-4D97-AF65-F5344CB8AC3E}">
        <p14:creationId xmlns:p14="http://schemas.microsoft.com/office/powerpoint/2010/main" val="335216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Good afternoon. I’m Rebecca Patterson, and I work at the Scottish Partnership for Palliative Care. Myself and my colleague Caroline are going to explore this idea nurturing compassionate communities relating to death, dying, loss and care.</a:t>
            </a:r>
            <a:endParaRPr lang="en-GB" dirty="0"/>
          </a:p>
        </p:txBody>
      </p:sp>
      <p:sp>
        <p:nvSpPr>
          <p:cNvPr id="4" name="Slide Number Placeholder 3"/>
          <p:cNvSpPr>
            <a:spLocks noGrp="1"/>
          </p:cNvSpPr>
          <p:nvPr>
            <p:ph type="sldNum" sz="quarter" idx="5"/>
          </p:nvPr>
        </p:nvSpPr>
        <p:spPr/>
        <p:txBody>
          <a:bodyPr/>
          <a:lstStyle/>
          <a:p>
            <a:fld id="{D016F0E4-360F-4781-9504-6BCF3D1F731E}" type="slidenum">
              <a:rPr lang="en-GB" smtClean="0"/>
              <a:t>1</a:t>
            </a:fld>
            <a:endParaRPr lang="en-GB"/>
          </a:p>
        </p:txBody>
      </p:sp>
    </p:spTree>
    <p:extLst>
      <p:ext uri="{BB962C8B-B14F-4D97-AF65-F5344CB8AC3E}">
        <p14:creationId xmlns:p14="http://schemas.microsoft.com/office/powerpoint/2010/main" val="3664883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our work to encourage more compassionate communities in Scotland, we find it helpful to base our work around these three areas – opportunities, knowledge and environments.</a:t>
            </a:r>
          </a:p>
          <a:p>
            <a:endParaRPr lang="en-US" dirty="0"/>
          </a:p>
          <a:p>
            <a:r>
              <a:rPr lang="en-US" dirty="0"/>
              <a:t>This way of looking at things has been supported by some work by other people too…</a:t>
            </a:r>
          </a:p>
        </p:txBody>
      </p:sp>
      <p:sp>
        <p:nvSpPr>
          <p:cNvPr id="4" name="Slide Number Placeholder 3"/>
          <p:cNvSpPr>
            <a:spLocks noGrp="1"/>
          </p:cNvSpPr>
          <p:nvPr>
            <p:ph type="sldNum" sz="quarter" idx="5"/>
          </p:nvPr>
        </p:nvSpPr>
        <p:spPr/>
        <p:txBody>
          <a:bodyPr/>
          <a:lstStyle/>
          <a:p>
            <a:fld id="{6EF8B67B-FCFF-49C0-B5CC-EB32F43640A4}" type="slidenum">
              <a:rPr lang="en-GB" smtClean="0"/>
              <a:pPr/>
              <a:t>10</a:t>
            </a:fld>
            <a:endParaRPr lang="en-GB"/>
          </a:p>
        </p:txBody>
      </p:sp>
    </p:spTree>
    <p:extLst>
      <p:ext uri="{BB962C8B-B14F-4D97-AF65-F5344CB8AC3E}">
        <p14:creationId xmlns:p14="http://schemas.microsoft.com/office/powerpoint/2010/main" val="415457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some of you may be aware </a:t>
            </a:r>
            <a:r>
              <a:rPr lang="en-US" dirty="0" err="1"/>
              <a:t>othat</a:t>
            </a:r>
            <a:r>
              <a:rPr lang="en-US" dirty="0"/>
              <a:t> JRF and Carnegie UK did some work over the last few years exploring what kindness is and how it comes about.  Their most recent report highlights the importance of</a:t>
            </a:r>
          </a:p>
          <a:p>
            <a:endParaRPr lang="en-US" dirty="0"/>
          </a:p>
          <a:p>
            <a:r>
              <a:rPr lang="en-US" dirty="0"/>
              <a:t> </a:t>
            </a:r>
            <a:r>
              <a:rPr lang="en-US" sz="1200" dirty="0" err="1"/>
              <a:t>Organisational</a:t>
            </a:r>
            <a:r>
              <a:rPr lang="en-US" sz="1200" dirty="0"/>
              <a:t> cultures to enable kindness</a:t>
            </a:r>
          </a:p>
          <a:p>
            <a:endParaRPr lang="en-US" sz="1200" dirty="0"/>
          </a:p>
          <a:p>
            <a:r>
              <a:rPr lang="en-US" sz="1200" dirty="0"/>
              <a:t>Creating informal opportunities for social interaction</a:t>
            </a:r>
          </a:p>
          <a:p>
            <a:endParaRPr lang="en-US" sz="1200" dirty="0"/>
          </a:p>
          <a:p>
            <a:r>
              <a:rPr lang="en-US" sz="1200" dirty="0"/>
              <a:t>Creating welcoming spaces that encourage everyday relationships and human connections</a:t>
            </a:r>
          </a:p>
          <a:p>
            <a:endParaRPr lang="en-US" dirty="0"/>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686E569D-3FE6-4998-933F-79F440FA4772}" type="slidenum">
              <a:rPr lang="en-GB" smtClean="0"/>
              <a:t>11</a:t>
            </a:fld>
            <a:endParaRPr lang="en-GB"/>
          </a:p>
        </p:txBody>
      </p:sp>
    </p:spTree>
    <p:extLst>
      <p:ext uri="{BB962C8B-B14F-4D97-AF65-F5344CB8AC3E}">
        <p14:creationId xmlns:p14="http://schemas.microsoft.com/office/powerpoint/2010/main" val="410329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Some Australian work by Debbie Horsfall and colleagues, looked at how communities supported their members at the end of life…</a:t>
            </a:r>
          </a:p>
          <a:p>
            <a:endParaRPr lang="en-US" dirty="0"/>
          </a:p>
          <a:p>
            <a:endParaRPr lang="en-US" dirty="0"/>
          </a:p>
        </p:txBody>
      </p:sp>
      <p:sp>
        <p:nvSpPr>
          <p:cNvPr id="4" name="Slide Number Placeholder 3"/>
          <p:cNvSpPr>
            <a:spLocks noGrp="1"/>
          </p:cNvSpPr>
          <p:nvPr>
            <p:ph type="sldNum" sz="quarter" idx="5"/>
          </p:nvPr>
        </p:nvSpPr>
        <p:spPr/>
        <p:txBody>
          <a:bodyPr/>
          <a:lstStyle/>
          <a:p>
            <a:fld id="{686E569D-3FE6-4998-933F-79F440FA4772}" type="slidenum">
              <a:rPr lang="en-GB" smtClean="0"/>
              <a:t>12</a:t>
            </a:fld>
            <a:endParaRPr lang="en-GB"/>
          </a:p>
        </p:txBody>
      </p:sp>
    </p:spTree>
    <p:extLst>
      <p:ext uri="{BB962C8B-B14F-4D97-AF65-F5344CB8AC3E}">
        <p14:creationId xmlns:p14="http://schemas.microsoft.com/office/powerpoint/2010/main" val="1671430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compassionate communities come about?</a:t>
            </a:r>
          </a:p>
          <a:p>
            <a:pPr marL="0" indent="0">
              <a:buFontTx/>
              <a:buNone/>
            </a:pPr>
            <a:endParaRPr lang="en-US" dirty="0"/>
          </a:p>
          <a:p>
            <a:pPr marL="0" indent="0">
              <a:buFontTx/>
              <a:buNone/>
            </a:pPr>
            <a:r>
              <a:rPr lang="en-US" dirty="0"/>
              <a:t>I think that one of the things that the people at Carnegie were trying to do with their report was to work out how kindness comes about.  I think that’s a really tricky one… if there’s an answer I’m not sure we’ve found it yet.</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mentioned the ‘compassionate cities model’ of Allan Kellehear and colleagues before.  That’s quite an interesting model, setting out not just a definition but also coming with a charter </a:t>
            </a:r>
            <a:r>
              <a:rPr lang="en-GB" sz="1200" dirty="0"/>
              <a:t>that sets out what a compassionate city will look like, and </a:t>
            </a:r>
            <a:r>
              <a:rPr lang="en-US" dirty="0"/>
              <a:t>attempts to describe a bit of a method to follow to achieve a Compassionate City… </a:t>
            </a:r>
          </a:p>
        </p:txBody>
      </p:sp>
      <p:sp>
        <p:nvSpPr>
          <p:cNvPr id="4" name="Slide Number Placeholder 3"/>
          <p:cNvSpPr>
            <a:spLocks noGrp="1"/>
          </p:cNvSpPr>
          <p:nvPr>
            <p:ph type="sldNum" sz="quarter" idx="5"/>
          </p:nvPr>
        </p:nvSpPr>
        <p:spPr/>
        <p:txBody>
          <a:bodyPr/>
          <a:lstStyle/>
          <a:p>
            <a:fld id="{686E569D-3FE6-4998-933F-79F440FA4772}" type="slidenum">
              <a:rPr lang="en-GB" smtClean="0"/>
              <a:t>13</a:t>
            </a:fld>
            <a:endParaRPr lang="en-GB"/>
          </a:p>
        </p:txBody>
      </p:sp>
    </p:spTree>
    <p:extLst>
      <p:ext uri="{BB962C8B-B14F-4D97-AF65-F5344CB8AC3E}">
        <p14:creationId xmlns:p14="http://schemas.microsoft.com/office/powerpoint/2010/main" val="182757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Importantly, this model highlights the need to join up top down policy support with bottom up community engagement and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So, you need some ‘top-</a:t>
            </a:r>
            <a:r>
              <a:rPr lang="en-GB" sz="1200" kern="1200" dirty="0" err="1">
                <a:solidFill>
                  <a:schemeClr val="tx1"/>
                </a:solidFill>
                <a:latin typeface="+mn-lt"/>
                <a:ea typeface="+mn-ea"/>
                <a:cs typeface="+mn-cs"/>
              </a:rPr>
              <a:t>down’work</a:t>
            </a:r>
            <a:r>
              <a:rPr lang="en-GB" sz="1200" kern="1200" dirty="0">
                <a:solidFill>
                  <a:schemeClr val="tx1"/>
                </a:solidFill>
                <a:latin typeface="+mn-lt"/>
                <a:ea typeface="+mn-ea"/>
                <a:cs typeface="+mn-cs"/>
              </a:rPr>
              <a:t>, engagement from people with power across different parts of a community, and manipulating the key levers of 'power' or 'politics' of civic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A707D11-42F9-4B51-A471-6F1E89801E2E}"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However, once</a:t>
            </a:r>
            <a:r>
              <a:rPr lang="en-GB" sz="1200" kern="1200" baseline="0" dirty="0">
                <a:solidFill>
                  <a:schemeClr val="tx1"/>
                </a:solidFill>
                <a:latin typeface="+mn-lt"/>
                <a:ea typeface="+mn-ea"/>
                <a:cs typeface="+mn-cs"/>
              </a:rPr>
              <a:t> the structure is in place, creation of the compassionate city requires </a:t>
            </a:r>
            <a:r>
              <a:rPr lang="en-GB" sz="1200" kern="1200" dirty="0">
                <a:solidFill>
                  <a:schemeClr val="tx1"/>
                </a:solidFill>
                <a:latin typeface="+mn-lt"/>
                <a:ea typeface="+mn-ea"/>
                <a:cs typeface="+mn-cs"/>
              </a:rPr>
              <a:t>a community development (bottom-up) strategy – the</a:t>
            </a:r>
            <a:r>
              <a:rPr lang="en-GB" sz="1200" kern="1200" baseline="0" dirty="0">
                <a:solidFill>
                  <a:schemeClr val="tx1"/>
                </a:solidFill>
                <a:latin typeface="+mn-lt"/>
                <a:ea typeface="+mn-ea"/>
                <a:cs typeface="+mn-cs"/>
              </a:rPr>
              <a:t> community needs to not just participate, but to take ownership of the idea for it to become sustainable.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The Compassionate cities model has been extremely influential, and if you want to know more about it you can check out these 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A707D11-42F9-4B51-A471-6F1E89801E2E}" type="slidenum">
              <a:rPr lang="en-GB" smtClean="0"/>
              <a:pPr/>
              <a:t>15</a:t>
            </a:fld>
            <a:endParaRPr lang="en-GB"/>
          </a:p>
        </p:txBody>
      </p:sp>
    </p:spTree>
    <p:extLst>
      <p:ext uri="{BB962C8B-B14F-4D97-AF65-F5344CB8AC3E}">
        <p14:creationId xmlns:p14="http://schemas.microsoft.com/office/powerpoint/2010/main" val="1299243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That model is quite theoretical, but there are people out there who’ve tried to turn the theory into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There are also other models to consider, and some great examples of practical things that people have done to try to initiate more compassion in their own communities.</a:t>
            </a:r>
            <a:endParaRPr lang="en-GB"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A707D11-42F9-4B51-A471-6F1E89801E2E}"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 which is why we’ve spent some time exploring what practical ideas are out there, what people have done, and brought some of it together into an online collection of resources.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is the website of the Scottish Compassionate Communities </a:t>
            </a:r>
            <a:r>
              <a:rPr lang="en-GB" sz="1200" b="0" i="0" kern="1200" dirty="0" err="1">
                <a:solidFill>
                  <a:schemeClr val="tx1"/>
                </a:solidFill>
                <a:effectLst/>
                <a:latin typeface="+mn-lt"/>
                <a:ea typeface="+mn-ea"/>
                <a:cs typeface="+mn-cs"/>
              </a:rPr>
              <a:t>toolkit,The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ComCom</a:t>
            </a:r>
            <a:r>
              <a:rPr lang="en-GB" sz="1200" b="0" i="0" kern="1200" dirty="0">
                <a:solidFill>
                  <a:schemeClr val="tx1"/>
                </a:solidFill>
                <a:effectLst/>
                <a:latin typeface="+mn-lt"/>
                <a:ea typeface="+mn-ea"/>
                <a:cs typeface="+mn-cs"/>
              </a:rPr>
              <a:t> toolkit is an online collection </a:t>
            </a:r>
            <a:r>
              <a:rPr lang="en-GB" sz="1200" b="1" dirty="0"/>
              <a:t>of resources providing ideas and information aiming to of practical use to people wishing to make their local community more supportive of people going through difficult times that can come with death, dying, loss and care.</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It brings together into one place practical ideas that other people </a:t>
            </a:r>
            <a:r>
              <a:rPr lang="en-GB" sz="1200" b="0" i="0" kern="1200" dirty="0" err="1">
                <a:solidFill>
                  <a:schemeClr val="tx1"/>
                </a:solidFill>
                <a:effectLst/>
                <a:latin typeface="+mn-lt"/>
                <a:ea typeface="+mn-ea"/>
                <a:cs typeface="+mn-cs"/>
              </a:rPr>
              <a:t>ehave</a:t>
            </a:r>
            <a:r>
              <a:rPr lang="en-GB" sz="1200" b="0" i="0" kern="1200" dirty="0">
                <a:solidFill>
                  <a:schemeClr val="tx1"/>
                </a:solidFill>
                <a:effectLst/>
                <a:latin typeface="+mn-lt"/>
                <a:ea typeface="+mn-ea"/>
                <a:cs typeface="+mn-cs"/>
              </a:rPr>
              <a:t> done, about how you can undertake local work in this area.</a:t>
            </a:r>
          </a:p>
          <a:p>
            <a:endParaRPr lang="en-US" dirty="0"/>
          </a:p>
          <a:p>
            <a:endParaRPr lang="en-US" dirty="0"/>
          </a:p>
          <a:p>
            <a:r>
              <a:rPr lang="en-US" dirty="0"/>
              <a:t>In the afternoon session we’re going to look in more detail at some of the examples in the toolkit.</a:t>
            </a:r>
          </a:p>
          <a:p>
            <a:endParaRPr lang="en-US" dirty="0"/>
          </a:p>
          <a:p>
            <a:r>
              <a:rPr lang="en-US" dirty="0"/>
              <a:t>Now I’m going to hand you over to my colleague Caroline who’s going to tell you about the </a:t>
            </a:r>
            <a:r>
              <a:rPr lang="en-US" dirty="0" err="1"/>
              <a:t>Truacanta</a:t>
            </a:r>
            <a:r>
              <a:rPr lang="en-US" dirty="0"/>
              <a:t> Project.  </a:t>
            </a:r>
          </a:p>
        </p:txBody>
      </p:sp>
      <p:sp>
        <p:nvSpPr>
          <p:cNvPr id="4" name="Slide Number Placeholder 3"/>
          <p:cNvSpPr>
            <a:spLocks noGrp="1"/>
          </p:cNvSpPr>
          <p:nvPr>
            <p:ph type="sldNum" sz="quarter" idx="5"/>
          </p:nvPr>
        </p:nvSpPr>
        <p:spPr/>
        <p:txBody>
          <a:bodyPr/>
          <a:lstStyle/>
          <a:p>
            <a:fld id="{686E569D-3FE6-4998-933F-79F440FA4772}" type="slidenum">
              <a:rPr lang="en-GB" smtClean="0"/>
              <a:t>17</a:t>
            </a:fld>
            <a:endParaRPr lang="en-GB"/>
          </a:p>
        </p:txBody>
      </p:sp>
    </p:spTree>
    <p:extLst>
      <p:ext uri="{BB962C8B-B14F-4D97-AF65-F5344CB8AC3E}">
        <p14:creationId xmlns:p14="http://schemas.microsoft.com/office/powerpoint/2010/main" val="2372245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Truacanta</a:t>
            </a:r>
            <a:endParaRPr lang="en-GB" dirty="0"/>
          </a:p>
        </p:txBody>
      </p:sp>
      <p:sp>
        <p:nvSpPr>
          <p:cNvPr id="4" name="Slide Number Placeholder 3"/>
          <p:cNvSpPr>
            <a:spLocks noGrp="1"/>
          </p:cNvSpPr>
          <p:nvPr>
            <p:ph type="sldNum" sz="quarter" idx="5"/>
          </p:nvPr>
        </p:nvSpPr>
        <p:spPr/>
        <p:txBody>
          <a:bodyPr/>
          <a:lstStyle/>
          <a:p>
            <a:fld id="{686E569D-3FE6-4998-933F-79F440FA4772}" type="slidenum">
              <a:rPr lang="en-GB" smtClean="0"/>
              <a:t>18</a:t>
            </a:fld>
            <a:endParaRPr lang="en-GB"/>
          </a:p>
        </p:txBody>
      </p:sp>
    </p:spTree>
    <p:extLst>
      <p:ext uri="{BB962C8B-B14F-4D97-AF65-F5344CB8AC3E}">
        <p14:creationId xmlns:p14="http://schemas.microsoft.com/office/powerpoint/2010/main" val="185139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Main principles of community development</a:t>
            </a:r>
          </a:p>
          <a:p>
            <a:r>
              <a:rPr lang="en-US" dirty="0"/>
              <a:t>Community led &amp; owned</a:t>
            </a:r>
          </a:p>
          <a:p>
            <a:r>
              <a:rPr lang="en-US" dirty="0"/>
              <a:t>Rather than a group up here deciding what this group down here needs and going ahead and doing that, </a:t>
            </a:r>
          </a:p>
          <a:p>
            <a:r>
              <a:rPr lang="en-US" dirty="0"/>
              <a:t>the group down here decides collectively what they need, what assets &amp; resources they have that they can uses to effect that change.</a:t>
            </a:r>
            <a:endParaRPr lang="en-GB" dirty="0"/>
          </a:p>
        </p:txBody>
      </p:sp>
      <p:sp>
        <p:nvSpPr>
          <p:cNvPr id="4" name="Slide Number Placeholder 3"/>
          <p:cNvSpPr>
            <a:spLocks noGrp="1"/>
          </p:cNvSpPr>
          <p:nvPr>
            <p:ph type="sldNum" sz="quarter" idx="10"/>
          </p:nvPr>
        </p:nvSpPr>
        <p:spPr/>
        <p:txBody>
          <a:bodyPr/>
          <a:lstStyle/>
          <a:p>
            <a:fld id="{2E95542F-BF9B-44ED-8E40-97DC4ED89C2D}"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thought we could explore:</a:t>
            </a:r>
          </a:p>
          <a:p>
            <a:r>
              <a:rPr lang="en-US" dirty="0"/>
              <a:t>What do people mean when they talk about ‘compassionate communities’ and what might a compassionate community look like</a:t>
            </a:r>
          </a:p>
          <a:p>
            <a:endParaRPr lang="en-US" dirty="0"/>
          </a:p>
          <a:p>
            <a:r>
              <a:rPr lang="en-US" dirty="0"/>
              <a:t>How do compassionate communities come about?</a:t>
            </a:r>
          </a:p>
          <a:p>
            <a:endParaRPr lang="en-US" dirty="0"/>
          </a:p>
          <a:p>
            <a:r>
              <a:rPr lang="en-US" dirty="0"/>
              <a:t>And then I’m going to hand over to my colleague Caroline, to talk about The </a:t>
            </a:r>
            <a:r>
              <a:rPr lang="en-US" dirty="0" err="1"/>
              <a:t>Truacanta</a:t>
            </a:r>
            <a:r>
              <a:rPr lang="en-US" dirty="0"/>
              <a:t> Project – some work we’re leading, supporting communities to take practical local action to make their own community more compassionate</a:t>
            </a:r>
            <a:endParaRPr lang="en-GB" dirty="0"/>
          </a:p>
        </p:txBody>
      </p:sp>
      <p:sp>
        <p:nvSpPr>
          <p:cNvPr id="4" name="Slide Number Placeholder 3"/>
          <p:cNvSpPr>
            <a:spLocks noGrp="1"/>
          </p:cNvSpPr>
          <p:nvPr>
            <p:ph type="sldNum" sz="quarter" idx="5"/>
          </p:nvPr>
        </p:nvSpPr>
        <p:spPr/>
        <p:txBody>
          <a:bodyPr/>
          <a:lstStyle/>
          <a:p>
            <a:fld id="{9416A671-B924-4AD9-BE90-AAA544F3AA43}" type="slidenum">
              <a:rPr lang="en-GB" smtClean="0"/>
              <a:t>2</a:t>
            </a:fld>
            <a:endParaRPr lang="en-GB"/>
          </a:p>
        </p:txBody>
      </p:sp>
    </p:spTree>
    <p:extLst>
      <p:ext uri="{BB962C8B-B14F-4D97-AF65-F5344CB8AC3E}">
        <p14:creationId xmlns:p14="http://schemas.microsoft.com/office/powerpoint/2010/main" val="985732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 geographical</a:t>
            </a:r>
          </a:p>
          <a:p>
            <a:r>
              <a:rPr lang="en-US" dirty="0"/>
              <a:t>Also communities of interest, identity &amp; practice</a:t>
            </a:r>
          </a:p>
          <a:p>
            <a:r>
              <a:rPr lang="en-US" dirty="0"/>
              <a:t>Community development not always so straightforward in practice</a:t>
            </a:r>
          </a:p>
          <a:p>
            <a:r>
              <a:rPr lang="en-US" dirty="0"/>
              <a:t>Small steps, slow journey, lots of changes of direction.</a:t>
            </a:r>
            <a:endParaRPr lang="en-GB" dirty="0"/>
          </a:p>
        </p:txBody>
      </p:sp>
      <p:sp>
        <p:nvSpPr>
          <p:cNvPr id="4" name="Slide Number Placeholder 3"/>
          <p:cNvSpPr>
            <a:spLocks noGrp="1"/>
          </p:cNvSpPr>
          <p:nvPr>
            <p:ph type="sldNum" sz="quarter" idx="5"/>
          </p:nvPr>
        </p:nvSpPr>
        <p:spPr/>
        <p:txBody>
          <a:bodyPr/>
          <a:lstStyle/>
          <a:p>
            <a:fld id="{686E569D-3FE6-4998-933F-79F440FA4772}" type="slidenum">
              <a:rPr lang="en-GB" smtClean="0"/>
              <a:t>20</a:t>
            </a:fld>
            <a:endParaRPr lang="en-GB"/>
          </a:p>
        </p:txBody>
      </p:sp>
    </p:spTree>
    <p:extLst>
      <p:ext uri="{BB962C8B-B14F-4D97-AF65-F5344CB8AC3E}">
        <p14:creationId xmlns:p14="http://schemas.microsoft.com/office/powerpoint/2010/main" val="2387005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guest speaker at one of our events recently introduced this word to describe community development</a:t>
            </a:r>
            <a:r>
              <a:rPr lang="en-GB" dirty="0"/>
              <a:t>, which is very apt</a:t>
            </a:r>
          </a:p>
          <a:p>
            <a:r>
              <a:rPr lang="en-GB" dirty="0"/>
              <a:t>Truacanta broad aim – helping each other with death, dying, loss and care – vague destination. </a:t>
            </a:r>
          </a:p>
          <a:p>
            <a:r>
              <a:rPr lang="en-GB" dirty="0"/>
              <a:t>Communities moving purposefully towards that destination, learning and adapting as they go</a:t>
            </a:r>
            <a:endParaRPr lang="en-US" dirty="0"/>
          </a:p>
        </p:txBody>
      </p:sp>
      <p:sp>
        <p:nvSpPr>
          <p:cNvPr id="4" name="Slide Number Placeholder 3"/>
          <p:cNvSpPr>
            <a:spLocks noGrp="1"/>
          </p:cNvSpPr>
          <p:nvPr>
            <p:ph type="sldNum" sz="quarter" idx="5"/>
          </p:nvPr>
        </p:nvSpPr>
        <p:spPr/>
        <p:txBody>
          <a:bodyPr/>
          <a:lstStyle/>
          <a:p>
            <a:fld id="{686E569D-3FE6-4998-933F-79F440FA4772}" type="slidenum">
              <a:rPr lang="en-GB" smtClean="0"/>
              <a:t>21</a:t>
            </a:fld>
            <a:endParaRPr lang="en-GB"/>
          </a:p>
        </p:txBody>
      </p:sp>
    </p:spTree>
    <p:extLst>
      <p:ext uri="{BB962C8B-B14F-4D97-AF65-F5344CB8AC3E}">
        <p14:creationId xmlns:p14="http://schemas.microsoft.com/office/powerpoint/2010/main" val="1627409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Truacanta Process</a:t>
            </a:r>
          </a:p>
          <a:p>
            <a:r>
              <a:rPr lang="en-US" dirty="0"/>
              <a:t>Launched in May, expressions of interest</a:t>
            </a:r>
          </a:p>
          <a:p>
            <a:r>
              <a:rPr lang="en-US" dirty="0"/>
              <a:t>Eleven shortlisted</a:t>
            </a:r>
          </a:p>
          <a:p>
            <a:r>
              <a:rPr lang="en-GB" dirty="0"/>
              <a:t>Shortlisted groups asked to embrace community development approach right away</a:t>
            </a:r>
          </a:p>
          <a:p>
            <a:r>
              <a:rPr lang="en-GB" dirty="0"/>
              <a:t>No application form – not about right answer in right box</a:t>
            </a:r>
          </a:p>
          <a:p>
            <a:r>
              <a:rPr lang="en-GB" dirty="0"/>
              <a:t>Working on vision for change</a:t>
            </a:r>
          </a:p>
          <a:p>
            <a:r>
              <a:rPr lang="en-GB" dirty="0"/>
              <a:t>Different outcome for some, but everyone embracing the </a:t>
            </a:r>
            <a:r>
              <a:rPr lang="en-GB" dirty="0" err="1"/>
              <a:t>coddiwomple</a:t>
            </a:r>
            <a:endParaRPr lang="en-GB" dirty="0"/>
          </a:p>
        </p:txBody>
      </p:sp>
      <p:sp>
        <p:nvSpPr>
          <p:cNvPr id="4" name="Slide Number Placeholder 3"/>
          <p:cNvSpPr>
            <a:spLocks noGrp="1"/>
          </p:cNvSpPr>
          <p:nvPr>
            <p:ph type="sldNum" sz="quarter" idx="5"/>
          </p:nvPr>
        </p:nvSpPr>
        <p:spPr/>
        <p:txBody>
          <a:bodyPr/>
          <a:lstStyle/>
          <a:p>
            <a:fld id="{686E569D-3FE6-4998-933F-79F440FA4772}" type="slidenum">
              <a:rPr lang="en-GB" smtClean="0"/>
              <a:t>22</a:t>
            </a:fld>
            <a:endParaRPr lang="en-GB"/>
          </a:p>
        </p:txBody>
      </p:sp>
    </p:spTree>
    <p:extLst>
      <p:ext uri="{BB962C8B-B14F-4D97-AF65-F5344CB8AC3E}">
        <p14:creationId xmlns:p14="http://schemas.microsoft.com/office/powerpoint/2010/main" val="3695441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Vison for change can be a bit overwhelming</a:t>
            </a:r>
            <a:r>
              <a:rPr lang="en-GB" dirty="0"/>
              <a:t> – again, that vague destination </a:t>
            </a:r>
          </a:p>
          <a:p>
            <a:r>
              <a:rPr lang="en-GB" dirty="0"/>
              <a:t>Can be broken down into three areas</a:t>
            </a:r>
          </a:p>
          <a:p>
            <a:r>
              <a:rPr lang="en-GB" dirty="0"/>
              <a:t>People – who is involved in the planning, development, delivery; who will benefit</a:t>
            </a:r>
          </a:p>
          <a:p>
            <a:r>
              <a:rPr lang="en-GB" dirty="0"/>
              <a:t>Outreach – who else should be involved? Making sure everything is accessible and inclusive</a:t>
            </a:r>
          </a:p>
          <a:p>
            <a:r>
              <a:rPr lang="en-GB" dirty="0"/>
              <a:t>Activity – what will work for your community</a:t>
            </a:r>
          </a:p>
          <a:p>
            <a:r>
              <a:rPr lang="en-US" dirty="0"/>
              <a:t>~Each community has spent the last few months working on that</a:t>
            </a:r>
          </a:p>
          <a:p>
            <a:r>
              <a:rPr lang="en-US" dirty="0"/>
              <a:t>Finding ways to start the conversation</a:t>
            </a:r>
          </a:p>
          <a:p>
            <a:r>
              <a:rPr lang="en-US" dirty="0"/>
              <a:t>Make sure the process is community led and owned</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686E569D-3FE6-4998-933F-79F440FA4772}" type="slidenum">
              <a:rPr lang="en-GB" smtClean="0"/>
              <a:t>23</a:t>
            </a:fld>
            <a:endParaRPr lang="en-GB"/>
          </a:p>
        </p:txBody>
      </p:sp>
    </p:spTree>
    <p:extLst>
      <p:ext uri="{BB962C8B-B14F-4D97-AF65-F5344CB8AC3E}">
        <p14:creationId xmlns:p14="http://schemas.microsoft.com/office/powerpoint/2010/main" val="3974147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different and creative ways</a:t>
            </a:r>
          </a:p>
          <a:p>
            <a:r>
              <a:rPr lang="en-US" dirty="0"/>
              <a:t>Events in various communities – gathering in church hall, arts activity in local café</a:t>
            </a:r>
          </a:p>
          <a:p>
            <a:r>
              <a:rPr lang="en-US" dirty="0"/>
              <a:t>Enthusiasm for compassion and </a:t>
            </a:r>
            <a:r>
              <a:rPr lang="en-US" dirty="0" err="1"/>
              <a:t>kindess</a:t>
            </a:r>
            <a:endParaRPr lang="en-US" dirty="0"/>
          </a:p>
          <a:p>
            <a:r>
              <a:rPr lang="en-US" dirty="0"/>
              <a:t>Desire to help each other through difficult times – whether around end of life planning, </a:t>
            </a:r>
          </a:p>
          <a:p>
            <a:r>
              <a:rPr lang="en-US" dirty="0"/>
              <a:t>better bereavement support, or simply making death &amp; dying a part of everyday conversation</a:t>
            </a:r>
            <a:endParaRPr lang="en-GB" dirty="0"/>
          </a:p>
        </p:txBody>
      </p:sp>
      <p:sp>
        <p:nvSpPr>
          <p:cNvPr id="4" name="Slide Number Placeholder 3"/>
          <p:cNvSpPr>
            <a:spLocks noGrp="1"/>
          </p:cNvSpPr>
          <p:nvPr>
            <p:ph type="sldNum" sz="quarter" idx="5"/>
          </p:nvPr>
        </p:nvSpPr>
        <p:spPr/>
        <p:txBody>
          <a:bodyPr/>
          <a:lstStyle/>
          <a:p>
            <a:fld id="{686E569D-3FE6-4998-933F-79F440FA4772}" type="slidenum">
              <a:rPr lang="en-GB" smtClean="0"/>
              <a:t>24</a:t>
            </a:fld>
            <a:endParaRPr lang="en-GB"/>
          </a:p>
        </p:txBody>
      </p:sp>
    </p:spTree>
    <p:extLst>
      <p:ext uri="{BB962C8B-B14F-4D97-AF65-F5344CB8AC3E}">
        <p14:creationId xmlns:p14="http://schemas.microsoft.com/office/powerpoint/2010/main" val="2819564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community is unique, with different needs and their own assets and resources, so each vision will be different</a:t>
            </a:r>
          </a:p>
          <a:p>
            <a:r>
              <a:rPr lang="en-US" dirty="0"/>
              <a:t> But they are all united in the belief that together, we can do death better. </a:t>
            </a:r>
          </a:p>
          <a:p>
            <a:r>
              <a:rPr lang="en-US" dirty="0"/>
              <a:t>I feel very privileged to be supporting communities to work towards that. </a:t>
            </a:r>
            <a:endParaRPr lang="en-GB" dirty="0"/>
          </a:p>
        </p:txBody>
      </p:sp>
      <p:sp>
        <p:nvSpPr>
          <p:cNvPr id="4" name="Slide Number Placeholder 3"/>
          <p:cNvSpPr>
            <a:spLocks noGrp="1"/>
          </p:cNvSpPr>
          <p:nvPr>
            <p:ph type="sldNum" sz="quarter" idx="5"/>
          </p:nvPr>
        </p:nvSpPr>
        <p:spPr/>
        <p:txBody>
          <a:bodyPr/>
          <a:lstStyle/>
          <a:p>
            <a:fld id="{686E569D-3FE6-4998-933F-79F440FA4772}" type="slidenum">
              <a:rPr lang="en-GB" smtClean="0"/>
              <a:t>25</a:t>
            </a:fld>
            <a:endParaRPr lang="en-GB"/>
          </a:p>
        </p:txBody>
      </p:sp>
    </p:spTree>
    <p:extLst>
      <p:ext uri="{BB962C8B-B14F-4D97-AF65-F5344CB8AC3E}">
        <p14:creationId xmlns:p14="http://schemas.microsoft.com/office/powerpoint/2010/main" val="133327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Often, people talk about creating a compassionate community without having a specific definition in mind, referring more loosely to the importance of communities being close-knit and supportive, of </a:t>
            </a:r>
            <a:r>
              <a:rPr lang="en-US" sz="1200" b="0" i="0" u="none" strike="noStrike" kern="1200" dirty="0" err="1">
                <a:solidFill>
                  <a:schemeClr val="tx1"/>
                </a:solidFill>
                <a:effectLst/>
                <a:latin typeface="+mn-lt"/>
                <a:ea typeface="+mn-ea"/>
                <a:cs typeface="+mn-cs"/>
              </a:rPr>
              <a:t>neighbourliness</a:t>
            </a:r>
            <a:r>
              <a:rPr lang="en-US" sz="1200" b="0" i="0" u="none" strike="noStrike" kern="1200" dirty="0">
                <a:solidFill>
                  <a:schemeClr val="tx1"/>
                </a:solidFill>
                <a:effectLst/>
                <a:latin typeface="+mn-lt"/>
                <a:ea typeface="+mn-ea"/>
                <a:cs typeface="+mn-cs"/>
              </a:rPr>
              <a:t>, and building on individual acts of kindness by ordinary people.</a:t>
            </a:r>
          </a:p>
          <a:p>
            <a:pPr algn="l"/>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However, the term is also used a lot specifically in the context of improving people’s experiences of death, dying, loss and care.  In this context the term 'compassionate community' refers to something more specific. </a:t>
            </a:r>
          </a:p>
          <a:p>
            <a:endParaRPr lang="en-US" sz="1200" b="0" i="0" u="none" strike="noStrike" kern="1200" dirty="0">
              <a:solidFill>
                <a:schemeClr val="tx1"/>
              </a:solidFill>
              <a:effectLst/>
              <a:latin typeface="+mn-lt"/>
              <a:ea typeface="+mn-ea"/>
              <a:cs typeface="+mn-cs"/>
            </a:endParaRPr>
          </a:p>
          <a:p>
            <a:pPr algn="l"/>
            <a:endParaRPr lang="en-US"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86E569D-3FE6-4998-933F-79F440FA4772}" type="slidenum">
              <a:rPr lang="en-GB" smtClean="0"/>
              <a:t>3</a:t>
            </a:fld>
            <a:endParaRPr lang="en-GB"/>
          </a:p>
        </p:txBody>
      </p:sp>
    </p:spTree>
    <p:extLst>
      <p:ext uri="{BB962C8B-B14F-4D97-AF65-F5344CB8AC3E}">
        <p14:creationId xmlns:p14="http://schemas.microsoft.com/office/powerpoint/2010/main" val="72273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work of Prof Allan Kellehear has been particularly influential in this area.  A prominent academic, he has developed a model he called ‘compassionate cities’.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rPr>
              <a:t>Kellehear and colleagues define a ‘compassionate city’ as a community that recognises that care for one another at times of crisis and loss is not simply a task solely for health and social services but is everyone’s responsibility.”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bg1"/>
              </a:solidFill>
              <a:latin typeface="+mn-lt"/>
              <a:ea typeface="+mn-ea"/>
              <a:cs typeface="+mn-cs"/>
            </a:endParaRPr>
          </a:p>
          <a:p>
            <a:r>
              <a:rPr lang="en-US" sz="1200" b="0" i="0" u="none" strike="noStrike" kern="1200" dirty="0">
                <a:solidFill>
                  <a:schemeClr val="tx1"/>
                </a:solidFill>
                <a:effectLst/>
                <a:latin typeface="+mn-lt"/>
                <a:ea typeface="+mn-ea"/>
                <a:cs typeface="+mn-cs"/>
              </a:rPr>
              <a:t>I don’t want to spend too much time going into a specific model or definition, but I find </a:t>
            </a:r>
            <a:r>
              <a:rPr lang="en-US" sz="1200" b="0" i="0" u="none" strike="noStrike" kern="1200" dirty="0" err="1">
                <a:solidFill>
                  <a:schemeClr val="tx1"/>
                </a:solidFill>
                <a:effectLst/>
                <a:latin typeface="+mn-lt"/>
                <a:ea typeface="+mn-ea"/>
                <a:cs typeface="+mn-cs"/>
              </a:rPr>
              <a:t>Kellehear’s</a:t>
            </a:r>
            <a:r>
              <a:rPr lang="en-US" sz="1200" b="0" i="0" u="none" strike="noStrike" kern="1200" dirty="0">
                <a:solidFill>
                  <a:schemeClr val="tx1"/>
                </a:solidFill>
                <a:effectLst/>
                <a:latin typeface="+mn-lt"/>
                <a:ea typeface="+mn-ea"/>
                <a:cs typeface="+mn-cs"/>
              </a:rPr>
              <a:t> Compassionate Cities definition helpful in illustrating the specific way in which I’m using the term ‘compassionate communities’ (which may not be how everyone understands the term).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When I use the term ‘compassionate community’ I tend to be using it to mean a community that encourages, facilitates, supports and celebrates care for one another during life's most testing moments and experiences, especially those pertaining to life-threatening and life-limiting illness, chronic disability, frail ageing and dementia, grief and bereavement, and the trials and burdens of long term care.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Compassionate communities do not assume the formal service responsibilities of health and social care services - their role is different and complimentary.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A707D11-42F9-4B51-A471-6F1E89801E2E}"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briefly explored definitions, but what doe a compassionate community look like?</a:t>
            </a:r>
          </a:p>
          <a:p>
            <a:endParaRPr lang="en-US" dirty="0"/>
          </a:p>
          <a:p>
            <a:r>
              <a:rPr lang="en-US" dirty="0"/>
              <a:t>I’m sure everyone here has ideas about what a compassionate community should look like, but sometimes it can be hard to give exact specifics.</a:t>
            </a:r>
            <a:endParaRPr lang="en-GB" dirty="0"/>
          </a:p>
        </p:txBody>
      </p:sp>
      <p:sp>
        <p:nvSpPr>
          <p:cNvPr id="4" name="Slide Number Placeholder 3"/>
          <p:cNvSpPr>
            <a:spLocks noGrp="1"/>
          </p:cNvSpPr>
          <p:nvPr>
            <p:ph type="sldNum" sz="quarter" idx="5"/>
          </p:nvPr>
        </p:nvSpPr>
        <p:spPr/>
        <p:txBody>
          <a:bodyPr/>
          <a:lstStyle/>
          <a:p>
            <a:fld id="{686E569D-3FE6-4998-933F-79F440FA4772}" type="slidenum">
              <a:rPr lang="en-GB" smtClean="0"/>
              <a:t>5</a:t>
            </a:fld>
            <a:endParaRPr lang="en-GB"/>
          </a:p>
        </p:txBody>
      </p:sp>
    </p:spTree>
    <p:extLst>
      <p:ext uri="{BB962C8B-B14F-4D97-AF65-F5344CB8AC3E}">
        <p14:creationId xmlns:p14="http://schemas.microsoft.com/office/powerpoint/2010/main" val="1555955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SPPC we’ve spent a bit of time thinking about the attributes of a compassionate community, specifically in relation to death, dying and bereavement.  </a:t>
            </a:r>
          </a:p>
          <a:p>
            <a:endParaRPr lang="en-US" dirty="0"/>
          </a:p>
          <a:p>
            <a:r>
              <a:rPr lang="en-US" dirty="0"/>
              <a:t>It would seem that the will to be kind / compassionate isn’t enough… people have to have the right conditions that enable compassion.</a:t>
            </a:r>
          </a:p>
          <a:p>
            <a:endParaRPr lang="en-US" dirty="0"/>
          </a:p>
          <a:p>
            <a:r>
              <a:rPr lang="en-US" dirty="0"/>
              <a:t>We’ve found it helpful to think in terms of three distinct areas that have to be supported to enable a community to unleash its compassion: opportunities, knowledge, and environments.</a:t>
            </a:r>
          </a:p>
        </p:txBody>
      </p:sp>
      <p:sp>
        <p:nvSpPr>
          <p:cNvPr id="4" name="Slide Number Placeholder 3"/>
          <p:cNvSpPr>
            <a:spLocks noGrp="1"/>
          </p:cNvSpPr>
          <p:nvPr>
            <p:ph type="sldNum" sz="quarter" idx="5"/>
          </p:nvPr>
        </p:nvSpPr>
        <p:spPr/>
        <p:txBody>
          <a:bodyPr/>
          <a:lstStyle/>
          <a:p>
            <a:fld id="{6EF8B67B-FCFF-49C0-B5CC-EB32F43640A4}" type="slidenum">
              <a:rPr lang="en-GB" smtClean="0"/>
              <a:pPr/>
              <a:t>6</a:t>
            </a:fld>
            <a:endParaRPr lang="en-GB"/>
          </a:p>
        </p:txBody>
      </p:sp>
    </p:spTree>
    <p:extLst>
      <p:ext uri="{BB962C8B-B14F-4D97-AF65-F5344CB8AC3E}">
        <p14:creationId xmlns:p14="http://schemas.microsoft.com/office/powerpoint/2010/main" val="240622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EF8B67B-FCFF-49C0-B5CC-EB32F43640A4}" type="slidenum">
              <a:rPr lang="en-GB" smtClean="0"/>
              <a:pPr/>
              <a:t>7</a:t>
            </a:fld>
            <a:endParaRPr lang="en-GB"/>
          </a:p>
        </p:txBody>
      </p:sp>
    </p:spTree>
    <p:extLst>
      <p:ext uri="{BB962C8B-B14F-4D97-AF65-F5344CB8AC3E}">
        <p14:creationId xmlns:p14="http://schemas.microsoft.com/office/powerpoint/2010/main" val="1340458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GB" dirty="0"/>
          </a:p>
        </p:txBody>
      </p:sp>
      <p:sp>
        <p:nvSpPr>
          <p:cNvPr id="4" name="Slide Number Placeholder 3"/>
          <p:cNvSpPr>
            <a:spLocks noGrp="1"/>
          </p:cNvSpPr>
          <p:nvPr>
            <p:ph type="sldNum" sz="quarter" idx="5"/>
          </p:nvPr>
        </p:nvSpPr>
        <p:spPr/>
        <p:txBody>
          <a:bodyPr/>
          <a:lstStyle/>
          <a:p>
            <a:fld id="{6EF8B67B-FCFF-49C0-B5CC-EB32F43640A4}" type="slidenum">
              <a:rPr lang="en-GB" smtClean="0"/>
              <a:pPr/>
              <a:t>8</a:t>
            </a:fld>
            <a:endParaRPr lang="en-GB"/>
          </a:p>
        </p:txBody>
      </p:sp>
    </p:spTree>
    <p:extLst>
      <p:ext uri="{BB962C8B-B14F-4D97-AF65-F5344CB8AC3E}">
        <p14:creationId xmlns:p14="http://schemas.microsoft.com/office/powerpoint/2010/main" val="407796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Often, people want to help each other but find that something gets in the way.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For example, many people don't know their </a:t>
            </a:r>
            <a:r>
              <a:rPr lang="en-US" sz="1200" b="0" i="0" u="none" strike="noStrike" kern="1200" dirty="0" err="1">
                <a:solidFill>
                  <a:schemeClr val="tx1"/>
                </a:solidFill>
                <a:effectLst/>
                <a:latin typeface="+mn-lt"/>
                <a:ea typeface="+mn-ea"/>
                <a:cs typeface="+mn-cs"/>
              </a:rPr>
              <a:t>neighbours</a:t>
            </a:r>
            <a:r>
              <a:rPr lang="en-US" sz="1200" b="0" i="0" u="none" strike="noStrike" kern="1200" dirty="0">
                <a:solidFill>
                  <a:schemeClr val="tx1"/>
                </a:solidFill>
                <a:effectLst/>
                <a:latin typeface="+mn-lt"/>
                <a:ea typeface="+mn-ea"/>
                <a:cs typeface="+mn-cs"/>
              </a:rPr>
              <a:t> very well, so feel that offering support could be an intrusion. Someone might want to comfort a colleague, but feel unable to leave their desk because of workplace policies. Children in school may want to offer condolences to a bereaved teacher, but be warned not to by school management.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Are there ways to break down some of these barriers? Are there ways of encouraging more supportive cultures and structures within institutions such as workplaces and schools? Can local people take action to make </a:t>
            </a:r>
            <a:r>
              <a:rPr lang="en-US" sz="1200" b="0" i="0" u="none" strike="noStrike" kern="1200" dirty="0" err="1">
                <a:solidFill>
                  <a:schemeClr val="tx1"/>
                </a:solidFill>
                <a:effectLst/>
                <a:latin typeface="+mn-lt"/>
                <a:ea typeface="+mn-ea"/>
                <a:cs typeface="+mn-cs"/>
              </a:rPr>
              <a:t>neighbourhoods</a:t>
            </a:r>
            <a:r>
              <a:rPr lang="en-US" sz="1200" b="0" i="0" u="none" strike="noStrike" kern="1200" dirty="0">
                <a:solidFill>
                  <a:schemeClr val="tx1"/>
                </a:solidFill>
                <a:effectLst/>
                <a:latin typeface="+mn-lt"/>
                <a:ea typeface="+mn-ea"/>
                <a:cs typeface="+mn-cs"/>
              </a:rPr>
              <a:t> friendlier and kinder places?</a:t>
            </a:r>
          </a:p>
          <a:p>
            <a:endParaRPr lang="en-GB" dirty="0"/>
          </a:p>
        </p:txBody>
      </p:sp>
      <p:sp>
        <p:nvSpPr>
          <p:cNvPr id="4" name="Slide Number Placeholder 3"/>
          <p:cNvSpPr>
            <a:spLocks noGrp="1"/>
          </p:cNvSpPr>
          <p:nvPr>
            <p:ph type="sldNum" sz="quarter" idx="5"/>
          </p:nvPr>
        </p:nvSpPr>
        <p:spPr/>
        <p:txBody>
          <a:bodyPr/>
          <a:lstStyle/>
          <a:p>
            <a:fld id="{6EF8B67B-FCFF-49C0-B5CC-EB32F43640A4}" type="slidenum">
              <a:rPr lang="en-GB" smtClean="0"/>
              <a:pPr/>
              <a:t>9</a:t>
            </a:fld>
            <a:endParaRPr lang="en-GB"/>
          </a:p>
        </p:txBody>
      </p:sp>
    </p:spTree>
    <p:extLst>
      <p:ext uri="{BB962C8B-B14F-4D97-AF65-F5344CB8AC3E}">
        <p14:creationId xmlns:p14="http://schemas.microsoft.com/office/powerpoint/2010/main" val="177596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4978-87EA-4E62-B3D6-07717CABCB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A40508-FC35-467F-9E05-E55164F58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A0AF95-1287-46B6-9C68-9136F536C352}"/>
              </a:ext>
            </a:extLst>
          </p:cNvPr>
          <p:cNvSpPr>
            <a:spLocks noGrp="1"/>
          </p:cNvSpPr>
          <p:nvPr>
            <p:ph type="dt" sz="half" idx="10"/>
          </p:nvPr>
        </p:nvSpPr>
        <p:spPr/>
        <p:txBody>
          <a:bodyPr/>
          <a:lstStyle/>
          <a:p>
            <a:fld id="{46816DDB-A0C9-4E6D-B267-69EB94014B7F}" type="datetimeFigureOut">
              <a:rPr lang="en-GB" smtClean="0"/>
              <a:t>26/11/2019</a:t>
            </a:fld>
            <a:endParaRPr lang="en-GB"/>
          </a:p>
        </p:txBody>
      </p:sp>
      <p:sp>
        <p:nvSpPr>
          <p:cNvPr id="5" name="Footer Placeholder 4">
            <a:extLst>
              <a:ext uri="{FF2B5EF4-FFF2-40B4-BE49-F238E27FC236}">
                <a16:creationId xmlns:a16="http://schemas.microsoft.com/office/drawing/2014/main" id="{9D65CB54-AC9B-474E-9643-309FAB08C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D4F5EA-3E24-4138-816D-BDCF0E6DE5A5}"/>
              </a:ext>
            </a:extLst>
          </p:cNvPr>
          <p:cNvSpPr>
            <a:spLocks noGrp="1"/>
          </p:cNvSpPr>
          <p:nvPr>
            <p:ph type="sldNum" sz="quarter" idx="12"/>
          </p:nvPr>
        </p:nvSpPr>
        <p:spPr/>
        <p:txBody>
          <a:bodyPr/>
          <a:lstStyle/>
          <a:p>
            <a:fld id="{75AE9EFC-446E-422A-9AA7-90F86CBC9C2D}" type="slidenum">
              <a:rPr lang="en-GB" smtClean="0"/>
              <a:t>‹#›</a:t>
            </a:fld>
            <a:endParaRPr lang="en-GB"/>
          </a:p>
        </p:txBody>
      </p:sp>
    </p:spTree>
    <p:extLst>
      <p:ext uri="{BB962C8B-B14F-4D97-AF65-F5344CB8AC3E}">
        <p14:creationId xmlns:p14="http://schemas.microsoft.com/office/powerpoint/2010/main" val="375228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C4B0-D817-433B-8DFE-DAFBB8DAE5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042C45-91BD-401A-BA3A-49B25932B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8E35BB-29AF-44AF-A74D-FA2CB6E4D230}"/>
              </a:ext>
            </a:extLst>
          </p:cNvPr>
          <p:cNvSpPr>
            <a:spLocks noGrp="1"/>
          </p:cNvSpPr>
          <p:nvPr>
            <p:ph type="dt" sz="half" idx="10"/>
          </p:nvPr>
        </p:nvSpPr>
        <p:spPr/>
        <p:txBody>
          <a:bodyPr/>
          <a:lstStyle/>
          <a:p>
            <a:fld id="{46816DDB-A0C9-4E6D-B267-69EB94014B7F}" type="datetimeFigureOut">
              <a:rPr lang="en-GB" smtClean="0"/>
              <a:t>26/11/2019</a:t>
            </a:fld>
            <a:endParaRPr lang="en-GB"/>
          </a:p>
        </p:txBody>
      </p:sp>
      <p:sp>
        <p:nvSpPr>
          <p:cNvPr id="5" name="Footer Placeholder 4">
            <a:extLst>
              <a:ext uri="{FF2B5EF4-FFF2-40B4-BE49-F238E27FC236}">
                <a16:creationId xmlns:a16="http://schemas.microsoft.com/office/drawing/2014/main" id="{48D229C2-1999-46EF-8308-4A4096A495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BAA505-4D16-4803-89D4-60329FCE235F}"/>
              </a:ext>
            </a:extLst>
          </p:cNvPr>
          <p:cNvSpPr>
            <a:spLocks noGrp="1"/>
          </p:cNvSpPr>
          <p:nvPr>
            <p:ph type="sldNum" sz="quarter" idx="12"/>
          </p:nvPr>
        </p:nvSpPr>
        <p:spPr/>
        <p:txBody>
          <a:bodyPr/>
          <a:lstStyle/>
          <a:p>
            <a:fld id="{75AE9EFC-446E-422A-9AA7-90F86CBC9C2D}" type="slidenum">
              <a:rPr lang="en-GB" smtClean="0"/>
              <a:t>‹#›</a:t>
            </a:fld>
            <a:endParaRPr lang="en-GB"/>
          </a:p>
        </p:txBody>
      </p:sp>
    </p:spTree>
    <p:extLst>
      <p:ext uri="{BB962C8B-B14F-4D97-AF65-F5344CB8AC3E}">
        <p14:creationId xmlns:p14="http://schemas.microsoft.com/office/powerpoint/2010/main" val="360364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7E719-2084-4D5F-8F0B-1691E3007A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399AFB-5CC0-4FD4-9AB1-C1B6D9CE3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6F0F0B-B5B4-4804-BA42-35524D208F30}"/>
              </a:ext>
            </a:extLst>
          </p:cNvPr>
          <p:cNvSpPr>
            <a:spLocks noGrp="1"/>
          </p:cNvSpPr>
          <p:nvPr>
            <p:ph type="dt" sz="half" idx="10"/>
          </p:nvPr>
        </p:nvSpPr>
        <p:spPr/>
        <p:txBody>
          <a:bodyPr/>
          <a:lstStyle/>
          <a:p>
            <a:fld id="{46816DDB-A0C9-4E6D-B267-69EB94014B7F}" type="datetimeFigureOut">
              <a:rPr lang="en-GB" smtClean="0"/>
              <a:t>26/11/2019</a:t>
            </a:fld>
            <a:endParaRPr lang="en-GB"/>
          </a:p>
        </p:txBody>
      </p:sp>
      <p:sp>
        <p:nvSpPr>
          <p:cNvPr id="5" name="Footer Placeholder 4">
            <a:extLst>
              <a:ext uri="{FF2B5EF4-FFF2-40B4-BE49-F238E27FC236}">
                <a16:creationId xmlns:a16="http://schemas.microsoft.com/office/drawing/2014/main" id="{43E93533-F169-4654-9A73-72A314FFD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85083A-50BC-401F-9AEB-8CB0569D36C5}"/>
              </a:ext>
            </a:extLst>
          </p:cNvPr>
          <p:cNvSpPr>
            <a:spLocks noGrp="1"/>
          </p:cNvSpPr>
          <p:nvPr>
            <p:ph type="sldNum" sz="quarter" idx="12"/>
          </p:nvPr>
        </p:nvSpPr>
        <p:spPr/>
        <p:txBody>
          <a:bodyPr/>
          <a:lstStyle/>
          <a:p>
            <a:fld id="{75AE9EFC-446E-422A-9AA7-90F86CBC9C2D}" type="slidenum">
              <a:rPr lang="en-GB" smtClean="0"/>
              <a:t>‹#›</a:t>
            </a:fld>
            <a:endParaRPr lang="en-GB"/>
          </a:p>
        </p:txBody>
      </p:sp>
    </p:spTree>
    <p:extLst>
      <p:ext uri="{BB962C8B-B14F-4D97-AF65-F5344CB8AC3E}">
        <p14:creationId xmlns:p14="http://schemas.microsoft.com/office/powerpoint/2010/main" val="91775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CC0F-8755-41FF-9DDD-DA3A686513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38CF4-69F5-40DC-A36F-64E3EAF17F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F90CD5-1CBA-4236-871A-0D8535F20960}"/>
              </a:ext>
            </a:extLst>
          </p:cNvPr>
          <p:cNvSpPr>
            <a:spLocks noGrp="1"/>
          </p:cNvSpPr>
          <p:nvPr>
            <p:ph type="dt" sz="half" idx="10"/>
          </p:nvPr>
        </p:nvSpPr>
        <p:spPr/>
        <p:txBody>
          <a:bodyPr/>
          <a:lstStyle/>
          <a:p>
            <a:fld id="{46816DDB-A0C9-4E6D-B267-69EB94014B7F}" type="datetimeFigureOut">
              <a:rPr lang="en-GB" smtClean="0"/>
              <a:t>26/11/2019</a:t>
            </a:fld>
            <a:endParaRPr lang="en-GB"/>
          </a:p>
        </p:txBody>
      </p:sp>
      <p:sp>
        <p:nvSpPr>
          <p:cNvPr id="5" name="Footer Placeholder 4">
            <a:extLst>
              <a:ext uri="{FF2B5EF4-FFF2-40B4-BE49-F238E27FC236}">
                <a16:creationId xmlns:a16="http://schemas.microsoft.com/office/drawing/2014/main" id="{66BC0EEF-C790-47B8-988B-D3D0303B2F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86DA17-1C06-4189-8089-9D99C5004F9E}"/>
              </a:ext>
            </a:extLst>
          </p:cNvPr>
          <p:cNvSpPr>
            <a:spLocks noGrp="1"/>
          </p:cNvSpPr>
          <p:nvPr>
            <p:ph type="sldNum" sz="quarter" idx="12"/>
          </p:nvPr>
        </p:nvSpPr>
        <p:spPr/>
        <p:txBody>
          <a:bodyPr/>
          <a:lstStyle/>
          <a:p>
            <a:fld id="{75AE9EFC-446E-422A-9AA7-90F86CBC9C2D}" type="slidenum">
              <a:rPr lang="en-GB" smtClean="0"/>
              <a:t>‹#›</a:t>
            </a:fld>
            <a:endParaRPr lang="en-GB"/>
          </a:p>
        </p:txBody>
      </p:sp>
    </p:spTree>
    <p:extLst>
      <p:ext uri="{BB962C8B-B14F-4D97-AF65-F5344CB8AC3E}">
        <p14:creationId xmlns:p14="http://schemas.microsoft.com/office/powerpoint/2010/main" val="100875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5305-8717-4EB4-AB18-A2AD2A6B5E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28ACD3-32E7-4339-9C4F-8FF8036AA9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CF2D08-6A5B-46D0-9A23-83231AA3C419}"/>
              </a:ext>
            </a:extLst>
          </p:cNvPr>
          <p:cNvSpPr>
            <a:spLocks noGrp="1"/>
          </p:cNvSpPr>
          <p:nvPr>
            <p:ph type="dt" sz="half" idx="10"/>
          </p:nvPr>
        </p:nvSpPr>
        <p:spPr/>
        <p:txBody>
          <a:bodyPr/>
          <a:lstStyle/>
          <a:p>
            <a:fld id="{46816DDB-A0C9-4E6D-B267-69EB94014B7F}" type="datetimeFigureOut">
              <a:rPr lang="en-GB" smtClean="0"/>
              <a:t>26/11/2019</a:t>
            </a:fld>
            <a:endParaRPr lang="en-GB"/>
          </a:p>
        </p:txBody>
      </p:sp>
      <p:sp>
        <p:nvSpPr>
          <p:cNvPr id="5" name="Footer Placeholder 4">
            <a:extLst>
              <a:ext uri="{FF2B5EF4-FFF2-40B4-BE49-F238E27FC236}">
                <a16:creationId xmlns:a16="http://schemas.microsoft.com/office/drawing/2014/main" id="{D1B834A8-FDD2-40B4-8969-6E2A5179AE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DD442-8423-4527-BD4E-E5B6AB3C303F}"/>
              </a:ext>
            </a:extLst>
          </p:cNvPr>
          <p:cNvSpPr>
            <a:spLocks noGrp="1"/>
          </p:cNvSpPr>
          <p:nvPr>
            <p:ph type="sldNum" sz="quarter" idx="12"/>
          </p:nvPr>
        </p:nvSpPr>
        <p:spPr/>
        <p:txBody>
          <a:bodyPr/>
          <a:lstStyle/>
          <a:p>
            <a:fld id="{75AE9EFC-446E-422A-9AA7-90F86CBC9C2D}" type="slidenum">
              <a:rPr lang="en-GB" smtClean="0"/>
              <a:t>‹#›</a:t>
            </a:fld>
            <a:endParaRPr lang="en-GB"/>
          </a:p>
        </p:txBody>
      </p:sp>
    </p:spTree>
    <p:extLst>
      <p:ext uri="{BB962C8B-B14F-4D97-AF65-F5344CB8AC3E}">
        <p14:creationId xmlns:p14="http://schemas.microsoft.com/office/powerpoint/2010/main" val="283445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1D58-5388-4DC7-8646-7B00F2ADE1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F462FF-19F0-4317-AE06-87633368AF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7A4CAA-DA42-4625-B2F0-4E1A2AA735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37EF19-FC5D-4B70-A6A0-D5E7BDF4E361}"/>
              </a:ext>
            </a:extLst>
          </p:cNvPr>
          <p:cNvSpPr>
            <a:spLocks noGrp="1"/>
          </p:cNvSpPr>
          <p:nvPr>
            <p:ph type="dt" sz="half" idx="10"/>
          </p:nvPr>
        </p:nvSpPr>
        <p:spPr/>
        <p:txBody>
          <a:bodyPr/>
          <a:lstStyle/>
          <a:p>
            <a:fld id="{46816DDB-A0C9-4E6D-B267-69EB94014B7F}" type="datetimeFigureOut">
              <a:rPr lang="en-GB" smtClean="0"/>
              <a:t>26/11/2019</a:t>
            </a:fld>
            <a:endParaRPr lang="en-GB"/>
          </a:p>
        </p:txBody>
      </p:sp>
      <p:sp>
        <p:nvSpPr>
          <p:cNvPr id="6" name="Footer Placeholder 5">
            <a:extLst>
              <a:ext uri="{FF2B5EF4-FFF2-40B4-BE49-F238E27FC236}">
                <a16:creationId xmlns:a16="http://schemas.microsoft.com/office/drawing/2014/main" id="{8E847803-90FB-45C7-BCB3-982C9CF05A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AAEE9D-B20C-4FE7-B8A2-CD7738789996}"/>
              </a:ext>
            </a:extLst>
          </p:cNvPr>
          <p:cNvSpPr>
            <a:spLocks noGrp="1"/>
          </p:cNvSpPr>
          <p:nvPr>
            <p:ph type="sldNum" sz="quarter" idx="12"/>
          </p:nvPr>
        </p:nvSpPr>
        <p:spPr/>
        <p:txBody>
          <a:bodyPr/>
          <a:lstStyle/>
          <a:p>
            <a:fld id="{75AE9EFC-446E-422A-9AA7-90F86CBC9C2D}" type="slidenum">
              <a:rPr lang="en-GB" smtClean="0"/>
              <a:t>‹#›</a:t>
            </a:fld>
            <a:endParaRPr lang="en-GB"/>
          </a:p>
        </p:txBody>
      </p:sp>
    </p:spTree>
    <p:extLst>
      <p:ext uri="{BB962C8B-B14F-4D97-AF65-F5344CB8AC3E}">
        <p14:creationId xmlns:p14="http://schemas.microsoft.com/office/powerpoint/2010/main" val="390884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2D8B-051E-492A-8667-99A0EB960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F7BAEF-6BC7-4207-B72B-4E43C3DEF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FE55FE-755C-4AC6-85BD-E6684BA65D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2A907B-0581-4571-9F16-A1CB89C268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9A96BC-2746-4872-86DC-8F0B534558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68A201-B357-49ED-A255-5327D3E532F6}"/>
              </a:ext>
            </a:extLst>
          </p:cNvPr>
          <p:cNvSpPr>
            <a:spLocks noGrp="1"/>
          </p:cNvSpPr>
          <p:nvPr>
            <p:ph type="dt" sz="half" idx="10"/>
          </p:nvPr>
        </p:nvSpPr>
        <p:spPr/>
        <p:txBody>
          <a:bodyPr/>
          <a:lstStyle/>
          <a:p>
            <a:fld id="{46816DDB-A0C9-4E6D-B267-69EB94014B7F}" type="datetimeFigureOut">
              <a:rPr lang="en-GB" smtClean="0"/>
              <a:t>26/11/2019</a:t>
            </a:fld>
            <a:endParaRPr lang="en-GB"/>
          </a:p>
        </p:txBody>
      </p:sp>
      <p:sp>
        <p:nvSpPr>
          <p:cNvPr id="8" name="Footer Placeholder 7">
            <a:extLst>
              <a:ext uri="{FF2B5EF4-FFF2-40B4-BE49-F238E27FC236}">
                <a16:creationId xmlns:a16="http://schemas.microsoft.com/office/drawing/2014/main" id="{76F84BB6-287C-4B9A-8A5E-538BD7158C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42CA2C-AF29-48C0-84AE-2D86C6CC0396}"/>
              </a:ext>
            </a:extLst>
          </p:cNvPr>
          <p:cNvSpPr>
            <a:spLocks noGrp="1"/>
          </p:cNvSpPr>
          <p:nvPr>
            <p:ph type="sldNum" sz="quarter" idx="12"/>
          </p:nvPr>
        </p:nvSpPr>
        <p:spPr/>
        <p:txBody>
          <a:bodyPr/>
          <a:lstStyle/>
          <a:p>
            <a:fld id="{75AE9EFC-446E-422A-9AA7-90F86CBC9C2D}" type="slidenum">
              <a:rPr lang="en-GB" smtClean="0"/>
              <a:t>‹#›</a:t>
            </a:fld>
            <a:endParaRPr lang="en-GB"/>
          </a:p>
        </p:txBody>
      </p:sp>
    </p:spTree>
    <p:extLst>
      <p:ext uri="{BB962C8B-B14F-4D97-AF65-F5344CB8AC3E}">
        <p14:creationId xmlns:p14="http://schemas.microsoft.com/office/powerpoint/2010/main" val="232457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D630-B8D1-4660-9429-96FB48D491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8E6834-DFA0-4C06-A0EB-A5CBC3D5F452}"/>
              </a:ext>
            </a:extLst>
          </p:cNvPr>
          <p:cNvSpPr>
            <a:spLocks noGrp="1"/>
          </p:cNvSpPr>
          <p:nvPr>
            <p:ph type="dt" sz="half" idx="10"/>
          </p:nvPr>
        </p:nvSpPr>
        <p:spPr/>
        <p:txBody>
          <a:bodyPr/>
          <a:lstStyle/>
          <a:p>
            <a:fld id="{46816DDB-A0C9-4E6D-B267-69EB94014B7F}" type="datetimeFigureOut">
              <a:rPr lang="en-GB" smtClean="0"/>
              <a:t>26/11/2019</a:t>
            </a:fld>
            <a:endParaRPr lang="en-GB"/>
          </a:p>
        </p:txBody>
      </p:sp>
      <p:sp>
        <p:nvSpPr>
          <p:cNvPr id="4" name="Footer Placeholder 3">
            <a:extLst>
              <a:ext uri="{FF2B5EF4-FFF2-40B4-BE49-F238E27FC236}">
                <a16:creationId xmlns:a16="http://schemas.microsoft.com/office/drawing/2014/main" id="{141D2DB4-C441-4241-8FB4-053DFD45F1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4534A9-300C-4678-B83B-F0AFE2006D2F}"/>
              </a:ext>
            </a:extLst>
          </p:cNvPr>
          <p:cNvSpPr>
            <a:spLocks noGrp="1"/>
          </p:cNvSpPr>
          <p:nvPr>
            <p:ph type="sldNum" sz="quarter" idx="12"/>
          </p:nvPr>
        </p:nvSpPr>
        <p:spPr/>
        <p:txBody>
          <a:bodyPr/>
          <a:lstStyle/>
          <a:p>
            <a:fld id="{75AE9EFC-446E-422A-9AA7-90F86CBC9C2D}" type="slidenum">
              <a:rPr lang="en-GB" smtClean="0"/>
              <a:t>‹#›</a:t>
            </a:fld>
            <a:endParaRPr lang="en-GB"/>
          </a:p>
        </p:txBody>
      </p:sp>
    </p:spTree>
    <p:extLst>
      <p:ext uri="{BB962C8B-B14F-4D97-AF65-F5344CB8AC3E}">
        <p14:creationId xmlns:p14="http://schemas.microsoft.com/office/powerpoint/2010/main" val="17350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14D8F3-139D-4C6D-B321-3C26B67EC33A}"/>
              </a:ext>
            </a:extLst>
          </p:cNvPr>
          <p:cNvSpPr>
            <a:spLocks noGrp="1"/>
          </p:cNvSpPr>
          <p:nvPr>
            <p:ph type="dt" sz="half" idx="10"/>
          </p:nvPr>
        </p:nvSpPr>
        <p:spPr/>
        <p:txBody>
          <a:bodyPr/>
          <a:lstStyle/>
          <a:p>
            <a:fld id="{46816DDB-A0C9-4E6D-B267-69EB94014B7F}" type="datetimeFigureOut">
              <a:rPr lang="en-GB" smtClean="0"/>
              <a:t>26/11/2019</a:t>
            </a:fld>
            <a:endParaRPr lang="en-GB"/>
          </a:p>
        </p:txBody>
      </p:sp>
      <p:sp>
        <p:nvSpPr>
          <p:cNvPr id="3" name="Footer Placeholder 2">
            <a:extLst>
              <a:ext uri="{FF2B5EF4-FFF2-40B4-BE49-F238E27FC236}">
                <a16:creationId xmlns:a16="http://schemas.microsoft.com/office/drawing/2014/main" id="{C7D55FAE-0326-4843-91D7-DB134D1322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868E96-6930-48E7-9A21-BA2208D0CE74}"/>
              </a:ext>
            </a:extLst>
          </p:cNvPr>
          <p:cNvSpPr>
            <a:spLocks noGrp="1"/>
          </p:cNvSpPr>
          <p:nvPr>
            <p:ph type="sldNum" sz="quarter" idx="12"/>
          </p:nvPr>
        </p:nvSpPr>
        <p:spPr/>
        <p:txBody>
          <a:bodyPr/>
          <a:lstStyle/>
          <a:p>
            <a:fld id="{75AE9EFC-446E-422A-9AA7-90F86CBC9C2D}" type="slidenum">
              <a:rPr lang="en-GB" smtClean="0"/>
              <a:t>‹#›</a:t>
            </a:fld>
            <a:endParaRPr lang="en-GB"/>
          </a:p>
        </p:txBody>
      </p:sp>
    </p:spTree>
    <p:extLst>
      <p:ext uri="{BB962C8B-B14F-4D97-AF65-F5344CB8AC3E}">
        <p14:creationId xmlns:p14="http://schemas.microsoft.com/office/powerpoint/2010/main" val="187125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F30C-769F-4500-97BB-FFA5401192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1D24DF-8A82-4C88-8139-7937D7574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7FF620-AEC4-4064-8CB1-DDD2C27E9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38837-9CFB-4BD0-8ED4-3AF96CE0AD82}"/>
              </a:ext>
            </a:extLst>
          </p:cNvPr>
          <p:cNvSpPr>
            <a:spLocks noGrp="1"/>
          </p:cNvSpPr>
          <p:nvPr>
            <p:ph type="dt" sz="half" idx="10"/>
          </p:nvPr>
        </p:nvSpPr>
        <p:spPr/>
        <p:txBody>
          <a:bodyPr/>
          <a:lstStyle/>
          <a:p>
            <a:fld id="{46816DDB-A0C9-4E6D-B267-69EB94014B7F}" type="datetimeFigureOut">
              <a:rPr lang="en-GB" smtClean="0"/>
              <a:t>26/11/2019</a:t>
            </a:fld>
            <a:endParaRPr lang="en-GB"/>
          </a:p>
        </p:txBody>
      </p:sp>
      <p:sp>
        <p:nvSpPr>
          <p:cNvPr id="6" name="Footer Placeholder 5">
            <a:extLst>
              <a:ext uri="{FF2B5EF4-FFF2-40B4-BE49-F238E27FC236}">
                <a16:creationId xmlns:a16="http://schemas.microsoft.com/office/drawing/2014/main" id="{612CB7CF-05B0-4F2D-9F12-C60C0E2FA2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28C1D5-1B43-42F4-A60D-FD5A86919C7D}"/>
              </a:ext>
            </a:extLst>
          </p:cNvPr>
          <p:cNvSpPr>
            <a:spLocks noGrp="1"/>
          </p:cNvSpPr>
          <p:nvPr>
            <p:ph type="sldNum" sz="quarter" idx="12"/>
          </p:nvPr>
        </p:nvSpPr>
        <p:spPr/>
        <p:txBody>
          <a:bodyPr/>
          <a:lstStyle/>
          <a:p>
            <a:fld id="{75AE9EFC-446E-422A-9AA7-90F86CBC9C2D}" type="slidenum">
              <a:rPr lang="en-GB" smtClean="0"/>
              <a:t>‹#›</a:t>
            </a:fld>
            <a:endParaRPr lang="en-GB"/>
          </a:p>
        </p:txBody>
      </p:sp>
    </p:spTree>
    <p:extLst>
      <p:ext uri="{BB962C8B-B14F-4D97-AF65-F5344CB8AC3E}">
        <p14:creationId xmlns:p14="http://schemas.microsoft.com/office/powerpoint/2010/main" val="40034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4A54-C91B-496E-A46A-25C42D00BC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DA883B-0132-409C-84A4-A30164FF29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9C7BE1-B70E-4454-97D1-FEB0111A2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2941B-AD6C-4DD1-97C4-18C1E32E27AE}"/>
              </a:ext>
            </a:extLst>
          </p:cNvPr>
          <p:cNvSpPr>
            <a:spLocks noGrp="1"/>
          </p:cNvSpPr>
          <p:nvPr>
            <p:ph type="dt" sz="half" idx="10"/>
          </p:nvPr>
        </p:nvSpPr>
        <p:spPr/>
        <p:txBody>
          <a:bodyPr/>
          <a:lstStyle/>
          <a:p>
            <a:fld id="{46816DDB-A0C9-4E6D-B267-69EB94014B7F}" type="datetimeFigureOut">
              <a:rPr lang="en-GB" smtClean="0"/>
              <a:t>26/11/2019</a:t>
            </a:fld>
            <a:endParaRPr lang="en-GB"/>
          </a:p>
        </p:txBody>
      </p:sp>
      <p:sp>
        <p:nvSpPr>
          <p:cNvPr id="6" name="Footer Placeholder 5">
            <a:extLst>
              <a:ext uri="{FF2B5EF4-FFF2-40B4-BE49-F238E27FC236}">
                <a16:creationId xmlns:a16="http://schemas.microsoft.com/office/drawing/2014/main" id="{D54DE803-728D-4C62-B47B-F1BFFDCFB2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EE3003-5F5C-4ED1-8616-65FD273D9F92}"/>
              </a:ext>
            </a:extLst>
          </p:cNvPr>
          <p:cNvSpPr>
            <a:spLocks noGrp="1"/>
          </p:cNvSpPr>
          <p:nvPr>
            <p:ph type="sldNum" sz="quarter" idx="12"/>
          </p:nvPr>
        </p:nvSpPr>
        <p:spPr/>
        <p:txBody>
          <a:bodyPr/>
          <a:lstStyle/>
          <a:p>
            <a:fld id="{75AE9EFC-446E-422A-9AA7-90F86CBC9C2D}" type="slidenum">
              <a:rPr lang="en-GB" smtClean="0"/>
              <a:t>‹#›</a:t>
            </a:fld>
            <a:endParaRPr lang="en-GB"/>
          </a:p>
        </p:txBody>
      </p:sp>
    </p:spTree>
    <p:extLst>
      <p:ext uri="{BB962C8B-B14F-4D97-AF65-F5344CB8AC3E}">
        <p14:creationId xmlns:p14="http://schemas.microsoft.com/office/powerpoint/2010/main" val="37075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595C0-251B-4B2F-B415-F66DAD064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B27A7C-A455-49E2-A523-A91F3CA00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0763D-A91F-4569-A16E-26DC1FAEA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16DDB-A0C9-4E6D-B267-69EB94014B7F}" type="datetimeFigureOut">
              <a:rPr lang="en-GB" smtClean="0"/>
              <a:t>26/11/2019</a:t>
            </a:fld>
            <a:endParaRPr lang="en-GB"/>
          </a:p>
        </p:txBody>
      </p:sp>
      <p:sp>
        <p:nvSpPr>
          <p:cNvPr id="5" name="Footer Placeholder 4">
            <a:extLst>
              <a:ext uri="{FF2B5EF4-FFF2-40B4-BE49-F238E27FC236}">
                <a16:creationId xmlns:a16="http://schemas.microsoft.com/office/drawing/2014/main" id="{6C9F6DA2-3EAE-4542-8F31-0917700DBF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FA974C-D37E-42E5-9D16-299D60B9A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E9EFC-446E-422A-9AA7-90F86CBC9C2D}" type="slidenum">
              <a:rPr lang="en-GB" smtClean="0"/>
              <a:t>‹#›</a:t>
            </a:fld>
            <a:endParaRPr lang="en-GB"/>
          </a:p>
        </p:txBody>
      </p:sp>
    </p:spTree>
    <p:extLst>
      <p:ext uri="{BB962C8B-B14F-4D97-AF65-F5344CB8AC3E}">
        <p14:creationId xmlns:p14="http://schemas.microsoft.com/office/powerpoint/2010/main" val="212090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42.jpg"/><Relationship Id="rId7"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9E58B2-E358-4ED6-8289-165A0EAD4009}"/>
              </a:ext>
            </a:extLst>
          </p:cNvPr>
          <p:cNvSpPr>
            <a:spLocks noGrp="1"/>
          </p:cNvSpPr>
          <p:nvPr>
            <p:ph type="subTitle" idx="1"/>
          </p:nvPr>
        </p:nvSpPr>
        <p:spPr>
          <a:xfrm>
            <a:off x="1524000" y="742494"/>
            <a:ext cx="9144000" cy="1655762"/>
          </a:xfrm>
        </p:spPr>
        <p:txBody>
          <a:bodyPr>
            <a:noAutofit/>
          </a:bodyPr>
          <a:lstStyle/>
          <a:p>
            <a:r>
              <a:rPr lang="en-US" sz="4400" b="1" dirty="0"/>
              <a:t>Nurturing compassionate communities relating to death, dying, loss and care</a:t>
            </a:r>
            <a:br>
              <a:rPr lang="en-GB" sz="4400" dirty="0"/>
            </a:br>
            <a:endParaRPr lang="en-GB" sz="4400" dirty="0"/>
          </a:p>
        </p:txBody>
      </p:sp>
      <p:pic>
        <p:nvPicPr>
          <p:cNvPr id="4" name="Picture 3">
            <a:extLst>
              <a:ext uri="{FF2B5EF4-FFF2-40B4-BE49-F238E27FC236}">
                <a16:creationId xmlns:a16="http://schemas.microsoft.com/office/drawing/2014/main" id="{138A0BAD-D1D6-49BA-8264-527A0366C4BE}"/>
              </a:ext>
            </a:extLst>
          </p:cNvPr>
          <p:cNvPicPr>
            <a:picLocks noChangeAspect="1"/>
          </p:cNvPicPr>
          <p:nvPr/>
        </p:nvPicPr>
        <p:blipFill>
          <a:blip r:embed="rId3"/>
          <a:stretch>
            <a:fillRect/>
          </a:stretch>
        </p:blipFill>
        <p:spPr>
          <a:xfrm>
            <a:off x="350920" y="5480189"/>
            <a:ext cx="1883827" cy="1152244"/>
          </a:xfrm>
          <a:prstGeom prst="rect">
            <a:avLst/>
          </a:prstGeom>
        </p:spPr>
      </p:pic>
      <p:pic>
        <p:nvPicPr>
          <p:cNvPr id="5" name="Picture 4">
            <a:extLst>
              <a:ext uri="{FF2B5EF4-FFF2-40B4-BE49-F238E27FC236}">
                <a16:creationId xmlns:a16="http://schemas.microsoft.com/office/drawing/2014/main" id="{F49D26C2-0471-4636-8541-8F349C134DFA}"/>
              </a:ext>
            </a:extLst>
          </p:cNvPr>
          <p:cNvPicPr>
            <a:picLocks noChangeAspect="1"/>
          </p:cNvPicPr>
          <p:nvPr/>
        </p:nvPicPr>
        <p:blipFill>
          <a:blip r:embed="rId4"/>
          <a:stretch>
            <a:fillRect/>
          </a:stretch>
        </p:blipFill>
        <p:spPr>
          <a:xfrm>
            <a:off x="9676812" y="5510672"/>
            <a:ext cx="2164268" cy="1121761"/>
          </a:xfrm>
          <a:prstGeom prst="rect">
            <a:avLst/>
          </a:prstGeom>
        </p:spPr>
      </p:pic>
      <p:sp>
        <p:nvSpPr>
          <p:cNvPr id="6" name="TextBox 5">
            <a:extLst>
              <a:ext uri="{FF2B5EF4-FFF2-40B4-BE49-F238E27FC236}">
                <a16:creationId xmlns:a16="http://schemas.microsoft.com/office/drawing/2014/main" id="{3D727CCF-F2B8-42AA-B73B-66BA61DEA338}"/>
              </a:ext>
            </a:extLst>
          </p:cNvPr>
          <p:cNvSpPr txBox="1"/>
          <p:nvPr/>
        </p:nvSpPr>
        <p:spPr>
          <a:xfrm>
            <a:off x="1070964" y="3502229"/>
            <a:ext cx="5703909" cy="1569660"/>
          </a:xfrm>
          <a:prstGeom prst="rect">
            <a:avLst/>
          </a:prstGeom>
          <a:noFill/>
        </p:spPr>
        <p:txBody>
          <a:bodyPr wrap="square" rtlCol="0">
            <a:spAutoFit/>
          </a:bodyPr>
          <a:lstStyle/>
          <a:p>
            <a:r>
              <a:rPr lang="en-US" sz="3200" dirty="0"/>
              <a:t>Rebecca Patterson</a:t>
            </a:r>
          </a:p>
          <a:p>
            <a:r>
              <a:rPr lang="en-US" sz="3200" dirty="0"/>
              <a:t>Director of Good Life, Good Death, Good Grief	</a:t>
            </a:r>
          </a:p>
        </p:txBody>
      </p:sp>
      <p:sp>
        <p:nvSpPr>
          <p:cNvPr id="10" name="TextBox 9">
            <a:extLst>
              <a:ext uri="{FF2B5EF4-FFF2-40B4-BE49-F238E27FC236}">
                <a16:creationId xmlns:a16="http://schemas.microsoft.com/office/drawing/2014/main" id="{972AAF01-E984-4A3E-A6E9-D40CB7A2CA79}"/>
              </a:ext>
            </a:extLst>
          </p:cNvPr>
          <p:cNvSpPr txBox="1"/>
          <p:nvPr/>
        </p:nvSpPr>
        <p:spPr>
          <a:xfrm>
            <a:off x="7259784" y="3502229"/>
            <a:ext cx="4360016" cy="1569660"/>
          </a:xfrm>
          <a:prstGeom prst="rect">
            <a:avLst/>
          </a:prstGeom>
          <a:noFill/>
        </p:spPr>
        <p:txBody>
          <a:bodyPr wrap="square" rtlCol="0">
            <a:spAutoFit/>
          </a:bodyPr>
          <a:lstStyle/>
          <a:p>
            <a:r>
              <a:rPr lang="en-US" sz="3200" dirty="0"/>
              <a:t>Caroline Gibb</a:t>
            </a:r>
          </a:p>
          <a:p>
            <a:r>
              <a:rPr lang="en-US" sz="3200" dirty="0"/>
              <a:t>Project Manager</a:t>
            </a:r>
          </a:p>
          <a:p>
            <a:r>
              <a:rPr lang="en-US" sz="3200" dirty="0"/>
              <a:t>The </a:t>
            </a:r>
            <a:r>
              <a:rPr lang="en-US" sz="3200" dirty="0" err="1"/>
              <a:t>Truacanta</a:t>
            </a:r>
            <a:r>
              <a:rPr lang="en-US" sz="3200" dirty="0"/>
              <a:t> Project</a:t>
            </a:r>
          </a:p>
        </p:txBody>
      </p:sp>
    </p:spTree>
    <p:extLst>
      <p:ext uri="{BB962C8B-B14F-4D97-AF65-F5344CB8AC3E}">
        <p14:creationId xmlns:p14="http://schemas.microsoft.com/office/powerpoint/2010/main" val="304183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erson holding string lights">
            <a:extLst>
              <a:ext uri="{FF2B5EF4-FFF2-40B4-BE49-F238E27FC236}">
                <a16:creationId xmlns:a16="http://schemas.microsoft.com/office/drawing/2014/main" id="{9CB01096-DC2B-4D57-B8CD-12E00AEE2AE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5714" r="3" b="4289"/>
          <a:stretch/>
        </p:blipFill>
        <p:spPr bwMode="auto">
          <a:xfrm>
            <a:off x="3125968" y="2527222"/>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5" name="Picture 2" descr="close-up photography of Information signage">
            <a:extLst>
              <a:ext uri="{FF2B5EF4-FFF2-40B4-BE49-F238E27FC236}">
                <a16:creationId xmlns:a16="http://schemas.microsoft.com/office/drawing/2014/main" id="{E2DDC62C-6992-47D7-AA2A-F44D1C695FCB}"/>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113" r="9640" b="-2"/>
          <a:stretch/>
        </p:blipFill>
        <p:spPr bwMode="auto">
          <a:xfrm>
            <a:off x="1" y="1"/>
            <a:ext cx="4443799"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6" name="Picture 2" descr="https://www.goodlifedeathgrief.org.uk/siteimages/Toolkit/resized/environment-irene-davila-45777-unsplash-(1)-450.jpg">
            <a:extLst>
              <a:ext uri="{FF2B5EF4-FFF2-40B4-BE49-F238E27FC236}">
                <a16:creationId xmlns:a16="http://schemas.microsoft.com/office/drawing/2014/main" id="{3D18ABB2-1FE6-46E9-88A7-DC1A2F746741}"/>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6733" r="17668"/>
          <a:stretch/>
        </p:blipFill>
        <p:spPr bwMode="auto">
          <a:xfrm>
            <a:off x="20" y="3917273"/>
            <a:ext cx="344056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B5A7451-14A6-47BF-854A-084B3D87B1DA}"/>
              </a:ext>
            </a:extLst>
          </p:cNvPr>
          <p:cNvSpPr>
            <a:spLocks noGrp="1"/>
          </p:cNvSpPr>
          <p:nvPr>
            <p:ph idx="1"/>
          </p:nvPr>
        </p:nvSpPr>
        <p:spPr>
          <a:xfrm>
            <a:off x="7192683" y="577808"/>
            <a:ext cx="4333468" cy="5702383"/>
          </a:xfrm>
        </p:spPr>
        <p:txBody>
          <a:bodyPr anchor="ctr">
            <a:normAutofit fontScale="85000" lnSpcReduction="20000"/>
          </a:bodyPr>
          <a:lstStyle/>
          <a:p>
            <a:pPr marL="0" indent="0">
              <a:buNone/>
            </a:pPr>
            <a:r>
              <a:rPr lang="en-GB" sz="3600" dirty="0">
                <a:solidFill>
                  <a:srgbClr val="000000"/>
                </a:solidFill>
              </a:rPr>
              <a:t>In a compassionate community, people have: </a:t>
            </a:r>
          </a:p>
          <a:p>
            <a:pPr marL="0" indent="0">
              <a:buNone/>
            </a:pPr>
            <a:endParaRPr lang="en-GB" sz="3600" dirty="0">
              <a:solidFill>
                <a:srgbClr val="000000"/>
              </a:solidFill>
            </a:endParaRPr>
          </a:p>
          <a:p>
            <a:pPr marL="0" indent="0">
              <a:buNone/>
            </a:pPr>
            <a:r>
              <a:rPr lang="en-GB" sz="3600" dirty="0">
                <a:solidFill>
                  <a:srgbClr val="000000"/>
                </a:solidFill>
              </a:rPr>
              <a:t>Opportunities to offer and receive support</a:t>
            </a:r>
          </a:p>
          <a:p>
            <a:pPr marL="0" indent="0">
              <a:buNone/>
            </a:pPr>
            <a:endParaRPr lang="en-GB" sz="3600" dirty="0">
              <a:solidFill>
                <a:srgbClr val="000000"/>
              </a:solidFill>
            </a:endParaRPr>
          </a:p>
          <a:p>
            <a:pPr marL="0" indent="0">
              <a:buNone/>
            </a:pPr>
            <a:r>
              <a:rPr lang="en-GB" sz="3600" dirty="0">
                <a:solidFill>
                  <a:srgbClr val="000000"/>
                </a:solidFill>
              </a:rPr>
              <a:t>Knowledge, skills and access to information about ill health, dying and bereavement</a:t>
            </a:r>
          </a:p>
          <a:p>
            <a:pPr marL="0" indent="0">
              <a:buNone/>
            </a:pPr>
            <a:endParaRPr lang="en-GB" sz="3600" dirty="0">
              <a:solidFill>
                <a:srgbClr val="000000"/>
              </a:solidFill>
            </a:endParaRPr>
          </a:p>
          <a:p>
            <a:pPr marL="0" indent="0">
              <a:buNone/>
            </a:pPr>
            <a:r>
              <a:rPr lang="en-GB" sz="3600" dirty="0">
                <a:solidFill>
                  <a:srgbClr val="000000"/>
                </a:solidFill>
              </a:rPr>
              <a:t>Environments that enable people to be supportive</a:t>
            </a:r>
          </a:p>
          <a:p>
            <a:pPr marL="0" indent="0">
              <a:buNone/>
            </a:pPr>
            <a:endParaRPr lang="en-GB" sz="2000" dirty="0">
              <a:solidFill>
                <a:srgbClr val="000000"/>
              </a:solidFill>
            </a:endParaRPr>
          </a:p>
        </p:txBody>
      </p:sp>
    </p:spTree>
    <p:extLst>
      <p:ext uri="{BB962C8B-B14F-4D97-AF65-F5344CB8AC3E}">
        <p14:creationId xmlns:p14="http://schemas.microsoft.com/office/powerpoint/2010/main" val="181131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text on a black background&#10;&#10;Description automatically generated">
            <a:extLst>
              <a:ext uri="{FF2B5EF4-FFF2-40B4-BE49-F238E27FC236}">
                <a16:creationId xmlns:a16="http://schemas.microsoft.com/office/drawing/2014/main" id="{A6BE51CA-8CFA-4399-95BB-AEE406E2696F}"/>
              </a:ext>
            </a:extLst>
          </p:cNvPr>
          <p:cNvPicPr>
            <a:picLocks noChangeAspect="1"/>
          </p:cNvPicPr>
          <p:nvPr/>
        </p:nvPicPr>
        <p:blipFill rotWithShape="1">
          <a:blip r:embed="rId3">
            <a:extLst>
              <a:ext uri="{28A0092B-C50C-407E-A947-70E740481C1C}">
                <a14:useLocalDpi xmlns:a14="http://schemas.microsoft.com/office/drawing/2010/main" val="0"/>
              </a:ext>
            </a:extLst>
          </a:blip>
          <a:srcRect l="2743"/>
          <a:stretch/>
        </p:blipFill>
        <p:spPr>
          <a:xfrm>
            <a:off x="20" y="10"/>
            <a:ext cx="4635571" cy="6857990"/>
          </a:xfrm>
          <a:prstGeom prst="rect">
            <a:avLst/>
          </a:prstGeom>
          <a:effectLst/>
        </p:spPr>
      </p:pic>
      <p:sp>
        <p:nvSpPr>
          <p:cNvPr id="9" name="Content Placeholder 8">
            <a:extLst>
              <a:ext uri="{FF2B5EF4-FFF2-40B4-BE49-F238E27FC236}">
                <a16:creationId xmlns:a16="http://schemas.microsoft.com/office/drawing/2014/main" id="{2E2B8CAD-6FC3-4460-BE82-947DFC6E6884}"/>
              </a:ext>
            </a:extLst>
          </p:cNvPr>
          <p:cNvSpPr>
            <a:spLocks noGrp="1"/>
          </p:cNvSpPr>
          <p:nvPr>
            <p:ph idx="1"/>
          </p:nvPr>
        </p:nvSpPr>
        <p:spPr>
          <a:xfrm>
            <a:off x="5006994" y="758536"/>
            <a:ext cx="6713951" cy="5953991"/>
          </a:xfrm>
        </p:spPr>
        <p:txBody>
          <a:bodyPr>
            <a:normAutofit fontScale="92500" lnSpcReduction="20000"/>
          </a:bodyPr>
          <a:lstStyle/>
          <a:p>
            <a:pPr marL="0" indent="0">
              <a:buNone/>
            </a:pPr>
            <a:r>
              <a:rPr lang="en-US" sz="4000" dirty="0"/>
              <a:t>Highlights the importance of:</a:t>
            </a:r>
          </a:p>
          <a:p>
            <a:pPr marL="0" indent="0">
              <a:buNone/>
            </a:pPr>
            <a:endParaRPr lang="en-US" sz="4000" dirty="0"/>
          </a:p>
          <a:p>
            <a:r>
              <a:rPr lang="en-US" sz="4000" dirty="0" err="1"/>
              <a:t>Organisational</a:t>
            </a:r>
            <a:r>
              <a:rPr lang="en-US" sz="4000" dirty="0"/>
              <a:t> cultures to enable kindness</a:t>
            </a:r>
          </a:p>
          <a:p>
            <a:endParaRPr lang="en-US" sz="4000" dirty="0"/>
          </a:p>
          <a:p>
            <a:r>
              <a:rPr lang="en-US" sz="4000" dirty="0"/>
              <a:t>Creating informal opportunities for social interaction</a:t>
            </a:r>
          </a:p>
          <a:p>
            <a:endParaRPr lang="en-US" sz="4000" dirty="0"/>
          </a:p>
          <a:p>
            <a:r>
              <a:rPr lang="en-US" sz="4000" dirty="0"/>
              <a:t>Creating welcoming spaces that encourage everyday relationships and human connections</a:t>
            </a:r>
          </a:p>
        </p:txBody>
      </p:sp>
    </p:spTree>
    <p:extLst>
      <p:ext uri="{BB962C8B-B14F-4D97-AF65-F5344CB8AC3E}">
        <p14:creationId xmlns:p14="http://schemas.microsoft.com/office/powerpoint/2010/main" val="73399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8E5C-9AA1-4AA4-A1CC-2BDF11FD3EFE}"/>
              </a:ext>
            </a:extLst>
          </p:cNvPr>
          <p:cNvSpPr>
            <a:spLocks noGrp="1"/>
          </p:cNvSpPr>
          <p:nvPr>
            <p:ph type="title"/>
          </p:nvPr>
        </p:nvSpPr>
        <p:spPr>
          <a:xfrm>
            <a:off x="4965430" y="629268"/>
            <a:ext cx="6586491" cy="1286160"/>
          </a:xfrm>
        </p:spPr>
        <p:txBody>
          <a:bodyPr anchor="b">
            <a:normAutofit/>
          </a:bodyPr>
          <a:lstStyle/>
          <a:p>
            <a:r>
              <a:rPr lang="en-US" dirty="0"/>
              <a:t>“norms of kindness”</a:t>
            </a:r>
            <a:endParaRPr lang="en-GB" dirty="0"/>
          </a:p>
        </p:txBody>
      </p:sp>
      <p:pic>
        <p:nvPicPr>
          <p:cNvPr id="5" name="Picture 4" descr="A screenshot of a social media post&#10;&#10;Description automatically generated">
            <a:extLst>
              <a:ext uri="{FF2B5EF4-FFF2-40B4-BE49-F238E27FC236}">
                <a16:creationId xmlns:a16="http://schemas.microsoft.com/office/drawing/2014/main" id="{E54EC8F2-79F2-43C0-854A-43DAA0E4CA89}"/>
              </a:ext>
            </a:extLst>
          </p:cNvPr>
          <p:cNvPicPr>
            <a:picLocks noChangeAspect="1"/>
          </p:cNvPicPr>
          <p:nvPr/>
        </p:nvPicPr>
        <p:blipFill rotWithShape="1">
          <a:blip r:embed="rId3">
            <a:extLst>
              <a:ext uri="{28A0092B-C50C-407E-A947-70E740481C1C}">
                <a14:useLocalDpi xmlns:a14="http://schemas.microsoft.com/office/drawing/2010/main" val="0"/>
              </a:ext>
            </a:extLst>
          </a:blip>
          <a:srcRect l="513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9FFD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9D3491-1B1F-43F2-9533-AC4F9145971A}"/>
              </a:ext>
            </a:extLst>
          </p:cNvPr>
          <p:cNvSpPr>
            <a:spLocks noGrp="1"/>
          </p:cNvSpPr>
          <p:nvPr>
            <p:ph idx="1"/>
          </p:nvPr>
        </p:nvSpPr>
        <p:spPr>
          <a:xfrm>
            <a:off x="4965431" y="2438400"/>
            <a:ext cx="6586489" cy="3785419"/>
          </a:xfrm>
        </p:spPr>
        <p:txBody>
          <a:bodyPr>
            <a:normAutofit/>
          </a:bodyPr>
          <a:lstStyle/>
          <a:p>
            <a:pPr marL="0" indent="0">
              <a:buNone/>
            </a:pPr>
            <a:r>
              <a:rPr lang="en-US" sz="2000" dirty="0"/>
              <a:t>There is a huge potential for mobilizing help from local people, and that everyday kindness is not uncommon.  What is lacking is the knowledge and acceptance that it is the role of the local community to offer help.  </a:t>
            </a:r>
          </a:p>
          <a:p>
            <a:pPr marL="0" indent="0">
              <a:buNone/>
            </a:pPr>
            <a:endParaRPr lang="en-US" sz="2000" dirty="0"/>
          </a:p>
          <a:p>
            <a:pPr marL="0" indent="0">
              <a:buNone/>
            </a:pPr>
            <a:r>
              <a:rPr lang="en-US" sz="2000" dirty="0"/>
              <a:t>The norms of respecting privacy seem to be much stronger than the norms of kindness”</a:t>
            </a:r>
          </a:p>
          <a:p>
            <a:pPr marL="0" indent="0">
              <a:buNone/>
            </a:pPr>
            <a:endParaRPr lang="en-US" sz="2000" dirty="0"/>
          </a:p>
          <a:p>
            <a:pPr marL="0" indent="0">
              <a:buNone/>
            </a:pPr>
            <a:r>
              <a:rPr lang="en-US" sz="2000" i="1" dirty="0"/>
              <a:t>End of Life at home Co-creating an ecology of care</a:t>
            </a:r>
            <a:endParaRPr lang="en-GB" sz="2000" i="1" dirty="0"/>
          </a:p>
        </p:txBody>
      </p:sp>
    </p:spTree>
    <p:extLst>
      <p:ext uri="{BB962C8B-B14F-4D97-AF65-F5344CB8AC3E}">
        <p14:creationId xmlns:p14="http://schemas.microsoft.com/office/powerpoint/2010/main" val="263204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building, large, people&#10;&#10;Description automatically generated">
            <a:extLst>
              <a:ext uri="{FF2B5EF4-FFF2-40B4-BE49-F238E27FC236}">
                <a16:creationId xmlns:a16="http://schemas.microsoft.com/office/drawing/2014/main" id="{D33E85CA-1F8C-4E0F-BB8D-55DAB80F51E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6072" r="11410" b="-2"/>
          <a:stretch/>
        </p:blipFill>
        <p:spPr>
          <a:xfrm>
            <a:off x="-305" y="-1"/>
            <a:ext cx="6423053" cy="6858001"/>
          </a:xfrm>
          <a:prstGeom prst="rect">
            <a:avLst/>
          </a:prstGeom>
        </p:spPr>
      </p:pic>
      <p:pic>
        <p:nvPicPr>
          <p:cNvPr id="12" name="Picture 1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3C37BD-F4BB-4315-8E96-3082FBF79EBF}"/>
              </a:ext>
            </a:extLst>
          </p:cNvPr>
          <p:cNvSpPr>
            <a:spLocks noGrp="1"/>
          </p:cNvSpPr>
          <p:nvPr>
            <p:ph type="title"/>
          </p:nvPr>
        </p:nvSpPr>
        <p:spPr>
          <a:xfrm>
            <a:off x="6748272" y="3992591"/>
            <a:ext cx="4800261" cy="1644592"/>
          </a:xfrm>
        </p:spPr>
        <p:txBody>
          <a:bodyPr vert="horz" lIns="91440" tIns="45720" rIns="91440" bIns="45720" rtlCol="0" anchor="t">
            <a:normAutofit/>
          </a:bodyPr>
          <a:lstStyle/>
          <a:p>
            <a:r>
              <a:rPr lang="en-US" sz="3700" dirty="0">
                <a:solidFill>
                  <a:srgbClr val="000000"/>
                </a:solidFill>
              </a:rPr>
              <a:t>How do compassionate communities come about?</a:t>
            </a:r>
          </a:p>
        </p:txBody>
      </p:sp>
      <p:sp>
        <p:nvSpPr>
          <p:cNvPr id="3" name="TextBox 2">
            <a:extLst>
              <a:ext uri="{FF2B5EF4-FFF2-40B4-BE49-F238E27FC236}">
                <a16:creationId xmlns:a16="http://schemas.microsoft.com/office/drawing/2014/main" id="{B8584C2D-D693-4236-BD3D-EC4DA154E0F5}"/>
              </a:ext>
            </a:extLst>
          </p:cNvPr>
          <p:cNvSpPr txBox="1"/>
          <p:nvPr/>
        </p:nvSpPr>
        <p:spPr>
          <a:xfrm>
            <a:off x="6748272" y="3153758"/>
            <a:ext cx="4711745" cy="838831"/>
          </a:xfrm>
          <a:prstGeom prst="rect">
            <a:avLst/>
          </a:prstGeom>
        </p:spPr>
        <p:txBody>
          <a:bodyPr vert="horz" lIns="91440" tIns="45720" rIns="91440" bIns="45720" rtlCol="0" anchor="b">
            <a:normAutofit/>
          </a:bodyPr>
          <a:lstStyle/>
          <a:p>
            <a:pPr>
              <a:lnSpc>
                <a:spcPct val="90000"/>
              </a:lnSpc>
              <a:spcBef>
                <a:spcPts val="1000"/>
              </a:spcBef>
            </a:pPr>
            <a:endParaRPr lang="en-US" dirty="0">
              <a:solidFill>
                <a:srgbClr val="000000"/>
              </a:solidFill>
            </a:endParaRPr>
          </a:p>
        </p:txBody>
      </p:sp>
    </p:spTree>
    <p:extLst>
      <p:ext uri="{BB962C8B-B14F-4D97-AF65-F5344CB8AC3E}">
        <p14:creationId xmlns:p14="http://schemas.microsoft.com/office/powerpoint/2010/main" val="124778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s://images.unsplash.com/photo-1505246475357-190baf1fd53d?ixlib=rb-0.3.5&amp;ixid=eyJhcHBfaWQiOjEyMDd9&amp;s=371500c08dc09089af90710c29ff3af6&amp;dpr=1&amp;auto=format&amp;fit=crop&amp;w=1000&amp;q=80&amp;cs=tinysrgb"/>
          <p:cNvPicPr>
            <a:picLocks noChangeAspect="1" noChangeArrowheads="1"/>
          </p:cNvPicPr>
          <p:nvPr/>
        </p:nvPicPr>
        <p:blipFill>
          <a:blip r:embed="rId3" cstate="print"/>
          <a:srcRect/>
          <a:stretch>
            <a:fillRect/>
          </a:stretch>
        </p:blipFill>
        <p:spPr bwMode="auto">
          <a:xfrm>
            <a:off x="-734113" y="-487579"/>
            <a:ext cx="12940145" cy="9705109"/>
          </a:xfrm>
          <a:prstGeom prst="rect">
            <a:avLst/>
          </a:prstGeom>
          <a:noFill/>
        </p:spPr>
      </p:pic>
      <p:sp>
        <p:nvSpPr>
          <p:cNvPr id="5" name="TextBox 4"/>
          <p:cNvSpPr txBox="1"/>
          <p:nvPr/>
        </p:nvSpPr>
        <p:spPr>
          <a:xfrm>
            <a:off x="6168008" y="6237312"/>
            <a:ext cx="5040560" cy="369332"/>
          </a:xfrm>
          <a:prstGeom prst="rect">
            <a:avLst/>
          </a:prstGeom>
          <a:noFill/>
        </p:spPr>
        <p:txBody>
          <a:bodyPr wrap="square" rtlCol="0">
            <a:spAutoFit/>
          </a:bodyPr>
          <a:lstStyle/>
          <a:p>
            <a:r>
              <a:rPr lang="en-GB" b="1" dirty="0"/>
              <a:t>Photo by </a:t>
            </a:r>
            <a:r>
              <a:rPr lang="en-GB" b="1" dirty="0" err="1"/>
              <a:t>Vitaliy</a:t>
            </a:r>
            <a:r>
              <a:rPr lang="en-GB" b="1" dirty="0"/>
              <a:t> </a:t>
            </a:r>
            <a:r>
              <a:rPr lang="en-GB" b="1" dirty="0" err="1"/>
              <a:t>Paykov</a:t>
            </a:r>
            <a:r>
              <a:rPr lang="en-GB" b="1" dirty="0"/>
              <a:t> via Unsplash.com</a:t>
            </a:r>
            <a:endParaRPr lang="en-GB" dirty="0"/>
          </a:p>
        </p:txBody>
      </p:sp>
      <p:sp>
        <p:nvSpPr>
          <p:cNvPr id="6" name="Down Arrow 5"/>
          <p:cNvSpPr/>
          <p:nvPr/>
        </p:nvSpPr>
        <p:spPr>
          <a:xfrm>
            <a:off x="4223792" y="548680"/>
            <a:ext cx="1512168" cy="3284984"/>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47528" y="620688"/>
            <a:ext cx="2520280" cy="1569660"/>
          </a:xfrm>
          <a:prstGeom prst="rect">
            <a:avLst/>
          </a:prstGeom>
          <a:noFill/>
        </p:spPr>
        <p:txBody>
          <a:bodyPr wrap="square" rtlCol="0">
            <a:spAutoFit/>
          </a:bodyPr>
          <a:lstStyle/>
          <a:p>
            <a:r>
              <a:rPr lang="en-GB" sz="3200" dirty="0">
                <a:solidFill>
                  <a:schemeClr val="bg1"/>
                </a:solidFill>
              </a:rPr>
              <a:t>Top down – creating the conditions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s://images.unsplash.com/photo-1505246475357-190baf1fd53d?ixlib=rb-0.3.5&amp;ixid=eyJhcHBfaWQiOjEyMDd9&amp;s=371500c08dc09089af90710c29ff3af6&amp;dpr=1&amp;auto=format&amp;fit=crop&amp;w=1000&amp;q=80&amp;cs=tinysrgb"/>
          <p:cNvPicPr>
            <a:picLocks noChangeAspect="1" noChangeArrowheads="1"/>
          </p:cNvPicPr>
          <p:nvPr/>
        </p:nvPicPr>
        <p:blipFill>
          <a:blip r:embed="rId3" cstate="print"/>
          <a:srcRect/>
          <a:stretch>
            <a:fillRect/>
          </a:stretch>
        </p:blipFill>
        <p:spPr bwMode="auto">
          <a:xfrm>
            <a:off x="-734113" y="-487579"/>
            <a:ext cx="12940145" cy="9705109"/>
          </a:xfrm>
          <a:prstGeom prst="rect">
            <a:avLst/>
          </a:prstGeom>
          <a:noFill/>
        </p:spPr>
      </p:pic>
      <p:sp>
        <p:nvSpPr>
          <p:cNvPr id="5" name="TextBox 4"/>
          <p:cNvSpPr txBox="1"/>
          <p:nvPr/>
        </p:nvSpPr>
        <p:spPr>
          <a:xfrm>
            <a:off x="6168008" y="6237312"/>
            <a:ext cx="5040560" cy="369332"/>
          </a:xfrm>
          <a:prstGeom prst="rect">
            <a:avLst/>
          </a:prstGeom>
          <a:noFill/>
        </p:spPr>
        <p:txBody>
          <a:bodyPr wrap="square" rtlCol="0">
            <a:spAutoFit/>
          </a:bodyPr>
          <a:lstStyle/>
          <a:p>
            <a:r>
              <a:rPr lang="en-GB" b="1" dirty="0"/>
              <a:t>Photo by </a:t>
            </a:r>
            <a:r>
              <a:rPr lang="en-GB" b="1" dirty="0" err="1"/>
              <a:t>Vitaliy</a:t>
            </a:r>
            <a:r>
              <a:rPr lang="en-GB" b="1" dirty="0"/>
              <a:t> </a:t>
            </a:r>
            <a:r>
              <a:rPr lang="en-GB" b="1" dirty="0" err="1"/>
              <a:t>Paykov</a:t>
            </a:r>
            <a:r>
              <a:rPr lang="en-GB" b="1" dirty="0"/>
              <a:t> via Unsplash.com</a:t>
            </a:r>
            <a:endParaRPr lang="en-GB" dirty="0"/>
          </a:p>
        </p:txBody>
      </p:sp>
      <p:sp>
        <p:nvSpPr>
          <p:cNvPr id="6" name="Down Arrow 5"/>
          <p:cNvSpPr/>
          <p:nvPr/>
        </p:nvSpPr>
        <p:spPr>
          <a:xfrm>
            <a:off x="4223792" y="548680"/>
            <a:ext cx="1512168" cy="3284984"/>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47528" y="620688"/>
            <a:ext cx="2520280" cy="1569660"/>
          </a:xfrm>
          <a:prstGeom prst="rect">
            <a:avLst/>
          </a:prstGeom>
          <a:noFill/>
        </p:spPr>
        <p:txBody>
          <a:bodyPr wrap="square" rtlCol="0">
            <a:spAutoFit/>
          </a:bodyPr>
          <a:lstStyle/>
          <a:p>
            <a:r>
              <a:rPr lang="en-GB" sz="3200" dirty="0">
                <a:solidFill>
                  <a:schemeClr val="bg1"/>
                </a:solidFill>
              </a:rPr>
              <a:t>Top down – creating the conditions</a:t>
            </a:r>
          </a:p>
        </p:txBody>
      </p:sp>
      <p:sp>
        <p:nvSpPr>
          <p:cNvPr id="9" name="Down Arrow 8"/>
          <p:cNvSpPr/>
          <p:nvPr/>
        </p:nvSpPr>
        <p:spPr>
          <a:xfrm flipV="1">
            <a:off x="5519936" y="3501008"/>
            <a:ext cx="2160240" cy="237626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824192" y="4581129"/>
            <a:ext cx="2520280" cy="584775"/>
          </a:xfrm>
          <a:prstGeom prst="rect">
            <a:avLst/>
          </a:prstGeom>
          <a:noFill/>
        </p:spPr>
        <p:txBody>
          <a:bodyPr wrap="square" rtlCol="0">
            <a:spAutoFit/>
          </a:bodyPr>
          <a:lstStyle/>
          <a:p>
            <a:r>
              <a:rPr lang="en-GB" sz="3200" dirty="0">
                <a:solidFill>
                  <a:schemeClr val="bg1"/>
                </a:solidFill>
              </a:rPr>
              <a:t>Bottom up</a:t>
            </a:r>
          </a:p>
        </p:txBody>
      </p:sp>
    </p:spTree>
    <p:extLst>
      <p:ext uri="{BB962C8B-B14F-4D97-AF65-F5344CB8AC3E}">
        <p14:creationId xmlns:p14="http://schemas.microsoft.com/office/powerpoint/2010/main" val="1400232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39938" name="Picture 2" descr="https://images.unsplash.com/photo-1519692933481-e162a57d6721?ixlib=rb-0.3.5&amp;ixid=eyJhcHBfaWQiOjEyMDd9&amp;s=f1d999049bc6e88add481b024f02ad89&amp;w=1000&amp;q=80"/>
          <p:cNvPicPr>
            <a:picLocks noChangeAspect="1" noChangeArrowheads="1"/>
          </p:cNvPicPr>
          <p:nvPr/>
        </p:nvPicPr>
        <p:blipFill>
          <a:blip r:embed="rId3" cstate="print"/>
          <a:srcRect/>
          <a:stretch>
            <a:fillRect/>
          </a:stretch>
        </p:blipFill>
        <p:spPr bwMode="auto">
          <a:xfrm>
            <a:off x="-71462" y="-255975"/>
            <a:ext cx="12334923" cy="8227394"/>
          </a:xfrm>
          <a:prstGeom prst="rect">
            <a:avLst/>
          </a:prstGeom>
          <a:noFill/>
        </p:spPr>
      </p:pic>
      <p:sp>
        <p:nvSpPr>
          <p:cNvPr id="5" name="TextBox 4"/>
          <p:cNvSpPr txBox="1"/>
          <p:nvPr/>
        </p:nvSpPr>
        <p:spPr>
          <a:xfrm>
            <a:off x="6528048" y="548681"/>
            <a:ext cx="3384376" cy="1200329"/>
          </a:xfrm>
          <a:prstGeom prst="rect">
            <a:avLst/>
          </a:prstGeom>
          <a:noFill/>
        </p:spPr>
        <p:txBody>
          <a:bodyPr wrap="square" rtlCol="0">
            <a:spAutoFit/>
          </a:bodyPr>
          <a:lstStyle/>
          <a:p>
            <a:r>
              <a:rPr lang="en-GB" sz="3600" b="1" dirty="0">
                <a:solidFill>
                  <a:schemeClr val="bg1"/>
                </a:solidFill>
              </a:rPr>
              <a:t>Compassionate Cities</a:t>
            </a:r>
          </a:p>
        </p:txBody>
      </p:sp>
      <p:sp>
        <p:nvSpPr>
          <p:cNvPr id="6" name="TextBox 5"/>
          <p:cNvSpPr txBox="1"/>
          <p:nvPr/>
        </p:nvSpPr>
        <p:spPr>
          <a:xfrm>
            <a:off x="7222469" y="3335167"/>
            <a:ext cx="3419872" cy="3970318"/>
          </a:xfrm>
          <a:prstGeom prst="rect">
            <a:avLst/>
          </a:prstGeom>
          <a:noFill/>
        </p:spPr>
        <p:txBody>
          <a:bodyPr wrap="square" rtlCol="0">
            <a:spAutoFit/>
          </a:bodyPr>
          <a:lstStyle/>
          <a:p>
            <a:r>
              <a:rPr lang="en-GB" dirty="0">
                <a:solidFill>
                  <a:schemeClr val="bg1"/>
                </a:solidFill>
              </a:rPr>
              <a:t>Allan Kellehear: Compassionate Cities: Public health and End of Life Care (2005)</a:t>
            </a:r>
          </a:p>
          <a:p>
            <a:endParaRPr lang="en-GB" dirty="0">
              <a:solidFill>
                <a:schemeClr val="bg1"/>
              </a:solidFill>
            </a:endParaRPr>
          </a:p>
          <a:p>
            <a:r>
              <a:rPr lang="en-GB" dirty="0" err="1">
                <a:solidFill>
                  <a:schemeClr val="bg1"/>
                </a:solidFill>
              </a:rPr>
              <a:t>Karapliagkou</a:t>
            </a:r>
            <a:r>
              <a:rPr lang="en-GB" dirty="0">
                <a:solidFill>
                  <a:schemeClr val="bg1"/>
                </a:solidFill>
              </a:rPr>
              <a:t>, A. &amp; Kellehear, A. </a:t>
            </a:r>
            <a:r>
              <a:rPr lang="en-GB" i="1" dirty="0">
                <a:solidFill>
                  <a:schemeClr val="bg1"/>
                </a:solidFill>
              </a:rPr>
              <a:t>Public Health Approaches to End of Life Care. A Toolkit</a:t>
            </a:r>
            <a:r>
              <a:rPr lang="en-GB" dirty="0">
                <a:solidFill>
                  <a:schemeClr val="bg1"/>
                </a:solidFill>
              </a:rPr>
              <a:t>.</a:t>
            </a:r>
          </a:p>
          <a:p>
            <a:endParaRPr lang="en-GB" dirty="0">
              <a:solidFill>
                <a:schemeClr val="bg1"/>
              </a:solidFill>
            </a:endParaRPr>
          </a:p>
          <a:p>
            <a:r>
              <a:rPr lang="en-GB" dirty="0">
                <a:solidFill>
                  <a:schemeClr val="bg1"/>
                </a:solidFill>
              </a:rPr>
              <a:t>Each community is prepared to help: Community development in end of life care – guidance on ambition six</a:t>
            </a:r>
          </a:p>
          <a:p>
            <a:endParaRPr lang="en-GB" dirty="0">
              <a:solidFill>
                <a:schemeClr val="bg1"/>
              </a:solidFill>
            </a:endParaRP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BF3AB860-8D62-48CD-8FD4-C9E2F021866F}"/>
              </a:ext>
            </a:extLst>
          </p:cNvPr>
          <p:cNvPicPr>
            <a:picLocks noChangeAspect="1"/>
          </p:cNvPicPr>
          <p:nvPr/>
        </p:nvPicPr>
        <p:blipFill rotWithShape="1">
          <a:blip r:embed="rId3">
            <a:extLst>
              <a:ext uri="{28A0092B-C50C-407E-A947-70E740481C1C}">
                <a14:useLocalDpi xmlns:a14="http://schemas.microsoft.com/office/drawing/2010/main" val="0"/>
              </a:ext>
            </a:extLst>
          </a:blip>
          <a:srcRect l="10264" r="5292" b="1"/>
          <a:stretch/>
        </p:blipFill>
        <p:spPr>
          <a:xfrm>
            <a:off x="20" y="10"/>
            <a:ext cx="12191980" cy="6857990"/>
          </a:xfrm>
          <a:prstGeom prst="rect">
            <a:avLst/>
          </a:prstGeom>
        </p:spPr>
      </p:pic>
    </p:spTree>
    <p:extLst>
      <p:ext uri="{BB962C8B-B14F-4D97-AF65-F5344CB8AC3E}">
        <p14:creationId xmlns:p14="http://schemas.microsoft.com/office/powerpoint/2010/main" val="299522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umbrella&#10;&#10;Description automatically generated">
            <a:extLst>
              <a:ext uri="{FF2B5EF4-FFF2-40B4-BE49-F238E27FC236}">
                <a16:creationId xmlns:a16="http://schemas.microsoft.com/office/drawing/2014/main" id="{48D48B73-F9C0-466C-8126-C720CBC66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265" y="1042230"/>
            <a:ext cx="2592982" cy="2607604"/>
          </a:xfrm>
          <a:prstGeom prst="rect">
            <a:avLst/>
          </a:prstGeom>
        </p:spPr>
      </p:pic>
      <p:pic>
        <p:nvPicPr>
          <p:cNvPr id="10" name="Picture 9">
            <a:extLst>
              <a:ext uri="{FF2B5EF4-FFF2-40B4-BE49-F238E27FC236}">
                <a16:creationId xmlns:a16="http://schemas.microsoft.com/office/drawing/2014/main" id="{F7FF2E42-5EB6-477C-A903-D40DF4AFB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316"/>
          <a:stretch/>
        </p:blipFill>
        <p:spPr>
          <a:xfrm rot="15959270">
            <a:off x="2437451" y="70118"/>
            <a:ext cx="1105311" cy="1541271"/>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ADE43F76-2EA6-4916-910E-66F5CE0F84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947369" y="-692078"/>
            <a:ext cx="1253276" cy="5584933"/>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75103C70-1FCF-4D73-927C-DCEC292CB7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062967" y="1929644"/>
            <a:ext cx="1469112" cy="3584433"/>
          </a:xfrm>
          <a:prstGeom prst="rect">
            <a:avLst/>
          </a:prstGeom>
        </p:spPr>
      </p:pic>
      <p:pic>
        <p:nvPicPr>
          <p:cNvPr id="13" name="Picture 12" descr="A drawing of a face&#10;&#10;Description automatically generated">
            <a:extLst>
              <a:ext uri="{FF2B5EF4-FFF2-40B4-BE49-F238E27FC236}">
                <a16:creationId xmlns:a16="http://schemas.microsoft.com/office/drawing/2014/main" id="{760E3C2B-4C72-4B22-93B6-7A51FEB9ECBC}"/>
              </a:ext>
            </a:extLst>
          </p:cNvPr>
          <p:cNvPicPr>
            <a:picLocks noChangeAspect="1"/>
          </p:cNvPicPr>
          <p:nvPr/>
        </p:nvPicPr>
        <p:blipFill rotWithShape="1">
          <a:blip r:embed="rId7">
            <a:extLst>
              <a:ext uri="{28A0092B-C50C-407E-A947-70E740481C1C}">
                <a14:useLocalDpi xmlns:a14="http://schemas.microsoft.com/office/drawing/2010/main" val="0"/>
              </a:ext>
            </a:extLst>
          </a:blip>
          <a:srcRect r="1245"/>
          <a:stretch/>
        </p:blipFill>
        <p:spPr>
          <a:xfrm>
            <a:off x="1719737" y="4511968"/>
            <a:ext cx="6572011" cy="1817674"/>
          </a:xfrm>
          <a:prstGeom prst="rect">
            <a:avLst/>
          </a:prstGeom>
        </p:spPr>
      </p:pic>
    </p:spTree>
    <p:extLst>
      <p:ext uri="{BB962C8B-B14F-4D97-AF65-F5344CB8AC3E}">
        <p14:creationId xmlns:p14="http://schemas.microsoft.com/office/powerpoint/2010/main" val="4043733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9576" y="1268760"/>
            <a:ext cx="184731" cy="369332"/>
          </a:xfrm>
          <a:prstGeom prst="rect">
            <a:avLst/>
          </a:prstGeom>
          <a:noFill/>
        </p:spPr>
        <p:txBody>
          <a:bodyPr wrap="none" rtlCol="0">
            <a:spAutoFit/>
          </a:bodyPr>
          <a:lstStyle/>
          <a:p>
            <a:endParaRPr lang="en-GB" dirty="0"/>
          </a:p>
        </p:txBody>
      </p:sp>
      <p:pic>
        <p:nvPicPr>
          <p:cNvPr id="8" name="Picture 7" descr="A close up of text on a white background&#10;&#10;Description automatically generated">
            <a:extLst>
              <a:ext uri="{FF2B5EF4-FFF2-40B4-BE49-F238E27FC236}">
                <a16:creationId xmlns:a16="http://schemas.microsoft.com/office/drawing/2014/main" id="{7002D7A5-B6A5-4CF3-8195-D3ACCC24AA7C}"/>
              </a:ext>
            </a:extLst>
          </p:cNvPr>
          <p:cNvPicPr>
            <a:picLocks noChangeAspect="1"/>
          </p:cNvPicPr>
          <p:nvPr/>
        </p:nvPicPr>
        <p:blipFill rotWithShape="1">
          <a:blip r:embed="rId3">
            <a:extLst>
              <a:ext uri="{28A0092B-C50C-407E-A947-70E740481C1C}">
                <a14:useLocalDpi xmlns:a14="http://schemas.microsoft.com/office/drawing/2010/main" val="0"/>
              </a:ext>
            </a:extLst>
          </a:blip>
          <a:srcRect t="26468" r="1639"/>
          <a:stretch/>
        </p:blipFill>
        <p:spPr>
          <a:xfrm>
            <a:off x="1009763" y="1453426"/>
            <a:ext cx="10172473" cy="4553098"/>
          </a:xfrm>
          <a:prstGeom prst="rect">
            <a:avLst/>
          </a:prstGeom>
        </p:spPr>
      </p:pic>
      <p:pic>
        <p:nvPicPr>
          <p:cNvPr id="4" name="Picture 3">
            <a:extLst>
              <a:ext uri="{FF2B5EF4-FFF2-40B4-BE49-F238E27FC236}">
                <a16:creationId xmlns:a16="http://schemas.microsoft.com/office/drawing/2014/main" id="{2A049E31-702B-4900-B002-537BD1C050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9343" y="394047"/>
            <a:ext cx="7378766" cy="874713"/>
          </a:xfrm>
          <a:prstGeom prst="rect">
            <a:avLst/>
          </a:prstGeom>
        </p:spPr>
      </p:pic>
      <p:pic>
        <p:nvPicPr>
          <p:cNvPr id="5" name="Picture 4">
            <a:extLst>
              <a:ext uri="{FF2B5EF4-FFF2-40B4-BE49-F238E27FC236}">
                <a16:creationId xmlns:a16="http://schemas.microsoft.com/office/drawing/2014/main" id="{DC3CCC78-D814-4577-BAC6-4B4CC4B308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383435">
            <a:off x="2329306" y="-119074"/>
            <a:ext cx="770491" cy="20791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s://images.unsplash.com/photo-1531730194970-f4d4bfd6475d?ixlib=rb-1.2.1&amp;ixid=eyJhcHBfaWQiOjEyMDd9&amp;w=1000&amp;q=80">
            <a:extLst>
              <a:ext uri="{FF2B5EF4-FFF2-40B4-BE49-F238E27FC236}">
                <a16:creationId xmlns:a16="http://schemas.microsoft.com/office/drawing/2014/main" id="{B4078F7A-3096-439F-A277-721ECCF736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41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84DCF47-366A-493C-B383-B2B1057F9DD2}"/>
              </a:ext>
            </a:extLst>
          </p:cNvPr>
          <p:cNvSpPr>
            <a:spLocks noGrp="1"/>
          </p:cNvSpPr>
          <p:nvPr>
            <p:ph type="title"/>
          </p:nvPr>
        </p:nvSpPr>
        <p:spPr>
          <a:xfrm>
            <a:off x="709448" y="1913950"/>
            <a:ext cx="4204137" cy="1342754"/>
          </a:xfrm>
        </p:spPr>
        <p:txBody>
          <a:bodyPr>
            <a:normAutofit/>
          </a:bodyPr>
          <a:lstStyle/>
          <a:p>
            <a:pPr algn="ctr"/>
            <a:r>
              <a:rPr lang="en-US" sz="3600" b="1"/>
              <a:t>Coming up...</a:t>
            </a:r>
            <a:endParaRPr lang="en-GB" sz="3600" b="1"/>
          </a:p>
        </p:txBody>
      </p:sp>
      <p:cxnSp>
        <p:nvCxnSpPr>
          <p:cNvPr id="7"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B0B084-F33C-4514-9FEB-7B245FD29CAE}"/>
              </a:ext>
            </a:extLst>
          </p:cNvPr>
          <p:cNvSpPr>
            <a:spLocks noGrp="1"/>
          </p:cNvSpPr>
          <p:nvPr>
            <p:ph idx="1"/>
          </p:nvPr>
        </p:nvSpPr>
        <p:spPr>
          <a:xfrm>
            <a:off x="712075" y="3229194"/>
            <a:ext cx="4593021" cy="3669024"/>
          </a:xfrm>
        </p:spPr>
        <p:txBody>
          <a:bodyPr anchor="ctr">
            <a:normAutofit/>
          </a:bodyPr>
          <a:lstStyle/>
          <a:p>
            <a:r>
              <a:rPr lang="en-US" dirty="0"/>
              <a:t>What is a ‘compassionate community’?</a:t>
            </a:r>
          </a:p>
          <a:p>
            <a:r>
              <a:rPr lang="en-US" dirty="0"/>
              <a:t>What does a compassionate community look like?</a:t>
            </a:r>
          </a:p>
          <a:p>
            <a:r>
              <a:rPr lang="en-US" dirty="0"/>
              <a:t>How do ‘compassionate communities’ come about?</a:t>
            </a:r>
          </a:p>
          <a:p>
            <a:r>
              <a:rPr lang="en-US" dirty="0" err="1"/>
              <a:t>Truacanta</a:t>
            </a:r>
            <a:r>
              <a:rPr lang="en-US" dirty="0"/>
              <a:t> Project</a:t>
            </a:r>
            <a:endParaRPr lang="en-US" sz="1800" dirty="0"/>
          </a:p>
        </p:txBody>
      </p:sp>
    </p:spTree>
    <p:extLst>
      <p:ext uri="{BB962C8B-B14F-4D97-AF65-F5344CB8AC3E}">
        <p14:creationId xmlns:p14="http://schemas.microsoft.com/office/powerpoint/2010/main" val="3919938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0F20BDE8-A726-4DC9-B780-EE80C609B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182" y="929644"/>
            <a:ext cx="5382491" cy="2316914"/>
          </a:xfrm>
          <a:prstGeom prst="rect">
            <a:avLst/>
          </a:prstGeom>
        </p:spPr>
      </p:pic>
      <p:pic>
        <p:nvPicPr>
          <p:cNvPr id="5" name="Picture 4" descr="A picture containing drawing, comb&#10;&#10;Description automatically generated">
            <a:extLst>
              <a:ext uri="{FF2B5EF4-FFF2-40B4-BE49-F238E27FC236}">
                <a16:creationId xmlns:a16="http://schemas.microsoft.com/office/drawing/2014/main" id="{DB9B8957-1DC8-49DA-A54E-B2C114A3D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6187">
            <a:off x="7413753" y="68534"/>
            <a:ext cx="828243" cy="1722220"/>
          </a:xfrm>
          <a:prstGeom prst="rect">
            <a:avLst/>
          </a:prstGeom>
        </p:spPr>
      </p:pic>
      <p:pic>
        <p:nvPicPr>
          <p:cNvPr id="7" name="Picture 6" descr="A picture containing drawing, comb&#10;&#10;Description automatically generated">
            <a:extLst>
              <a:ext uri="{FF2B5EF4-FFF2-40B4-BE49-F238E27FC236}">
                <a16:creationId xmlns:a16="http://schemas.microsoft.com/office/drawing/2014/main" id="{31C037CF-25A2-4D3A-A35B-F39194E15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808" flipH="1">
            <a:off x="7879201" y="779096"/>
            <a:ext cx="828243" cy="1722222"/>
          </a:xfrm>
          <a:prstGeom prst="rect">
            <a:avLst/>
          </a:prstGeom>
        </p:spPr>
      </p:pic>
      <p:pic>
        <p:nvPicPr>
          <p:cNvPr id="9" name="Picture 8" descr="A picture containing drawing, comb&#10;&#10;Description automatically generated">
            <a:extLst>
              <a:ext uri="{FF2B5EF4-FFF2-40B4-BE49-F238E27FC236}">
                <a16:creationId xmlns:a16="http://schemas.microsoft.com/office/drawing/2014/main" id="{66D9AC2E-8497-4CDF-8228-BB4C7D752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40669">
            <a:off x="9918614" y="925216"/>
            <a:ext cx="828243" cy="1722220"/>
          </a:xfrm>
          <a:prstGeom prst="rect">
            <a:avLst/>
          </a:prstGeom>
        </p:spPr>
      </p:pic>
      <p:pic>
        <p:nvPicPr>
          <p:cNvPr id="10" name="Picture 9" descr="A picture containing drawing, comb&#10;&#10;Description automatically generated">
            <a:extLst>
              <a:ext uri="{FF2B5EF4-FFF2-40B4-BE49-F238E27FC236}">
                <a16:creationId xmlns:a16="http://schemas.microsoft.com/office/drawing/2014/main" id="{5409AE2C-79D6-42CC-965A-594099FA6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72290" flipH="1">
            <a:off x="9854850" y="1855819"/>
            <a:ext cx="828243" cy="1722222"/>
          </a:xfrm>
          <a:prstGeom prst="rect">
            <a:avLst/>
          </a:prstGeom>
        </p:spPr>
      </p:pic>
      <p:pic>
        <p:nvPicPr>
          <p:cNvPr id="11" name="Picture 10" descr="A picture containing drawing, comb&#10;&#10;Description automatically generated">
            <a:extLst>
              <a:ext uri="{FF2B5EF4-FFF2-40B4-BE49-F238E27FC236}">
                <a16:creationId xmlns:a16="http://schemas.microsoft.com/office/drawing/2014/main" id="{AA062CDB-7FB1-4FF6-9FE2-4A7476374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0170">
            <a:off x="1030736" y="3979632"/>
            <a:ext cx="828243" cy="1722220"/>
          </a:xfrm>
          <a:prstGeom prst="rect">
            <a:avLst/>
          </a:prstGeom>
        </p:spPr>
      </p:pic>
      <p:pic>
        <p:nvPicPr>
          <p:cNvPr id="12" name="Picture 11" descr="A picture containing drawing, comb&#10;&#10;Description automatically generated">
            <a:extLst>
              <a:ext uri="{FF2B5EF4-FFF2-40B4-BE49-F238E27FC236}">
                <a16:creationId xmlns:a16="http://schemas.microsoft.com/office/drawing/2014/main" id="{D90E0CC8-F20F-43A8-83D9-756AC3269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31791" flipH="1">
            <a:off x="1360214" y="4802974"/>
            <a:ext cx="828243" cy="1722222"/>
          </a:xfrm>
          <a:prstGeom prst="rect">
            <a:avLst/>
          </a:prstGeom>
        </p:spPr>
      </p:pic>
      <p:pic>
        <p:nvPicPr>
          <p:cNvPr id="13" name="Picture 12" descr="A picture containing drawing, comb&#10;&#10;Description automatically generated">
            <a:extLst>
              <a:ext uri="{FF2B5EF4-FFF2-40B4-BE49-F238E27FC236}">
                <a16:creationId xmlns:a16="http://schemas.microsoft.com/office/drawing/2014/main" id="{79AB5D6B-CE4B-48B2-8090-BD6C25858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27945">
            <a:off x="2898707" y="3308628"/>
            <a:ext cx="828243" cy="1722220"/>
          </a:xfrm>
          <a:prstGeom prst="rect">
            <a:avLst/>
          </a:prstGeom>
        </p:spPr>
      </p:pic>
      <p:pic>
        <p:nvPicPr>
          <p:cNvPr id="14" name="Picture 13" descr="A picture containing drawing, comb&#10;&#10;Description automatically generated">
            <a:extLst>
              <a:ext uri="{FF2B5EF4-FFF2-40B4-BE49-F238E27FC236}">
                <a16:creationId xmlns:a16="http://schemas.microsoft.com/office/drawing/2014/main" id="{FE4F7609-8D43-420F-8AB3-DECBB1406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9566" flipH="1">
            <a:off x="3623039" y="3667170"/>
            <a:ext cx="828243" cy="1722222"/>
          </a:xfrm>
          <a:prstGeom prst="rect">
            <a:avLst/>
          </a:prstGeom>
        </p:spPr>
      </p:pic>
      <p:pic>
        <p:nvPicPr>
          <p:cNvPr id="15" name="Picture 14" descr="A picture containing drawing, comb&#10;&#10;Description automatically generated">
            <a:extLst>
              <a:ext uri="{FF2B5EF4-FFF2-40B4-BE49-F238E27FC236}">
                <a16:creationId xmlns:a16="http://schemas.microsoft.com/office/drawing/2014/main" id="{7A984E7E-19DD-4EA6-AAEF-142714936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908099">
            <a:off x="10161893" y="3979633"/>
            <a:ext cx="828243" cy="1722220"/>
          </a:xfrm>
          <a:prstGeom prst="rect">
            <a:avLst/>
          </a:prstGeom>
        </p:spPr>
      </p:pic>
      <p:pic>
        <p:nvPicPr>
          <p:cNvPr id="16" name="Picture 15" descr="A picture containing drawing, comb&#10;&#10;Description automatically generated">
            <a:extLst>
              <a:ext uri="{FF2B5EF4-FFF2-40B4-BE49-F238E27FC236}">
                <a16:creationId xmlns:a16="http://schemas.microsoft.com/office/drawing/2014/main" id="{99D938FB-9959-49CC-B842-E95EE277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9475240" y="4584010"/>
            <a:ext cx="828243" cy="1722222"/>
          </a:xfrm>
          <a:prstGeom prst="rect">
            <a:avLst/>
          </a:prstGeom>
        </p:spPr>
      </p:pic>
      <p:pic>
        <p:nvPicPr>
          <p:cNvPr id="17" name="Picture 16" descr="A picture containing drawing, comb&#10;&#10;Description automatically generated">
            <a:extLst>
              <a:ext uri="{FF2B5EF4-FFF2-40B4-BE49-F238E27FC236}">
                <a16:creationId xmlns:a16="http://schemas.microsoft.com/office/drawing/2014/main" id="{1D394CA6-0C24-45F9-ADA0-AFABA523C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27945">
            <a:off x="6983696" y="2780971"/>
            <a:ext cx="828243" cy="1722220"/>
          </a:xfrm>
          <a:prstGeom prst="rect">
            <a:avLst/>
          </a:prstGeom>
        </p:spPr>
      </p:pic>
      <p:pic>
        <p:nvPicPr>
          <p:cNvPr id="18" name="Picture 17" descr="A picture containing drawing, comb&#10;&#10;Description automatically generated">
            <a:extLst>
              <a:ext uri="{FF2B5EF4-FFF2-40B4-BE49-F238E27FC236}">
                <a16:creationId xmlns:a16="http://schemas.microsoft.com/office/drawing/2014/main" id="{52B1629F-7CB8-4C01-A10C-8D9F653C8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9566" flipH="1">
            <a:off x="7614930" y="3320262"/>
            <a:ext cx="828243" cy="1722222"/>
          </a:xfrm>
          <a:prstGeom prst="rect">
            <a:avLst/>
          </a:prstGeom>
        </p:spPr>
      </p:pic>
      <p:pic>
        <p:nvPicPr>
          <p:cNvPr id="19" name="Picture 18" descr="A picture containing drawing, comb&#10;&#10;Description automatically generated">
            <a:extLst>
              <a:ext uri="{FF2B5EF4-FFF2-40B4-BE49-F238E27FC236}">
                <a16:creationId xmlns:a16="http://schemas.microsoft.com/office/drawing/2014/main" id="{041591B5-11B7-4672-8FE0-EEC544E97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207591">
            <a:off x="5436544" y="4050926"/>
            <a:ext cx="828243" cy="1722220"/>
          </a:xfrm>
          <a:prstGeom prst="rect">
            <a:avLst/>
          </a:prstGeom>
        </p:spPr>
      </p:pic>
      <p:pic>
        <p:nvPicPr>
          <p:cNvPr id="20" name="Picture 19" descr="A picture containing drawing, comb&#10;&#10;Description automatically generated">
            <a:extLst>
              <a:ext uri="{FF2B5EF4-FFF2-40B4-BE49-F238E27FC236}">
                <a16:creationId xmlns:a16="http://schemas.microsoft.com/office/drawing/2014/main" id="{3B8AD4F4-EF18-49EC-98AA-84740B876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464589" flipH="1">
            <a:off x="5653260" y="4890625"/>
            <a:ext cx="828243" cy="1722222"/>
          </a:xfrm>
          <a:prstGeom prst="rect">
            <a:avLst/>
          </a:prstGeom>
        </p:spPr>
      </p:pic>
    </p:spTree>
    <p:extLst>
      <p:ext uri="{BB962C8B-B14F-4D97-AF65-F5344CB8AC3E}">
        <p14:creationId xmlns:p14="http://schemas.microsoft.com/office/powerpoint/2010/main" val="235075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C9EE7D52-F7DA-4EC3-8189-76F3C51E4EC1}"/>
              </a:ext>
            </a:extLst>
          </p:cNvPr>
          <p:cNvPicPr>
            <a:picLocks noChangeAspect="1"/>
          </p:cNvPicPr>
          <p:nvPr/>
        </p:nvPicPr>
        <p:blipFill rotWithShape="1">
          <a:blip r:embed="rId3">
            <a:extLst>
              <a:ext uri="{28A0092B-C50C-407E-A947-70E740481C1C}">
                <a14:useLocalDpi xmlns:a14="http://schemas.microsoft.com/office/drawing/2010/main" val="0"/>
              </a:ext>
            </a:extLst>
          </a:blip>
          <a:srcRect l="3409"/>
          <a:stretch/>
        </p:blipFill>
        <p:spPr>
          <a:xfrm>
            <a:off x="2899064" y="1067430"/>
            <a:ext cx="6328064" cy="1443612"/>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63D4EB13-6B8C-4F06-BF42-672A9C152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5296" y="2844944"/>
            <a:ext cx="4672013" cy="3119438"/>
          </a:xfrm>
          <a:prstGeom prst="rect">
            <a:avLst/>
          </a:prstGeom>
        </p:spPr>
      </p:pic>
    </p:spTree>
    <p:extLst>
      <p:ext uri="{BB962C8B-B14F-4D97-AF65-F5344CB8AC3E}">
        <p14:creationId xmlns:p14="http://schemas.microsoft.com/office/powerpoint/2010/main" val="4283232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12C918-1EC4-4926-AB0D-BB9C86573367}"/>
              </a:ext>
            </a:extLst>
          </p:cNvPr>
          <p:cNvPicPr>
            <a:picLocks noChangeAspect="1"/>
          </p:cNvPicPr>
          <p:nvPr/>
        </p:nvPicPr>
        <p:blipFill rotWithShape="1">
          <a:blip r:embed="rId3"/>
          <a:srcRect l="797" r="43723" b="14499"/>
          <a:stretch/>
        </p:blipFill>
        <p:spPr>
          <a:xfrm rot="16398883">
            <a:off x="2124615" y="2175618"/>
            <a:ext cx="780392" cy="3282799"/>
          </a:xfrm>
          <a:prstGeom prst="rect">
            <a:avLst/>
          </a:prstGeom>
        </p:spPr>
      </p:pic>
      <p:pic>
        <p:nvPicPr>
          <p:cNvPr id="7" name="Picture 6">
            <a:extLst>
              <a:ext uri="{FF2B5EF4-FFF2-40B4-BE49-F238E27FC236}">
                <a16:creationId xmlns:a16="http://schemas.microsoft.com/office/drawing/2014/main" id="{02735F94-F901-474E-922B-D6FDC07A539B}"/>
              </a:ext>
            </a:extLst>
          </p:cNvPr>
          <p:cNvPicPr>
            <a:picLocks noChangeAspect="1"/>
          </p:cNvPicPr>
          <p:nvPr/>
        </p:nvPicPr>
        <p:blipFill rotWithShape="1">
          <a:blip r:embed="rId3"/>
          <a:srcRect l="53874" t="1" r="2045" b="27999"/>
          <a:stretch/>
        </p:blipFill>
        <p:spPr>
          <a:xfrm rot="16372374">
            <a:off x="2204787" y="1667850"/>
            <a:ext cx="620049" cy="2764473"/>
          </a:xfrm>
          <a:prstGeom prst="rect">
            <a:avLst/>
          </a:prstGeom>
        </p:spPr>
      </p:pic>
      <p:pic>
        <p:nvPicPr>
          <p:cNvPr id="8" name="Picture 7" descr="A close up of a map&#10;&#10;Description automatically generated">
            <a:extLst>
              <a:ext uri="{FF2B5EF4-FFF2-40B4-BE49-F238E27FC236}">
                <a16:creationId xmlns:a16="http://schemas.microsoft.com/office/drawing/2014/main" id="{F838347C-6C7B-4A8B-B61A-4D95AD3AF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4397" y="132894"/>
            <a:ext cx="4912791" cy="6592212"/>
          </a:xfrm>
          <a:prstGeom prst="rect">
            <a:avLst/>
          </a:prstGeom>
        </p:spPr>
      </p:pic>
    </p:spTree>
    <p:extLst>
      <p:ext uri="{BB962C8B-B14F-4D97-AF65-F5344CB8AC3E}">
        <p14:creationId xmlns:p14="http://schemas.microsoft.com/office/powerpoint/2010/main" val="1271196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A88F7992-FA67-49D8-B552-582986684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929" y="473843"/>
            <a:ext cx="2899930" cy="2705775"/>
          </a:xfrm>
          <a:prstGeom prst="rect">
            <a:avLst/>
          </a:prstGeom>
        </p:spPr>
      </p:pic>
      <p:pic>
        <p:nvPicPr>
          <p:cNvPr id="5" name="Picture 4" descr="A close up of a device&#10;&#10;Description automatically generated">
            <a:extLst>
              <a:ext uri="{FF2B5EF4-FFF2-40B4-BE49-F238E27FC236}">
                <a16:creationId xmlns:a16="http://schemas.microsoft.com/office/drawing/2014/main" id="{6BD9CC6B-0346-45F7-80B2-6206819BAE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463785">
            <a:off x="8629698" y="1061770"/>
            <a:ext cx="2144809" cy="1947880"/>
          </a:xfrm>
          <a:prstGeom prst="rect">
            <a:avLst/>
          </a:prstGeom>
        </p:spPr>
      </p:pic>
      <p:pic>
        <p:nvPicPr>
          <p:cNvPr id="6" name="Picture 5" descr="A picture containing centipede, arthropod, sky&#10;&#10;Description automatically generated">
            <a:extLst>
              <a:ext uri="{FF2B5EF4-FFF2-40B4-BE49-F238E27FC236}">
                <a16:creationId xmlns:a16="http://schemas.microsoft.com/office/drawing/2014/main" id="{727D4827-7A45-424C-A533-AEC7967069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793984">
            <a:off x="5302356" y="437901"/>
            <a:ext cx="3115161" cy="3213275"/>
          </a:xfrm>
          <a:prstGeom prst="rect">
            <a:avLst/>
          </a:prstGeom>
        </p:spPr>
      </p:pic>
      <p:pic>
        <p:nvPicPr>
          <p:cNvPr id="7" name="Picture 6" descr="A picture containing athletic game, sport&#10;&#10;Description automatically generated">
            <a:extLst>
              <a:ext uri="{FF2B5EF4-FFF2-40B4-BE49-F238E27FC236}">
                <a16:creationId xmlns:a16="http://schemas.microsoft.com/office/drawing/2014/main" id="{56789179-85B6-4A1C-BA55-AC3A8BFC9C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20898">
            <a:off x="7086772" y="2770048"/>
            <a:ext cx="2337251" cy="3893399"/>
          </a:xfrm>
          <a:prstGeom prst="rect">
            <a:avLst/>
          </a:prstGeom>
        </p:spPr>
      </p:pic>
      <p:pic>
        <p:nvPicPr>
          <p:cNvPr id="11" name="Picture 10" descr="A close up of text on a white background&#10;&#10;Description automatically generated">
            <a:extLst>
              <a:ext uri="{FF2B5EF4-FFF2-40B4-BE49-F238E27FC236}">
                <a16:creationId xmlns:a16="http://schemas.microsoft.com/office/drawing/2014/main" id="{8C260739-F40A-463A-BC7A-D257C1B979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6201" y="3429000"/>
            <a:ext cx="3248526" cy="2536096"/>
          </a:xfrm>
          <a:prstGeom prst="rect">
            <a:avLst/>
          </a:prstGeom>
        </p:spPr>
      </p:pic>
    </p:spTree>
    <p:extLst>
      <p:ext uri="{BB962C8B-B14F-4D97-AF65-F5344CB8AC3E}">
        <p14:creationId xmlns:p14="http://schemas.microsoft.com/office/powerpoint/2010/main" val="1411840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AD6BE69-6CA4-4F22-A19C-656543477B17}"/>
              </a:ext>
            </a:extLst>
          </p:cNvPr>
          <p:cNvPicPr>
            <a:picLocks noChangeAspect="1"/>
          </p:cNvPicPr>
          <p:nvPr/>
        </p:nvPicPr>
        <p:blipFill>
          <a:blip r:embed="rId3"/>
          <a:stretch>
            <a:fillRect/>
          </a:stretch>
        </p:blipFill>
        <p:spPr>
          <a:xfrm>
            <a:off x="3869783" y="986148"/>
            <a:ext cx="2226217" cy="2324432"/>
          </a:xfrm>
          <a:prstGeom prst="rect">
            <a:avLst/>
          </a:prstGeom>
        </p:spPr>
      </p:pic>
      <p:pic>
        <p:nvPicPr>
          <p:cNvPr id="23" name="Picture 22">
            <a:extLst>
              <a:ext uri="{FF2B5EF4-FFF2-40B4-BE49-F238E27FC236}">
                <a16:creationId xmlns:a16="http://schemas.microsoft.com/office/drawing/2014/main" id="{6F6114E6-2BC2-4D69-A966-FF96A9DBC57D}"/>
              </a:ext>
            </a:extLst>
          </p:cNvPr>
          <p:cNvPicPr>
            <a:picLocks noChangeAspect="1"/>
          </p:cNvPicPr>
          <p:nvPr/>
        </p:nvPicPr>
        <p:blipFill>
          <a:blip r:embed="rId4"/>
          <a:stretch>
            <a:fillRect/>
          </a:stretch>
        </p:blipFill>
        <p:spPr>
          <a:xfrm rot="206374">
            <a:off x="8714835" y="3759746"/>
            <a:ext cx="2707956" cy="2002286"/>
          </a:xfrm>
          <a:prstGeom prst="rect">
            <a:avLst/>
          </a:prstGeom>
        </p:spPr>
      </p:pic>
      <p:pic>
        <p:nvPicPr>
          <p:cNvPr id="24" name="Picture 23">
            <a:extLst>
              <a:ext uri="{FF2B5EF4-FFF2-40B4-BE49-F238E27FC236}">
                <a16:creationId xmlns:a16="http://schemas.microsoft.com/office/drawing/2014/main" id="{21F7A556-84DD-4905-A249-1BB2F5354EBB}"/>
              </a:ext>
            </a:extLst>
          </p:cNvPr>
          <p:cNvPicPr>
            <a:picLocks noChangeAspect="1"/>
          </p:cNvPicPr>
          <p:nvPr/>
        </p:nvPicPr>
        <p:blipFill>
          <a:blip r:embed="rId5"/>
          <a:stretch>
            <a:fillRect/>
          </a:stretch>
        </p:blipFill>
        <p:spPr>
          <a:xfrm>
            <a:off x="4061803" y="3879587"/>
            <a:ext cx="3636879" cy="1480432"/>
          </a:xfrm>
          <a:prstGeom prst="rect">
            <a:avLst/>
          </a:prstGeom>
        </p:spPr>
      </p:pic>
      <p:pic>
        <p:nvPicPr>
          <p:cNvPr id="25" name="Picture 24">
            <a:extLst>
              <a:ext uri="{FF2B5EF4-FFF2-40B4-BE49-F238E27FC236}">
                <a16:creationId xmlns:a16="http://schemas.microsoft.com/office/drawing/2014/main" id="{CB6D16B2-8746-4914-9988-98F7DF11381D}"/>
              </a:ext>
            </a:extLst>
          </p:cNvPr>
          <p:cNvPicPr>
            <a:picLocks noChangeAspect="1"/>
          </p:cNvPicPr>
          <p:nvPr/>
        </p:nvPicPr>
        <p:blipFill>
          <a:blip r:embed="rId6"/>
          <a:stretch>
            <a:fillRect/>
          </a:stretch>
        </p:blipFill>
        <p:spPr>
          <a:xfrm>
            <a:off x="1116442" y="3680316"/>
            <a:ext cx="1644065" cy="2112168"/>
          </a:xfrm>
          <a:prstGeom prst="rect">
            <a:avLst/>
          </a:prstGeom>
        </p:spPr>
      </p:pic>
      <p:pic>
        <p:nvPicPr>
          <p:cNvPr id="26" name="Picture 25">
            <a:extLst>
              <a:ext uri="{FF2B5EF4-FFF2-40B4-BE49-F238E27FC236}">
                <a16:creationId xmlns:a16="http://schemas.microsoft.com/office/drawing/2014/main" id="{E310A49B-4916-4024-8E09-EE784844CDCD}"/>
              </a:ext>
            </a:extLst>
          </p:cNvPr>
          <p:cNvPicPr>
            <a:picLocks noChangeAspect="1"/>
          </p:cNvPicPr>
          <p:nvPr/>
        </p:nvPicPr>
        <p:blipFill>
          <a:blip r:embed="rId7"/>
          <a:stretch>
            <a:fillRect/>
          </a:stretch>
        </p:blipFill>
        <p:spPr>
          <a:xfrm>
            <a:off x="825364" y="771426"/>
            <a:ext cx="2226220" cy="2539154"/>
          </a:xfrm>
          <a:prstGeom prst="rect">
            <a:avLst/>
          </a:prstGeom>
        </p:spPr>
      </p:pic>
      <p:pic>
        <p:nvPicPr>
          <p:cNvPr id="27" name="Picture 26">
            <a:extLst>
              <a:ext uri="{FF2B5EF4-FFF2-40B4-BE49-F238E27FC236}">
                <a16:creationId xmlns:a16="http://schemas.microsoft.com/office/drawing/2014/main" id="{4DD6EB94-C2CA-4F4D-A64F-9C2585D929B0}"/>
              </a:ext>
            </a:extLst>
          </p:cNvPr>
          <p:cNvPicPr>
            <a:picLocks noChangeAspect="1"/>
          </p:cNvPicPr>
          <p:nvPr/>
        </p:nvPicPr>
        <p:blipFill>
          <a:blip r:embed="rId8"/>
          <a:stretch>
            <a:fillRect/>
          </a:stretch>
        </p:blipFill>
        <p:spPr>
          <a:xfrm>
            <a:off x="8657210" y="834140"/>
            <a:ext cx="3087606" cy="2343544"/>
          </a:xfrm>
          <a:prstGeom prst="rect">
            <a:avLst/>
          </a:prstGeom>
        </p:spPr>
      </p:pic>
      <p:pic>
        <p:nvPicPr>
          <p:cNvPr id="28" name="Picture 27">
            <a:extLst>
              <a:ext uri="{FF2B5EF4-FFF2-40B4-BE49-F238E27FC236}">
                <a16:creationId xmlns:a16="http://schemas.microsoft.com/office/drawing/2014/main" id="{35B37BFB-3F14-4AA0-8801-CCEF054BC5DC}"/>
              </a:ext>
            </a:extLst>
          </p:cNvPr>
          <p:cNvPicPr>
            <a:picLocks noChangeAspect="1"/>
          </p:cNvPicPr>
          <p:nvPr/>
        </p:nvPicPr>
        <p:blipFill>
          <a:blip r:embed="rId9"/>
          <a:stretch>
            <a:fillRect/>
          </a:stretch>
        </p:blipFill>
        <p:spPr>
          <a:xfrm>
            <a:off x="6325527" y="1470317"/>
            <a:ext cx="1873475" cy="1805172"/>
          </a:xfrm>
          <a:prstGeom prst="rect">
            <a:avLst/>
          </a:prstGeom>
        </p:spPr>
      </p:pic>
    </p:spTree>
    <p:extLst>
      <p:ext uri="{BB962C8B-B14F-4D97-AF65-F5344CB8AC3E}">
        <p14:creationId xmlns:p14="http://schemas.microsoft.com/office/powerpoint/2010/main" val="55760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rawing of a face&#10;&#10;Description automatically generated">
            <a:extLst>
              <a:ext uri="{FF2B5EF4-FFF2-40B4-BE49-F238E27FC236}">
                <a16:creationId xmlns:a16="http://schemas.microsoft.com/office/drawing/2014/main" id="{B756F9B3-A683-4421-BF18-6CA7B8C9EEC1}"/>
              </a:ext>
            </a:extLst>
          </p:cNvPr>
          <p:cNvPicPr>
            <a:picLocks noChangeAspect="1"/>
          </p:cNvPicPr>
          <p:nvPr/>
        </p:nvPicPr>
        <p:blipFill rotWithShape="1">
          <a:blip r:embed="rId3">
            <a:extLst>
              <a:ext uri="{28A0092B-C50C-407E-A947-70E740481C1C}">
                <a14:useLocalDpi xmlns:a14="http://schemas.microsoft.com/office/drawing/2010/main" val="0"/>
              </a:ext>
            </a:extLst>
          </a:blip>
          <a:srcRect r="2475"/>
          <a:stretch/>
        </p:blipFill>
        <p:spPr>
          <a:xfrm>
            <a:off x="7751185" y="3732633"/>
            <a:ext cx="3159269" cy="1713917"/>
          </a:xfrm>
          <a:prstGeom prst="rect">
            <a:avLst/>
          </a:prstGeom>
        </p:spPr>
      </p:pic>
      <p:pic>
        <p:nvPicPr>
          <p:cNvPr id="8" name="Picture 7" descr="A close up of a logo&#10;&#10;Description automatically generated">
            <a:extLst>
              <a:ext uri="{FF2B5EF4-FFF2-40B4-BE49-F238E27FC236}">
                <a16:creationId xmlns:a16="http://schemas.microsoft.com/office/drawing/2014/main" id="{14A5F985-7B2C-496D-8575-7848F17D7042}"/>
              </a:ext>
            </a:extLst>
          </p:cNvPr>
          <p:cNvPicPr>
            <a:picLocks noChangeAspect="1"/>
          </p:cNvPicPr>
          <p:nvPr/>
        </p:nvPicPr>
        <p:blipFill rotWithShape="1">
          <a:blip r:embed="rId4">
            <a:extLst>
              <a:ext uri="{28A0092B-C50C-407E-A947-70E740481C1C}">
                <a14:useLocalDpi xmlns:a14="http://schemas.microsoft.com/office/drawing/2010/main" val="0"/>
              </a:ext>
            </a:extLst>
          </a:blip>
          <a:srcRect r="3074"/>
          <a:stretch/>
        </p:blipFill>
        <p:spPr>
          <a:xfrm>
            <a:off x="346362" y="2450089"/>
            <a:ext cx="6366164" cy="4407911"/>
          </a:xfrm>
          <a:prstGeom prst="rect">
            <a:avLst/>
          </a:prstGeom>
        </p:spPr>
      </p:pic>
      <p:pic>
        <p:nvPicPr>
          <p:cNvPr id="10" name="Picture 9">
            <a:extLst>
              <a:ext uri="{FF2B5EF4-FFF2-40B4-BE49-F238E27FC236}">
                <a16:creationId xmlns:a16="http://schemas.microsoft.com/office/drawing/2014/main" id="{41F88D0A-E5C9-4800-A27A-1C21D8D2F7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316"/>
          <a:stretch/>
        </p:blipFill>
        <p:spPr>
          <a:xfrm rot="15959270">
            <a:off x="865152" y="262754"/>
            <a:ext cx="766092" cy="1068256"/>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0E05A6E1-95E1-429E-A4A9-F6023A9C2A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536309" y="171362"/>
            <a:ext cx="706410" cy="3147953"/>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9753C249-D05B-474C-9FE4-608E958CE1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4125596" y="795983"/>
            <a:ext cx="828067" cy="2020370"/>
          </a:xfrm>
          <a:prstGeom prst="rect">
            <a:avLst/>
          </a:prstGeom>
        </p:spPr>
      </p:pic>
      <p:pic>
        <p:nvPicPr>
          <p:cNvPr id="13" name="Picture 12" descr="A drawing of a face&#10;&#10;Description automatically generated">
            <a:extLst>
              <a:ext uri="{FF2B5EF4-FFF2-40B4-BE49-F238E27FC236}">
                <a16:creationId xmlns:a16="http://schemas.microsoft.com/office/drawing/2014/main" id="{36894122-FAFD-4D2A-A5D8-F2B25FEA85DD}"/>
              </a:ext>
            </a:extLst>
          </p:cNvPr>
          <p:cNvPicPr>
            <a:picLocks noChangeAspect="1"/>
          </p:cNvPicPr>
          <p:nvPr/>
        </p:nvPicPr>
        <p:blipFill rotWithShape="1">
          <a:blip r:embed="rId8">
            <a:extLst>
              <a:ext uri="{28A0092B-C50C-407E-A947-70E740481C1C}">
                <a14:useLocalDpi xmlns:a14="http://schemas.microsoft.com/office/drawing/2010/main" val="0"/>
              </a:ext>
            </a:extLst>
          </a:blip>
          <a:srcRect r="1245"/>
          <a:stretch/>
        </p:blipFill>
        <p:spPr>
          <a:xfrm>
            <a:off x="5921040" y="1083328"/>
            <a:ext cx="5582381" cy="1543964"/>
          </a:xfrm>
          <a:prstGeom prst="rect">
            <a:avLst/>
          </a:prstGeom>
        </p:spPr>
      </p:pic>
    </p:spTree>
    <p:extLst>
      <p:ext uri="{BB962C8B-B14F-4D97-AF65-F5344CB8AC3E}">
        <p14:creationId xmlns:p14="http://schemas.microsoft.com/office/powerpoint/2010/main" val="206510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ight&#10;&#10;Description automatically generated">
            <a:extLst>
              <a:ext uri="{FF2B5EF4-FFF2-40B4-BE49-F238E27FC236}">
                <a16:creationId xmlns:a16="http://schemas.microsoft.com/office/drawing/2014/main" id="{65068EB5-0968-41E9-A249-6B931F4B5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709" y="-1199527"/>
            <a:ext cx="15087600" cy="10070973"/>
          </a:xfrm>
          <a:prstGeom prst="rect">
            <a:avLst/>
          </a:prstGeom>
        </p:spPr>
      </p:pic>
      <p:sp>
        <p:nvSpPr>
          <p:cNvPr id="2" name="Title 1">
            <a:extLst>
              <a:ext uri="{FF2B5EF4-FFF2-40B4-BE49-F238E27FC236}">
                <a16:creationId xmlns:a16="http://schemas.microsoft.com/office/drawing/2014/main" id="{E102D1ED-2AC0-4263-A131-2F74F49A95B6}"/>
              </a:ext>
            </a:extLst>
          </p:cNvPr>
          <p:cNvSpPr>
            <a:spLocks noGrp="1"/>
          </p:cNvSpPr>
          <p:nvPr>
            <p:ph type="ctrTitle"/>
          </p:nvPr>
        </p:nvSpPr>
        <p:spPr>
          <a:xfrm>
            <a:off x="1524000" y="2616336"/>
            <a:ext cx="9144000" cy="1986470"/>
          </a:xfrm>
          <a:solidFill>
            <a:schemeClr val="bg1">
              <a:alpha val="54000"/>
            </a:schemeClr>
          </a:solidFill>
        </p:spPr>
        <p:txBody>
          <a:bodyPr/>
          <a:lstStyle/>
          <a:p>
            <a:r>
              <a:rPr lang="en-US" dirty="0"/>
              <a:t>What is a compassionate community?</a:t>
            </a:r>
            <a:endParaRPr lang="en-GB" dirty="0"/>
          </a:p>
        </p:txBody>
      </p:sp>
      <p:sp>
        <p:nvSpPr>
          <p:cNvPr id="9" name="Oval 8">
            <a:extLst>
              <a:ext uri="{FF2B5EF4-FFF2-40B4-BE49-F238E27FC236}">
                <a16:creationId xmlns:a16="http://schemas.microsoft.com/office/drawing/2014/main" id="{B3AE2151-B26C-4868-9655-92242C508C18}"/>
              </a:ext>
            </a:extLst>
          </p:cNvPr>
          <p:cNvSpPr/>
          <p:nvPr/>
        </p:nvSpPr>
        <p:spPr>
          <a:xfrm>
            <a:off x="169716" y="951644"/>
            <a:ext cx="3574472" cy="1059873"/>
          </a:xfrm>
          <a:prstGeom prst="ellipse">
            <a:avLst/>
          </a:prstGeom>
          <a:solidFill>
            <a:schemeClr val="bg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CA7D99B-FAEE-4825-AB66-FC573AB13C71}"/>
              </a:ext>
            </a:extLst>
          </p:cNvPr>
          <p:cNvSpPr txBox="1"/>
          <p:nvPr/>
        </p:nvSpPr>
        <p:spPr>
          <a:xfrm>
            <a:off x="637308" y="1140324"/>
            <a:ext cx="2867891" cy="707886"/>
          </a:xfrm>
          <a:prstGeom prst="rect">
            <a:avLst/>
          </a:prstGeom>
          <a:noFill/>
        </p:spPr>
        <p:txBody>
          <a:bodyPr wrap="square" rtlCol="0">
            <a:spAutoFit/>
          </a:bodyPr>
          <a:lstStyle/>
          <a:p>
            <a:r>
              <a:rPr lang="en-US" sz="4000" dirty="0"/>
              <a:t>Close-knit</a:t>
            </a:r>
            <a:endParaRPr lang="en-GB" sz="4000" dirty="0"/>
          </a:p>
        </p:txBody>
      </p:sp>
      <p:sp>
        <p:nvSpPr>
          <p:cNvPr id="10" name="Oval 9">
            <a:extLst>
              <a:ext uri="{FF2B5EF4-FFF2-40B4-BE49-F238E27FC236}">
                <a16:creationId xmlns:a16="http://schemas.microsoft.com/office/drawing/2014/main" id="{0ADBA33B-A064-4849-9586-C7100B7DDF52}"/>
              </a:ext>
            </a:extLst>
          </p:cNvPr>
          <p:cNvSpPr/>
          <p:nvPr/>
        </p:nvSpPr>
        <p:spPr>
          <a:xfrm>
            <a:off x="1641763" y="5022476"/>
            <a:ext cx="3574472" cy="1059873"/>
          </a:xfrm>
          <a:prstGeom prst="ellipse">
            <a:avLst/>
          </a:prstGeom>
          <a:solidFill>
            <a:schemeClr val="bg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3845C52-D603-420B-B038-10E06A7A59DE}"/>
              </a:ext>
            </a:extLst>
          </p:cNvPr>
          <p:cNvSpPr/>
          <p:nvPr/>
        </p:nvSpPr>
        <p:spPr>
          <a:xfrm>
            <a:off x="7273634" y="5022475"/>
            <a:ext cx="3574472" cy="1059873"/>
          </a:xfrm>
          <a:prstGeom prst="ellipse">
            <a:avLst/>
          </a:prstGeom>
          <a:solidFill>
            <a:schemeClr val="bg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06B8B71-C4FC-409A-9BAD-C9617F970930}"/>
              </a:ext>
            </a:extLst>
          </p:cNvPr>
          <p:cNvSpPr/>
          <p:nvPr/>
        </p:nvSpPr>
        <p:spPr>
          <a:xfrm>
            <a:off x="6400801" y="1052076"/>
            <a:ext cx="3574472" cy="1059873"/>
          </a:xfrm>
          <a:prstGeom prst="ellipse">
            <a:avLst/>
          </a:prstGeom>
          <a:solidFill>
            <a:schemeClr val="bg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2F79CD9-5911-408B-A420-213BC129C5FD}"/>
              </a:ext>
            </a:extLst>
          </p:cNvPr>
          <p:cNvSpPr txBox="1"/>
          <p:nvPr/>
        </p:nvSpPr>
        <p:spPr>
          <a:xfrm>
            <a:off x="7107382" y="1252030"/>
            <a:ext cx="2867891" cy="707886"/>
          </a:xfrm>
          <a:prstGeom prst="rect">
            <a:avLst/>
          </a:prstGeom>
          <a:noFill/>
        </p:spPr>
        <p:txBody>
          <a:bodyPr wrap="square" rtlCol="0">
            <a:spAutoFit/>
          </a:bodyPr>
          <a:lstStyle/>
          <a:p>
            <a:r>
              <a:rPr lang="en-US" sz="4000" dirty="0"/>
              <a:t>Supportive</a:t>
            </a:r>
            <a:endParaRPr lang="en-GB" sz="4000" dirty="0"/>
          </a:p>
        </p:txBody>
      </p:sp>
      <p:sp>
        <p:nvSpPr>
          <p:cNvPr id="6" name="TextBox 5">
            <a:extLst>
              <a:ext uri="{FF2B5EF4-FFF2-40B4-BE49-F238E27FC236}">
                <a16:creationId xmlns:a16="http://schemas.microsoft.com/office/drawing/2014/main" id="{C1A2DCFA-C92F-4CAA-9B70-0703F21DA6FB}"/>
              </a:ext>
            </a:extLst>
          </p:cNvPr>
          <p:cNvSpPr txBox="1"/>
          <p:nvPr/>
        </p:nvSpPr>
        <p:spPr>
          <a:xfrm>
            <a:off x="7813964" y="5198470"/>
            <a:ext cx="2854036" cy="707886"/>
          </a:xfrm>
          <a:prstGeom prst="rect">
            <a:avLst/>
          </a:prstGeom>
          <a:noFill/>
        </p:spPr>
        <p:txBody>
          <a:bodyPr wrap="square" rtlCol="0">
            <a:spAutoFit/>
          </a:bodyPr>
          <a:lstStyle/>
          <a:p>
            <a:r>
              <a:rPr lang="en-US" sz="4000" dirty="0" err="1"/>
              <a:t>Neighbourly</a:t>
            </a:r>
            <a:endParaRPr lang="en-GB" sz="4000" dirty="0"/>
          </a:p>
        </p:txBody>
      </p:sp>
      <p:sp>
        <p:nvSpPr>
          <p:cNvPr id="5" name="TextBox 4">
            <a:extLst>
              <a:ext uri="{FF2B5EF4-FFF2-40B4-BE49-F238E27FC236}">
                <a16:creationId xmlns:a16="http://schemas.microsoft.com/office/drawing/2014/main" id="{6C696184-C6F3-4935-83C3-79131BD8B75E}"/>
              </a:ext>
            </a:extLst>
          </p:cNvPr>
          <p:cNvSpPr txBox="1"/>
          <p:nvPr/>
        </p:nvSpPr>
        <p:spPr>
          <a:xfrm>
            <a:off x="2881746" y="5198470"/>
            <a:ext cx="3754581" cy="707886"/>
          </a:xfrm>
          <a:prstGeom prst="rect">
            <a:avLst/>
          </a:prstGeom>
          <a:noFill/>
        </p:spPr>
        <p:txBody>
          <a:bodyPr wrap="square" rtlCol="0">
            <a:spAutoFit/>
          </a:bodyPr>
          <a:lstStyle/>
          <a:p>
            <a:r>
              <a:rPr lang="en-US" sz="4000" dirty="0"/>
              <a:t>Kind</a:t>
            </a:r>
            <a:endParaRPr lang="en-GB" sz="4000" dirty="0"/>
          </a:p>
        </p:txBody>
      </p:sp>
    </p:spTree>
    <p:extLst>
      <p:ext uri="{BB962C8B-B14F-4D97-AF65-F5344CB8AC3E}">
        <p14:creationId xmlns:p14="http://schemas.microsoft.com/office/powerpoint/2010/main" val="229600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0" grpId="0" animBg="1"/>
      <p:bldP spid="11" grpId="0" animBg="1"/>
      <p:bldP spid="12" grpId="0" animBg="1"/>
      <p:bldP spid="7" grpId="0"/>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376959"/>
            <a:ext cx="3651467" cy="1676603"/>
          </a:xfrm>
        </p:spPr>
        <p:txBody>
          <a:bodyPr>
            <a:normAutofit/>
          </a:bodyPr>
          <a:lstStyle/>
          <a:p>
            <a:r>
              <a:rPr lang="en-US" dirty="0"/>
              <a:t>Compassionate Cities</a:t>
            </a:r>
            <a:endParaRPr lang="en-GB" dirty="0"/>
          </a:p>
        </p:txBody>
      </p:sp>
      <p:sp>
        <p:nvSpPr>
          <p:cNvPr id="3" name="Content Placeholder 2"/>
          <p:cNvSpPr>
            <a:spLocks noGrp="1"/>
          </p:cNvSpPr>
          <p:nvPr>
            <p:ph idx="1"/>
          </p:nvPr>
        </p:nvSpPr>
        <p:spPr>
          <a:xfrm>
            <a:off x="648929" y="2053562"/>
            <a:ext cx="3651466" cy="3785419"/>
          </a:xfrm>
        </p:spPr>
        <p:txBody>
          <a:bodyPr>
            <a:noAutofit/>
          </a:bodyPr>
          <a:lstStyle/>
          <a:p>
            <a:pPr marL="0" indent="0">
              <a:buNone/>
            </a:pPr>
            <a:r>
              <a:rPr lang="en-GB" dirty="0"/>
              <a:t>“A Compassionate City is a community that recognises that care for one another at times of crisis and loss is not simply a task solely for health and social services but is everyone’s responsibility.”</a:t>
            </a:r>
          </a:p>
          <a:p>
            <a:pPr marL="0" indent="0">
              <a:buNone/>
            </a:pPr>
            <a:r>
              <a:rPr lang="en-GB" i="1" dirty="0"/>
              <a:t>Prof Allan Kellehear</a:t>
            </a:r>
          </a:p>
        </p:txBody>
      </p:sp>
      <p:pic>
        <p:nvPicPr>
          <p:cNvPr id="39938" name="Picture 2" descr="https://images.unsplash.com/photo-1519692933481-e162a57d6721?ixlib=rb-0.3.5&amp;ixid=eyJhcHBfaWQiOjEyMDd9&amp;s=f1d999049bc6e88add481b024f02ad89&amp;w=1000&amp;q=80"/>
          <p:cNvPicPr>
            <a:picLocks noChangeAspect="1" noChangeArrowheads="1"/>
          </p:cNvPicPr>
          <p:nvPr/>
        </p:nvPicPr>
        <p:blipFill rotWithShape="1">
          <a:blip r:embed="rId3" cstate="print"/>
          <a:srcRect l="14997" r="11488" b="-1"/>
          <a:stretch/>
        </p:blipFill>
        <p:spPr bwMode="auto">
          <a:xfrm>
            <a:off x="4639056" y="10"/>
            <a:ext cx="7552944" cy="6857990"/>
          </a:xfrm>
          <a:prstGeom prst="rect">
            <a:avLst/>
          </a:prstGeom>
          <a:noFill/>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in a park&#10;&#10;Description automatically generated">
            <a:extLst>
              <a:ext uri="{FF2B5EF4-FFF2-40B4-BE49-F238E27FC236}">
                <a16:creationId xmlns:a16="http://schemas.microsoft.com/office/drawing/2014/main" id="{F6E5D3DB-108D-4FDE-9778-11A7615243F2}"/>
              </a:ext>
            </a:extLst>
          </p:cNvPr>
          <p:cNvPicPr>
            <a:picLocks noChangeAspect="1"/>
          </p:cNvPicPr>
          <p:nvPr/>
        </p:nvPicPr>
        <p:blipFill rotWithShape="1">
          <a:blip r:embed="rId3">
            <a:extLst>
              <a:ext uri="{28A0092B-C50C-407E-A947-70E740481C1C}">
                <a14:useLocalDpi xmlns:a14="http://schemas.microsoft.com/office/drawing/2010/main" val="0"/>
              </a:ext>
            </a:extLst>
          </a:blip>
          <a:srcRect t="14156" b="10844"/>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8794427-1BF4-4437-85C8-16CE1DB06B0B}"/>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100"/>
              <a:t>What does a compassionate community look like?</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79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erson holding string lights">
            <a:extLst>
              <a:ext uri="{FF2B5EF4-FFF2-40B4-BE49-F238E27FC236}">
                <a16:creationId xmlns:a16="http://schemas.microsoft.com/office/drawing/2014/main" id="{9CB01096-DC2B-4D57-B8CD-12E00AEE2AE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5714" r="3" b="4289"/>
          <a:stretch/>
        </p:blipFill>
        <p:spPr bwMode="auto">
          <a:xfrm>
            <a:off x="3125968" y="2527222"/>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5" name="Picture 2" descr="close-up photography of Information signage">
            <a:extLst>
              <a:ext uri="{FF2B5EF4-FFF2-40B4-BE49-F238E27FC236}">
                <a16:creationId xmlns:a16="http://schemas.microsoft.com/office/drawing/2014/main" id="{E2DDC62C-6992-47D7-AA2A-F44D1C695FCB}"/>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113" r="9640" b="-2"/>
          <a:stretch/>
        </p:blipFill>
        <p:spPr bwMode="auto">
          <a:xfrm>
            <a:off x="1" y="1"/>
            <a:ext cx="4443799"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6" name="Picture 2" descr="https://www.goodlifedeathgrief.org.uk/siteimages/Toolkit/resized/environment-irene-davila-45777-unsplash-(1)-450.jpg">
            <a:extLst>
              <a:ext uri="{FF2B5EF4-FFF2-40B4-BE49-F238E27FC236}">
                <a16:creationId xmlns:a16="http://schemas.microsoft.com/office/drawing/2014/main" id="{3D18ABB2-1FE6-46E9-88A7-DC1A2F746741}"/>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6733" r="17668"/>
          <a:stretch/>
        </p:blipFill>
        <p:spPr bwMode="auto">
          <a:xfrm>
            <a:off x="20" y="3917273"/>
            <a:ext cx="344056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B5A7451-14A6-47BF-854A-084B3D87B1DA}"/>
              </a:ext>
            </a:extLst>
          </p:cNvPr>
          <p:cNvSpPr>
            <a:spLocks noGrp="1"/>
          </p:cNvSpPr>
          <p:nvPr>
            <p:ph idx="1"/>
          </p:nvPr>
        </p:nvSpPr>
        <p:spPr>
          <a:xfrm>
            <a:off x="7192683" y="577808"/>
            <a:ext cx="4333468" cy="5702383"/>
          </a:xfrm>
        </p:spPr>
        <p:txBody>
          <a:bodyPr anchor="ctr">
            <a:normAutofit fontScale="85000" lnSpcReduction="20000"/>
          </a:bodyPr>
          <a:lstStyle/>
          <a:p>
            <a:pPr marL="0" indent="0">
              <a:buNone/>
            </a:pPr>
            <a:r>
              <a:rPr lang="en-GB" sz="3600" dirty="0">
                <a:solidFill>
                  <a:srgbClr val="000000"/>
                </a:solidFill>
              </a:rPr>
              <a:t>In a compassionate community, people have: </a:t>
            </a:r>
          </a:p>
          <a:p>
            <a:pPr marL="0" indent="0">
              <a:buNone/>
            </a:pPr>
            <a:endParaRPr lang="en-GB" sz="3600" dirty="0">
              <a:solidFill>
                <a:srgbClr val="000000"/>
              </a:solidFill>
            </a:endParaRPr>
          </a:p>
          <a:p>
            <a:pPr marL="0" indent="0">
              <a:buNone/>
            </a:pPr>
            <a:r>
              <a:rPr lang="en-GB" sz="3600" dirty="0">
                <a:solidFill>
                  <a:srgbClr val="000000"/>
                </a:solidFill>
              </a:rPr>
              <a:t>Opportunities to offer and receive support</a:t>
            </a:r>
          </a:p>
          <a:p>
            <a:pPr marL="0" indent="0">
              <a:buNone/>
            </a:pPr>
            <a:endParaRPr lang="en-GB" sz="3600" dirty="0">
              <a:solidFill>
                <a:srgbClr val="000000"/>
              </a:solidFill>
            </a:endParaRPr>
          </a:p>
          <a:p>
            <a:pPr marL="0" indent="0">
              <a:buNone/>
            </a:pPr>
            <a:r>
              <a:rPr lang="en-GB" sz="3600" dirty="0">
                <a:solidFill>
                  <a:srgbClr val="000000"/>
                </a:solidFill>
              </a:rPr>
              <a:t>Knowledge, skills and access to information about ill health, dying and bereavement</a:t>
            </a:r>
          </a:p>
          <a:p>
            <a:pPr marL="0" indent="0">
              <a:buNone/>
            </a:pPr>
            <a:endParaRPr lang="en-GB" sz="3600" dirty="0">
              <a:solidFill>
                <a:srgbClr val="000000"/>
              </a:solidFill>
            </a:endParaRPr>
          </a:p>
          <a:p>
            <a:pPr marL="0" indent="0">
              <a:buNone/>
            </a:pPr>
            <a:r>
              <a:rPr lang="en-GB" sz="3600" dirty="0">
                <a:solidFill>
                  <a:srgbClr val="000000"/>
                </a:solidFill>
              </a:rPr>
              <a:t>Environments that enable people to be supportive</a:t>
            </a:r>
          </a:p>
          <a:p>
            <a:pPr marL="0" indent="0">
              <a:buNone/>
            </a:pPr>
            <a:endParaRPr lang="en-GB" sz="2000" dirty="0">
              <a:solidFill>
                <a:srgbClr val="000000"/>
              </a:solidFill>
            </a:endParaRPr>
          </a:p>
        </p:txBody>
      </p:sp>
    </p:spTree>
    <p:extLst>
      <p:ext uri="{BB962C8B-B14F-4D97-AF65-F5344CB8AC3E}">
        <p14:creationId xmlns:p14="http://schemas.microsoft.com/office/powerpoint/2010/main" val="84549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1238-649D-454F-8919-61BEE2C18973}"/>
              </a:ext>
            </a:extLst>
          </p:cNvPr>
          <p:cNvSpPr>
            <a:spLocks noGrp="1"/>
          </p:cNvSpPr>
          <p:nvPr>
            <p:ph type="title"/>
          </p:nvPr>
        </p:nvSpPr>
        <p:spPr>
          <a:xfrm>
            <a:off x="648929" y="629266"/>
            <a:ext cx="3651467" cy="1676603"/>
          </a:xfrm>
        </p:spPr>
        <p:txBody>
          <a:bodyPr>
            <a:normAutofit/>
          </a:bodyPr>
          <a:lstStyle/>
          <a:p>
            <a:r>
              <a:rPr lang="en-GB" sz="3700" dirty="0"/>
              <a:t>Opportunities</a:t>
            </a:r>
            <a:br>
              <a:rPr lang="en-GB" sz="3700" dirty="0"/>
            </a:br>
            <a:endParaRPr lang="en-GB" sz="3700" dirty="0"/>
          </a:p>
        </p:txBody>
      </p:sp>
      <p:sp>
        <p:nvSpPr>
          <p:cNvPr id="3" name="Content Placeholder 2">
            <a:extLst>
              <a:ext uri="{FF2B5EF4-FFF2-40B4-BE49-F238E27FC236}">
                <a16:creationId xmlns:a16="http://schemas.microsoft.com/office/drawing/2014/main" id="{23F8600D-2EB2-42DF-A5C1-2C5481F0329D}"/>
              </a:ext>
            </a:extLst>
          </p:cNvPr>
          <p:cNvSpPr>
            <a:spLocks noGrp="1"/>
          </p:cNvSpPr>
          <p:nvPr>
            <p:ph idx="1"/>
          </p:nvPr>
        </p:nvSpPr>
        <p:spPr>
          <a:xfrm>
            <a:off x="648931" y="2438400"/>
            <a:ext cx="3651466" cy="3785419"/>
          </a:xfrm>
        </p:spPr>
        <p:txBody>
          <a:bodyPr>
            <a:normAutofit/>
          </a:bodyPr>
          <a:lstStyle/>
          <a:p>
            <a:pPr marL="0" indent="0">
              <a:buNone/>
            </a:pPr>
            <a:r>
              <a:rPr lang="en-GB" dirty="0"/>
              <a:t>People need to have opportunities to talk about, plan for, give support and receive support relating to ill health, death, dying and bereavement.</a:t>
            </a:r>
          </a:p>
          <a:p>
            <a:endParaRPr lang="en-GB" sz="1800" dirty="0"/>
          </a:p>
        </p:txBody>
      </p:sp>
      <p:pic>
        <p:nvPicPr>
          <p:cNvPr id="2050" name="Picture 2" descr="person holding string lights">
            <a:extLst>
              <a:ext uri="{FF2B5EF4-FFF2-40B4-BE49-F238E27FC236}">
                <a16:creationId xmlns:a16="http://schemas.microsoft.com/office/drawing/2014/main" id="{9CF9996A-934C-4522-A372-F0EF87E27B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94" b="7967"/>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0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F4E5-B45B-45F8-9FA9-FB61C030D015}"/>
              </a:ext>
            </a:extLst>
          </p:cNvPr>
          <p:cNvSpPr>
            <a:spLocks noGrp="1"/>
          </p:cNvSpPr>
          <p:nvPr>
            <p:ph type="title"/>
          </p:nvPr>
        </p:nvSpPr>
        <p:spPr>
          <a:xfrm>
            <a:off x="648929" y="629266"/>
            <a:ext cx="3651467" cy="1676603"/>
          </a:xfrm>
        </p:spPr>
        <p:txBody>
          <a:bodyPr>
            <a:normAutofit/>
          </a:bodyPr>
          <a:lstStyle/>
          <a:p>
            <a:r>
              <a:rPr lang="en-GB" sz="3700" dirty="0"/>
              <a:t>Knowledge, Skills and information</a:t>
            </a:r>
            <a:br>
              <a:rPr lang="en-GB" sz="3100" dirty="0"/>
            </a:br>
            <a:endParaRPr lang="en-GB" sz="3100" dirty="0"/>
          </a:p>
        </p:txBody>
      </p:sp>
      <p:sp>
        <p:nvSpPr>
          <p:cNvPr id="3" name="Content Placeholder 2">
            <a:extLst>
              <a:ext uri="{FF2B5EF4-FFF2-40B4-BE49-F238E27FC236}">
                <a16:creationId xmlns:a16="http://schemas.microsoft.com/office/drawing/2014/main" id="{27D4ED5C-74C4-44E3-9289-B94E4093F439}"/>
              </a:ext>
            </a:extLst>
          </p:cNvPr>
          <p:cNvSpPr>
            <a:spLocks noGrp="1"/>
          </p:cNvSpPr>
          <p:nvPr>
            <p:ph idx="1"/>
          </p:nvPr>
        </p:nvSpPr>
        <p:spPr>
          <a:xfrm>
            <a:off x="648930" y="2227126"/>
            <a:ext cx="3651466" cy="3785419"/>
          </a:xfrm>
        </p:spPr>
        <p:txBody>
          <a:bodyPr>
            <a:normAutofit/>
          </a:bodyPr>
          <a:lstStyle/>
          <a:p>
            <a:pPr marL="0" indent="0">
              <a:buNone/>
            </a:pPr>
            <a:r>
              <a:rPr lang="en-GB" dirty="0"/>
              <a:t>People need to have the knowledge, skills and information to respond to and support each other through the difficult times that can come with death, dying and bereavement.</a:t>
            </a:r>
          </a:p>
          <a:p>
            <a:endParaRPr lang="en-GB" sz="1800" dirty="0"/>
          </a:p>
        </p:txBody>
      </p:sp>
      <p:pic>
        <p:nvPicPr>
          <p:cNvPr id="3074" name="Picture 2" descr="close-up photography of Information signage">
            <a:extLst>
              <a:ext uri="{FF2B5EF4-FFF2-40B4-BE49-F238E27FC236}">
                <a16:creationId xmlns:a16="http://schemas.microsoft.com/office/drawing/2014/main" id="{7726ED2B-D5C0-4542-9F35-55ACDA3C65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5" r="12465"/>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671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5CFD-DCE9-4A3F-BBED-AFF94CDFF213}"/>
              </a:ext>
            </a:extLst>
          </p:cNvPr>
          <p:cNvSpPr>
            <a:spLocks noGrp="1"/>
          </p:cNvSpPr>
          <p:nvPr>
            <p:ph type="title"/>
          </p:nvPr>
        </p:nvSpPr>
        <p:spPr>
          <a:xfrm>
            <a:off x="648929" y="629266"/>
            <a:ext cx="3651467" cy="1676603"/>
          </a:xfrm>
        </p:spPr>
        <p:txBody>
          <a:bodyPr>
            <a:normAutofit fontScale="90000"/>
          </a:bodyPr>
          <a:lstStyle/>
          <a:p>
            <a:r>
              <a:rPr lang="en-GB" dirty="0"/>
              <a:t>Supportive Environments</a:t>
            </a:r>
            <a:br>
              <a:rPr lang="en-GB" dirty="0"/>
            </a:br>
            <a:endParaRPr lang="en-GB" dirty="0"/>
          </a:p>
        </p:txBody>
      </p:sp>
      <p:sp>
        <p:nvSpPr>
          <p:cNvPr id="3" name="Content Placeholder 2">
            <a:extLst>
              <a:ext uri="{FF2B5EF4-FFF2-40B4-BE49-F238E27FC236}">
                <a16:creationId xmlns:a16="http://schemas.microsoft.com/office/drawing/2014/main" id="{E504B81B-0E4E-4481-812F-F30900968FBE}"/>
              </a:ext>
            </a:extLst>
          </p:cNvPr>
          <p:cNvSpPr>
            <a:spLocks noGrp="1"/>
          </p:cNvSpPr>
          <p:nvPr>
            <p:ph idx="1"/>
          </p:nvPr>
        </p:nvSpPr>
        <p:spPr>
          <a:xfrm>
            <a:off x="648931" y="2133600"/>
            <a:ext cx="3651466" cy="4249271"/>
          </a:xfrm>
        </p:spPr>
        <p:txBody>
          <a:bodyPr>
            <a:normAutofit/>
          </a:bodyPr>
          <a:lstStyle/>
          <a:p>
            <a:pPr marL="0" indent="0">
              <a:buNone/>
            </a:pPr>
            <a:endParaRPr lang="en-GB" dirty="0"/>
          </a:p>
          <a:p>
            <a:pPr marL="0" indent="0">
              <a:buNone/>
            </a:pPr>
            <a:r>
              <a:rPr lang="en-GB" dirty="0"/>
              <a:t>Cultures/structures/networks need to be in place that enable people to give and receive support in the face of death, dying and bereavement?</a:t>
            </a:r>
          </a:p>
          <a:p>
            <a:endParaRPr lang="en-GB" sz="1800" dirty="0"/>
          </a:p>
        </p:txBody>
      </p:sp>
      <p:pic>
        <p:nvPicPr>
          <p:cNvPr id="4098" name="Picture 2" descr="https://www.goodlifedeathgrief.org.uk/siteimages/Toolkit/resized/environment-irene-davila-45777-unsplash-(1)-450.jpg">
            <a:extLst>
              <a:ext uri="{FF2B5EF4-FFF2-40B4-BE49-F238E27FC236}">
                <a16:creationId xmlns:a16="http://schemas.microsoft.com/office/drawing/2014/main" id="{9654C453-B119-461E-B48A-159576465E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57" r="19493"/>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674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27F8BEB0115144A90523ED99B79E8F" ma:contentTypeVersion="8" ma:contentTypeDescription="Create a new document." ma:contentTypeScope="" ma:versionID="261409a6b8f3e3c8be046322c73a620d">
  <xsd:schema xmlns:xsd="http://www.w3.org/2001/XMLSchema" xmlns:xs="http://www.w3.org/2001/XMLSchema" xmlns:p="http://schemas.microsoft.com/office/2006/metadata/properties" xmlns:ns2="4641bb85-d0dc-4f02-a1d2-b77c197edb0f" targetNamespace="http://schemas.microsoft.com/office/2006/metadata/properties" ma:root="true" ma:fieldsID="36c1c7d935b6b29545a053f7ead44536" ns2:_="">
    <xsd:import namespace="4641bb85-d0dc-4f02-a1d2-b77c197edb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1bb85-d0dc-4f02-a1d2-b77c197ed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47ECE9-F582-44E5-B6E4-AED190D7D804}">
  <ds:schemaRefs>
    <ds:schemaRef ds:uri="http://schemas.microsoft.com/sharepoint/v3/contenttype/forms"/>
  </ds:schemaRefs>
</ds:datastoreItem>
</file>

<file path=customXml/itemProps2.xml><?xml version="1.0" encoding="utf-8"?>
<ds:datastoreItem xmlns:ds="http://schemas.openxmlformats.org/officeDocument/2006/customXml" ds:itemID="{588E1661-D8B2-4845-9BC6-6C50B1DC47E9}">
  <ds:schemaRefs>
    <ds:schemaRef ds:uri="http://purl.org/dc/dcmitype/"/>
    <ds:schemaRef ds:uri="http://schemas.microsoft.com/office/2006/documentManagement/types"/>
    <ds:schemaRef ds:uri="http://purl.org/dc/elements/1.1/"/>
    <ds:schemaRef ds:uri="4641bb85-d0dc-4f02-a1d2-b77c197edb0f"/>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20BE0DF-9F90-46B5-9877-0035C1F72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41bb85-d0dc-4f02-a1d2-b77c197ed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2140</Words>
  <Application>Microsoft Office PowerPoint</Application>
  <PresentationFormat>Widescreen</PresentationFormat>
  <Paragraphs>211</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Coming up...</vt:lpstr>
      <vt:lpstr>What is a compassionate community?</vt:lpstr>
      <vt:lpstr>Compassionate Cities</vt:lpstr>
      <vt:lpstr>What does a compassionate community look like?</vt:lpstr>
      <vt:lpstr>PowerPoint Presentation</vt:lpstr>
      <vt:lpstr>Opportunities </vt:lpstr>
      <vt:lpstr>Knowledge, Skills and information </vt:lpstr>
      <vt:lpstr>Supportive Environments </vt:lpstr>
      <vt:lpstr>PowerPoint Presentation</vt:lpstr>
      <vt:lpstr>PowerPoint Presentation</vt:lpstr>
      <vt:lpstr>“norms of kindness”</vt:lpstr>
      <vt:lpstr>How do compassionate communities come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Patterson</dc:creator>
  <cp:lastModifiedBy>Administrator</cp:lastModifiedBy>
  <cp:revision>4</cp:revision>
  <cp:lastPrinted>2019-11-26T08:45:15Z</cp:lastPrinted>
  <dcterms:created xsi:type="dcterms:W3CDTF">2019-11-21T17:12:08Z</dcterms:created>
  <dcterms:modified xsi:type="dcterms:W3CDTF">2019-11-26T13:31:45Z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0x0101000927F8BEB0115144A90523ED99B79E8F</vt:lpwstr>
  </property>
</Properties>
</file>