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424" r:id="rId5"/>
    <p:sldId id="425" r:id="rId6"/>
    <p:sldId id="423" r:id="rId7"/>
    <p:sldId id="293" r:id="rId8"/>
    <p:sldId id="439" r:id="rId9"/>
    <p:sldId id="429" r:id="rId10"/>
    <p:sldId id="430" r:id="rId11"/>
    <p:sldId id="446" r:id="rId12"/>
    <p:sldId id="434" r:id="rId13"/>
    <p:sldId id="435" r:id="rId14"/>
    <p:sldId id="436" r:id="rId15"/>
    <p:sldId id="437" r:id="rId16"/>
    <p:sldId id="438" r:id="rId17"/>
    <p:sldId id="445" r:id="rId18"/>
    <p:sldId id="441" r:id="rId19"/>
    <p:sldId id="299" r:id="rId20"/>
    <p:sldId id="442" r:id="rId21"/>
    <p:sldId id="444" r:id="rId22"/>
    <p:sldId id="276" r:id="rId23"/>
    <p:sldId id="271" r:id="rId24"/>
    <p:sldId id="272" r:id="rId25"/>
    <p:sldId id="277" r:id="rId26"/>
    <p:sldId id="278" r:id="rId27"/>
    <p:sldId id="307" r:id="rId28"/>
    <p:sldId id="316" r:id="rId29"/>
    <p:sldId id="377" r:id="rId30"/>
    <p:sldId id="330" r:id="rId31"/>
    <p:sldId id="386" r:id="rId32"/>
    <p:sldId id="447" r:id="rId33"/>
    <p:sldId id="426" r:id="rId34"/>
    <p:sldId id="448" r:id="rId35"/>
    <p:sldId id="3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6CA0C-A464-4D01-8DA5-439C27C3F732}" v="5" dt="2019-11-26T13:15:28.847"/>
    <p1510:client id="{CE518870-CFF8-45F7-88C5-3B097D13E324}" v="118" dt="2019-11-26T12:48:52.274"/>
    <p1510:client id="{EB0F1CE5-2C0C-48D2-9A3D-6F1B14740DF9}" v="3" dt="2019-11-25T14:55:31.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1658" autoAdjust="0"/>
  </p:normalViewPr>
  <p:slideViewPr>
    <p:cSldViewPr snapToGrid="0">
      <p:cViewPr varScale="1">
        <p:scale>
          <a:sx n="94" d="100"/>
          <a:sy n="94" d="100"/>
        </p:scale>
        <p:origin x="94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AF80D-33B8-4B3C-9E5A-CB5F12D9B8B5}" type="datetimeFigureOut">
              <a:rPr lang="en-GB" smtClean="0"/>
              <a:pPr/>
              <a:t>26/11/2019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8B67B-FCFF-49C0-B5CC-EB32F43640A4}" type="slidenum">
              <a:rPr lang="en-GB" smtClean="0"/>
              <a:pPr/>
              <a:t>‹#›</a:t>
            </a:fld>
            <a:endParaRPr lang="en-GB"/>
          </a:p>
        </p:txBody>
      </p:sp>
    </p:spTree>
    <p:extLst>
      <p:ext uri="{BB962C8B-B14F-4D97-AF65-F5344CB8AC3E}">
        <p14:creationId xmlns:p14="http://schemas.microsoft.com/office/powerpoint/2010/main" val="220583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Hello again.  So, earlier I mentioned that we’ve spent some time looking at what other people have done to try to make communities better at supporting each other with death, dying and bereavement, and we’ve brought some of these ideas together on to a website, which we’ve called the Compassionate Communities Toolkit.</a:t>
            </a:r>
            <a:endParaRPr lang="en-GB" dirty="0"/>
          </a:p>
        </p:txBody>
      </p:sp>
      <p:sp>
        <p:nvSpPr>
          <p:cNvPr id="4" name="Slide Number Placeholder 3"/>
          <p:cNvSpPr>
            <a:spLocks noGrp="1"/>
          </p:cNvSpPr>
          <p:nvPr>
            <p:ph type="sldNum" sz="quarter" idx="5"/>
          </p:nvPr>
        </p:nvSpPr>
        <p:spPr/>
        <p:txBody>
          <a:bodyPr/>
          <a:lstStyle/>
          <a:p>
            <a:fld id="{D016F0E4-360F-4781-9504-6BCF3D1F731E}" type="slidenum">
              <a:rPr lang="en-GB" smtClean="0"/>
              <a:t>1</a:t>
            </a:fld>
            <a:endParaRPr lang="en-GB"/>
          </a:p>
        </p:txBody>
      </p:sp>
    </p:spTree>
    <p:extLst>
      <p:ext uri="{BB962C8B-B14F-4D97-AF65-F5344CB8AC3E}">
        <p14:creationId xmlns:p14="http://schemas.microsoft.com/office/powerpoint/2010/main" val="366488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EF8B67B-FCFF-49C0-B5CC-EB32F43640A4}" type="slidenum">
              <a:rPr lang="en-GB" smtClean="0"/>
              <a:pPr/>
              <a:t>15</a:t>
            </a:fld>
            <a:endParaRPr lang="en-GB"/>
          </a:p>
        </p:txBody>
      </p:sp>
    </p:spTree>
    <p:extLst>
      <p:ext uri="{BB962C8B-B14F-4D97-AF65-F5344CB8AC3E}">
        <p14:creationId xmlns:p14="http://schemas.microsoft.com/office/powerpoint/2010/main" val="351366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EF8B67B-FCFF-49C0-B5CC-EB32F43640A4}" type="slidenum">
              <a:rPr lang="en-GB" smtClean="0"/>
              <a:pPr/>
              <a:t>16</a:t>
            </a:fld>
            <a:endParaRPr lang="en-GB"/>
          </a:p>
        </p:txBody>
      </p:sp>
    </p:spTree>
    <p:extLst>
      <p:ext uri="{BB962C8B-B14F-4D97-AF65-F5344CB8AC3E}">
        <p14:creationId xmlns:p14="http://schemas.microsoft.com/office/powerpoint/2010/main" val="1451295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EF8B67B-FCFF-49C0-B5CC-EB32F43640A4}" type="slidenum">
              <a:rPr lang="en-GB" smtClean="0"/>
              <a:pPr/>
              <a:t>17</a:t>
            </a:fld>
            <a:endParaRPr lang="en-GB"/>
          </a:p>
        </p:txBody>
      </p:sp>
    </p:spTree>
    <p:extLst>
      <p:ext uri="{BB962C8B-B14F-4D97-AF65-F5344CB8AC3E}">
        <p14:creationId xmlns:p14="http://schemas.microsoft.com/office/powerpoint/2010/main" val="106674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EF8B67B-FCFF-49C0-B5CC-EB32F43640A4}" type="slidenum">
              <a:rPr lang="en-GB" smtClean="0"/>
              <a:pPr/>
              <a:t>18</a:t>
            </a:fld>
            <a:endParaRPr lang="en-GB"/>
          </a:p>
        </p:txBody>
      </p:sp>
    </p:spTree>
    <p:extLst>
      <p:ext uri="{BB962C8B-B14F-4D97-AF65-F5344CB8AC3E}">
        <p14:creationId xmlns:p14="http://schemas.microsoft.com/office/powerpoint/2010/main" val="90960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198" y="5117088"/>
            <a:ext cx="6030078" cy="4847767"/>
          </a:xfrm>
        </p:spPr>
        <p:txBody>
          <a:bodyPr>
            <a:normAutofit/>
          </a:bodyPr>
          <a:lstStyle/>
          <a:p>
            <a:r>
              <a:rPr lang="en-GB" dirty="0"/>
              <a:t>Hello again.</a:t>
            </a:r>
          </a:p>
          <a:p>
            <a:r>
              <a:rPr lang="en-GB" dirty="0"/>
              <a:t>So, I’m going to move on to thinking about increasing people’s knowledge, skills and access.  Obviously one</a:t>
            </a:r>
            <a:r>
              <a:rPr lang="en-GB" baseline="0" dirty="0"/>
              <a:t> way of doings is through education, and I wanted to tell you about a public education course we’re developing, called EASE.</a:t>
            </a:r>
            <a:endParaRPr lang="en-GB" dirty="0"/>
          </a:p>
        </p:txBody>
      </p:sp>
      <p:sp>
        <p:nvSpPr>
          <p:cNvPr id="4" name="Slide Number Placeholder 3"/>
          <p:cNvSpPr>
            <a:spLocks noGrp="1"/>
          </p:cNvSpPr>
          <p:nvPr>
            <p:ph type="sldNum" sz="quarter" idx="10"/>
          </p:nvPr>
        </p:nvSpPr>
        <p:spPr/>
        <p:txBody>
          <a:bodyPr/>
          <a:lstStyle/>
          <a:p>
            <a:fld id="{02569EE4-3C48-48E7-84EE-33950E0C231C}" type="slidenum">
              <a:rPr lang="en-GB" smtClean="0"/>
              <a:pPr/>
              <a:t>19</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brand new course that we just finished piloting in Edinburgh and Dundee last week.</a:t>
            </a:r>
            <a:endParaRPr lang="en-GB" dirty="0"/>
          </a:p>
        </p:txBody>
      </p:sp>
      <p:sp>
        <p:nvSpPr>
          <p:cNvPr id="4" name="Slide Number Placeholder 3"/>
          <p:cNvSpPr>
            <a:spLocks noGrp="1"/>
          </p:cNvSpPr>
          <p:nvPr>
            <p:ph type="sldNum" sz="quarter" idx="5"/>
          </p:nvPr>
        </p:nvSpPr>
        <p:spPr/>
        <p:txBody>
          <a:bodyPr/>
          <a:lstStyle/>
          <a:p>
            <a:fld id="{B436B9B3-83D1-4169-8614-DD4DE4AAF410}" type="slidenum">
              <a:rPr lang="en-GB" smtClean="0"/>
              <a:pPr/>
              <a:t>20</a:t>
            </a:fld>
            <a:endParaRPr lang="en-GB"/>
          </a:p>
        </p:txBody>
      </p:sp>
    </p:spTree>
    <p:extLst>
      <p:ext uri="{BB962C8B-B14F-4D97-AF65-F5344CB8AC3E}">
        <p14:creationId xmlns:p14="http://schemas.microsoft.com/office/powerpoint/2010/main" val="13639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course is for anyone who wants to be able to support someone with issues they face relating to death, dying and bereavement.   This is likely to include:</a:t>
            </a:r>
          </a:p>
          <a:p>
            <a:pPr lvl="0"/>
            <a:r>
              <a:rPr lang="en-GB" sz="1200" kern="1200" dirty="0">
                <a:solidFill>
                  <a:schemeClr val="tx1"/>
                </a:solidFill>
                <a:effectLst/>
                <a:latin typeface="+mn-lt"/>
                <a:ea typeface="+mn-ea"/>
                <a:cs typeface="+mn-cs"/>
              </a:rPr>
              <a:t>People who are caring for family or friends whose health is deteriorating and who are likely to die.</a:t>
            </a:r>
          </a:p>
          <a:p>
            <a:pPr lvl="0"/>
            <a:r>
              <a:rPr lang="en-GB" sz="1200" kern="1200" dirty="0">
                <a:solidFill>
                  <a:schemeClr val="tx1"/>
                </a:solidFill>
                <a:effectLst/>
                <a:latin typeface="+mn-lt"/>
                <a:ea typeface="+mn-ea"/>
                <a:cs typeface="+mn-cs"/>
              </a:rPr>
              <a:t>People who expect to soon be caring for family or friends experiencing declining health and who are likely to be approaching the end of life.</a:t>
            </a:r>
          </a:p>
          <a:p>
            <a:pPr lvl="0"/>
            <a:r>
              <a:rPr lang="en-GB" sz="1200" kern="1200" dirty="0">
                <a:solidFill>
                  <a:schemeClr val="tx1"/>
                </a:solidFill>
                <a:effectLst/>
                <a:latin typeface="+mn-lt"/>
                <a:ea typeface="+mn-ea"/>
                <a:cs typeface="+mn-cs"/>
              </a:rPr>
              <a:t>People who might not currently have caring responsibilities but who wish to be equipped to provide basic support for friends, family or community members who are either approaching the end of life, or who are supporting someone who is.</a:t>
            </a: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436B9B3-83D1-4169-8614-DD4DE4AAF410}" type="slidenum">
              <a:rPr lang="en-GB" smtClean="0"/>
              <a:pPr/>
              <a:t>21</a:t>
            </a:fld>
            <a:endParaRPr lang="en-GB"/>
          </a:p>
        </p:txBody>
      </p:sp>
    </p:spTree>
    <p:extLst>
      <p:ext uri="{BB962C8B-B14F-4D97-AF65-F5344CB8AC3E}">
        <p14:creationId xmlns:p14="http://schemas.microsoft.com/office/powerpoint/2010/main" val="1138973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looked at the literature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this we got an idea of what professionals and organisations think that the public should know.</a:t>
            </a:r>
          </a:p>
          <a:p>
            <a:endParaRPr lang="en-GB" dirty="0"/>
          </a:p>
        </p:txBody>
      </p:sp>
      <p:sp>
        <p:nvSpPr>
          <p:cNvPr id="4" name="Slide Number Placeholder 3"/>
          <p:cNvSpPr>
            <a:spLocks noGrp="1"/>
          </p:cNvSpPr>
          <p:nvPr>
            <p:ph type="sldNum" sz="quarter" idx="5"/>
          </p:nvPr>
        </p:nvSpPr>
        <p:spPr/>
        <p:txBody>
          <a:bodyPr/>
          <a:lstStyle/>
          <a:p>
            <a:fld id="{B436B9B3-83D1-4169-8614-DD4DE4AAF410}" type="slidenum">
              <a:rPr lang="en-GB" smtClean="0"/>
              <a:pPr/>
              <a:t>22</a:t>
            </a:fld>
            <a:endParaRPr lang="en-GB"/>
          </a:p>
        </p:txBody>
      </p:sp>
    </p:spTree>
    <p:extLst>
      <p:ext uri="{BB962C8B-B14F-4D97-AF65-F5344CB8AC3E}">
        <p14:creationId xmlns:p14="http://schemas.microsoft.com/office/powerpoint/2010/main" val="3576918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200" baseline="0" dirty="0"/>
          </a:p>
          <a:p>
            <a:pPr marL="0" indent="0">
              <a:buNone/>
            </a:pPr>
            <a:r>
              <a:rPr lang="en-GB" sz="1200" dirty="0"/>
              <a:t>Lack of familiarity with some of the issues that commonly arise</a:t>
            </a:r>
          </a:p>
          <a:p>
            <a:pPr marL="0" indent="0">
              <a:buNone/>
            </a:pPr>
            <a:endParaRPr lang="en-GB" sz="1200" dirty="0"/>
          </a:p>
          <a:p>
            <a:pPr marL="0" indent="0">
              <a:buNone/>
            </a:pPr>
            <a:r>
              <a:rPr lang="en-GB" sz="1200" dirty="0"/>
              <a:t>Navigating the health and social care landscape</a:t>
            </a:r>
          </a:p>
          <a:p>
            <a:pPr marL="171450" lvl="0" indent="-171450">
              <a:buFont typeface="Arial" panose="020B0604020202020204" pitchFamily="34" charset="0"/>
              <a:buChar char="•"/>
            </a:pPr>
            <a:r>
              <a:rPr lang="en-US" sz="1200" dirty="0"/>
              <a:t>What formal health &amp; social care support is available (and what isn’t)</a:t>
            </a:r>
            <a:endParaRPr lang="en-GB" sz="1200" dirty="0"/>
          </a:p>
          <a:p>
            <a:pPr marL="171450" lvl="0" indent="-171450">
              <a:buFont typeface="Arial" panose="020B0604020202020204" pitchFamily="34" charset="0"/>
              <a:buChar char="•"/>
            </a:pPr>
            <a:r>
              <a:rPr lang="en-US" sz="1200" dirty="0"/>
              <a:t>How the health and social care system is structured</a:t>
            </a:r>
            <a:endParaRPr lang="en-GB" sz="1200" dirty="0"/>
          </a:p>
          <a:p>
            <a:pPr marL="171450" lvl="0" indent="-171450">
              <a:buFont typeface="Arial" panose="020B0604020202020204" pitchFamily="34" charset="0"/>
              <a:buChar char="•"/>
            </a:pPr>
            <a:r>
              <a:rPr lang="en-US" sz="1200" dirty="0"/>
              <a:t>Rights to access support or to refuse medical intervention</a:t>
            </a:r>
          </a:p>
          <a:p>
            <a:pPr marL="171450" lvl="0" indent="-171450">
              <a:buFont typeface="Arial" panose="020B0604020202020204" pitchFamily="34" charset="0"/>
              <a:buChar char="•"/>
            </a:pPr>
            <a:r>
              <a:rPr lang="en-US" sz="1200" dirty="0"/>
              <a:t>Advocating for someone who is ill</a:t>
            </a:r>
          </a:p>
          <a:p>
            <a:pPr marL="171450" lvl="0" indent="-171450">
              <a:buFont typeface="Arial" panose="020B0604020202020204" pitchFamily="34" charset="0"/>
              <a:buChar char="•"/>
            </a:pPr>
            <a:endParaRPr lang="en-US" sz="1200" dirty="0"/>
          </a:p>
          <a:p>
            <a:pPr marL="171450" lvl="0" indent="-171450">
              <a:buFont typeface="Arial" panose="020B0604020202020204" pitchFamily="34" charset="0"/>
              <a:buChar char="•"/>
            </a:pPr>
            <a:endParaRPr lang="en-US" sz="1200" dirty="0"/>
          </a:p>
          <a:p>
            <a:pPr marL="0" lvl="0" indent="0">
              <a:buFont typeface="Arial" panose="020B0604020202020204" pitchFamily="34" charset="0"/>
              <a:buNone/>
            </a:pPr>
            <a:r>
              <a:rPr lang="en-US" sz="1200" dirty="0"/>
              <a:t>From this information we set about developing learning outcomes that reflected what people said they wanted to know.  From there, we have now drafted the following four modules.  We expect each of these to take roughly 2 hours to complete:</a:t>
            </a:r>
            <a:endParaRPr lang="en-GB" sz="1200" dirty="0"/>
          </a:p>
        </p:txBody>
      </p:sp>
      <p:sp>
        <p:nvSpPr>
          <p:cNvPr id="4" name="Slide Number Placeholder 3"/>
          <p:cNvSpPr>
            <a:spLocks noGrp="1"/>
          </p:cNvSpPr>
          <p:nvPr>
            <p:ph type="sldNum" sz="quarter" idx="5"/>
          </p:nvPr>
        </p:nvSpPr>
        <p:spPr/>
        <p:txBody>
          <a:bodyPr/>
          <a:lstStyle/>
          <a:p>
            <a:fld id="{B436B9B3-83D1-4169-8614-DD4DE4AAF410}" type="slidenum">
              <a:rPr lang="en-GB" smtClean="0"/>
              <a:pPr/>
              <a:t>23</a:t>
            </a:fld>
            <a:endParaRPr lang="en-GB"/>
          </a:p>
        </p:txBody>
      </p:sp>
    </p:spTree>
    <p:extLst>
      <p:ext uri="{BB962C8B-B14F-4D97-AF65-F5344CB8AC3E}">
        <p14:creationId xmlns:p14="http://schemas.microsoft.com/office/powerpoint/2010/main" val="2708540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Part 1: Getting more comfortable talking about death and dying </a:t>
            </a:r>
          </a:p>
          <a:p>
            <a:endParaRPr lang="en-GB" sz="1200" dirty="0"/>
          </a:p>
          <a:p>
            <a:r>
              <a:rPr lang="en-GB" sz="1200" dirty="0"/>
              <a:t>Part 2: What are the main causes and places of death?</a:t>
            </a:r>
          </a:p>
          <a:p>
            <a:endParaRPr lang="en-GB" sz="1200" dirty="0"/>
          </a:p>
          <a:p>
            <a:r>
              <a:rPr lang="en-GB" sz="1200" dirty="0"/>
              <a:t>Part 3: Navigating the health and social care system</a:t>
            </a:r>
          </a:p>
          <a:p>
            <a:endParaRPr lang="en-GB" sz="1200" dirty="0"/>
          </a:p>
          <a:p>
            <a:r>
              <a:rPr lang="en-GB" sz="1200" dirty="0"/>
              <a:t>Part 4: Expectations and Reality</a:t>
            </a:r>
          </a:p>
          <a:p>
            <a:endParaRPr lang="en-GB" dirty="0"/>
          </a:p>
        </p:txBody>
      </p:sp>
      <p:sp>
        <p:nvSpPr>
          <p:cNvPr id="4" name="Slide Number Placeholder 3"/>
          <p:cNvSpPr>
            <a:spLocks noGrp="1"/>
          </p:cNvSpPr>
          <p:nvPr>
            <p:ph type="sldNum" sz="quarter" idx="5"/>
          </p:nvPr>
        </p:nvSpPr>
        <p:spPr/>
        <p:txBody>
          <a:bodyPr/>
          <a:lstStyle/>
          <a:p>
            <a:fld id="{C5E2FEB9-63BA-4328-82C2-7FDD874F1DF7}" type="slidenum">
              <a:rPr lang="en-GB" smtClean="0"/>
              <a:pPr/>
              <a:t>24</a:t>
            </a:fld>
            <a:endParaRPr lang="en-GB"/>
          </a:p>
        </p:txBody>
      </p:sp>
    </p:spTree>
    <p:extLst>
      <p:ext uri="{BB962C8B-B14F-4D97-AF65-F5344CB8AC3E}">
        <p14:creationId xmlns:p14="http://schemas.microsoft.com/office/powerpoint/2010/main" val="39899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Basically the website is designed for anyone who is interested in making their own </a:t>
            </a:r>
            <a:r>
              <a:rPr lang="en-GB" sz="1200" b="1" dirty="0"/>
              <a:t>community more supportive of people going through difficult times that can come with death, dying, loss and care.</a:t>
            </a:r>
          </a:p>
          <a:p>
            <a:endParaRPr lang="en-GB" sz="1200" b="1" i="0" kern="1200" dirty="0">
              <a:solidFill>
                <a:schemeClr val="tx1"/>
              </a:solidFill>
              <a:effectLst/>
              <a:latin typeface="+mn-lt"/>
              <a:ea typeface="+mn-ea"/>
              <a:cs typeface="+mn-cs"/>
            </a:endParaRPr>
          </a:p>
          <a:p>
            <a:r>
              <a:rPr lang="en-GB" sz="1200" b="0" dirty="0"/>
              <a:t>It brings together, examples, ideas and information aiming to of practical use to people who want to make change happen.</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EF8B67B-FCFF-49C0-B5CC-EB32F43640A4}" type="slidenum">
              <a:rPr lang="en-GB" smtClean="0"/>
              <a:pPr/>
              <a:t>2</a:t>
            </a:fld>
            <a:endParaRPr lang="en-GB"/>
          </a:p>
        </p:txBody>
      </p:sp>
    </p:spTree>
    <p:extLst>
      <p:ext uri="{BB962C8B-B14F-4D97-AF65-F5344CB8AC3E}">
        <p14:creationId xmlns:p14="http://schemas.microsoft.com/office/powerpoint/2010/main" val="4229751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Section 1: Communication skills: self awareness</a:t>
            </a:r>
          </a:p>
          <a:p>
            <a:endParaRPr lang="en-GB" sz="1200" b="1" dirty="0"/>
          </a:p>
          <a:p>
            <a:r>
              <a:rPr lang="en-GB" sz="1200" b="1" dirty="0"/>
              <a:t>Section 2: Common issues arising to the end of life</a:t>
            </a:r>
          </a:p>
          <a:p>
            <a:endParaRPr lang="en-GB" sz="1200" b="1" dirty="0"/>
          </a:p>
          <a:p>
            <a:r>
              <a:rPr lang="en-GB" sz="1200" b="1" dirty="0"/>
              <a:t>Section 3: Planning ahead for illness and death</a:t>
            </a:r>
          </a:p>
          <a:p>
            <a:endParaRPr lang="en-GB" sz="1200" b="1" dirty="0"/>
          </a:p>
          <a:p>
            <a:r>
              <a:rPr lang="en-GB" sz="1200" b="1" dirty="0"/>
              <a:t>Section 4: Emotional and spiritual aspects of dying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module looks at some common issues that can arise towards the end of life and some of the emotional issues that can affect someone who is dying.  It explores the emotional support a friend or family member can provide to someone who is dying. It also looks at what people can do to plan ahead to improve their end of life care experience. </a:t>
            </a:r>
          </a:p>
          <a:p>
            <a:endParaRPr lang="en-GB" dirty="0"/>
          </a:p>
        </p:txBody>
      </p:sp>
      <p:sp>
        <p:nvSpPr>
          <p:cNvPr id="4" name="Slide Number Placeholder 3"/>
          <p:cNvSpPr>
            <a:spLocks noGrp="1"/>
          </p:cNvSpPr>
          <p:nvPr>
            <p:ph type="sldNum" sz="quarter" idx="5"/>
          </p:nvPr>
        </p:nvSpPr>
        <p:spPr/>
        <p:txBody>
          <a:bodyPr/>
          <a:lstStyle/>
          <a:p>
            <a:fld id="{C5E2FEB9-63BA-4328-82C2-7FDD874F1DF7}" type="slidenum">
              <a:rPr lang="en-GB" smtClean="0"/>
              <a:pPr/>
              <a:t>25</a:t>
            </a:fld>
            <a:endParaRPr lang="en-GB"/>
          </a:p>
        </p:txBody>
      </p:sp>
    </p:spTree>
    <p:extLst>
      <p:ext uri="{BB962C8B-B14F-4D97-AF65-F5344CB8AC3E}">
        <p14:creationId xmlns:p14="http://schemas.microsoft.com/office/powerpoint/2010/main" val="1387966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Part 1: Providing help and support when someone is very ill</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Part 2: Medicine and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sz="1200" dirty="0"/>
              <a:t>Part 3: Providing help and support</a:t>
            </a:r>
          </a:p>
          <a:p>
            <a:endParaRPr lang="en-GB" sz="1200" dirty="0"/>
          </a:p>
          <a:p>
            <a:endParaRPr lang="en-GB" sz="1200" dirty="0"/>
          </a:p>
          <a:p>
            <a:r>
              <a:rPr lang="en-GB" sz="1200" dirty="0"/>
              <a:t>Part 4: The moment of death</a:t>
            </a:r>
          </a:p>
          <a:p>
            <a:endParaRPr lang="en-GB" dirty="0"/>
          </a:p>
        </p:txBody>
      </p:sp>
      <p:sp>
        <p:nvSpPr>
          <p:cNvPr id="4" name="Slide Number Placeholder 3"/>
          <p:cNvSpPr>
            <a:spLocks noGrp="1"/>
          </p:cNvSpPr>
          <p:nvPr>
            <p:ph type="sldNum" sz="quarter" idx="5"/>
          </p:nvPr>
        </p:nvSpPr>
        <p:spPr/>
        <p:txBody>
          <a:bodyPr/>
          <a:lstStyle/>
          <a:p>
            <a:fld id="{C5E2FEB9-63BA-4328-82C2-7FDD874F1DF7}" type="slidenum">
              <a:rPr lang="en-GB" smtClean="0"/>
              <a:pPr/>
              <a:t>26</a:t>
            </a:fld>
            <a:endParaRPr lang="en-GB"/>
          </a:p>
        </p:txBody>
      </p:sp>
    </p:spTree>
    <p:extLst>
      <p:ext uri="{BB962C8B-B14F-4D97-AF65-F5344CB8AC3E}">
        <p14:creationId xmlns:p14="http://schemas.microsoft.com/office/powerpoint/2010/main" val="1279572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Part 1: What issues can affect carers?</a:t>
            </a:r>
          </a:p>
          <a:p>
            <a:endParaRPr lang="en-GB" sz="1200" dirty="0"/>
          </a:p>
          <a:p>
            <a:r>
              <a:rPr lang="en-GB" sz="1200" dirty="0"/>
              <a:t>Part 2: Where can carers get information and support?</a:t>
            </a:r>
          </a:p>
          <a:p>
            <a:endParaRPr lang="en-GB" sz="1200" dirty="0"/>
          </a:p>
          <a:p>
            <a:r>
              <a:rPr lang="en-GB" sz="1200" dirty="0"/>
              <a:t>Part 3: How can you help someone who is a carer?</a:t>
            </a:r>
          </a:p>
          <a:p>
            <a:endParaRPr lang="en-GB" sz="1200" dirty="0"/>
          </a:p>
          <a:p>
            <a:r>
              <a:rPr lang="en-GB" sz="1200" dirty="0"/>
              <a:t>Part 4: Bereavement</a:t>
            </a:r>
          </a:p>
          <a:p>
            <a:endParaRPr lang="en-GB" sz="1200" dirty="0"/>
          </a:p>
          <a:p>
            <a:r>
              <a:rPr lang="en-GB" sz="1200" dirty="0"/>
              <a:t>Part 5: Looking after yourself.</a:t>
            </a:r>
          </a:p>
          <a:p>
            <a:endParaRPr lang="en-GB" dirty="0"/>
          </a:p>
        </p:txBody>
      </p:sp>
      <p:sp>
        <p:nvSpPr>
          <p:cNvPr id="4" name="Slide Number Placeholder 3"/>
          <p:cNvSpPr>
            <a:spLocks noGrp="1"/>
          </p:cNvSpPr>
          <p:nvPr>
            <p:ph type="sldNum" sz="quarter" idx="5"/>
          </p:nvPr>
        </p:nvSpPr>
        <p:spPr/>
        <p:txBody>
          <a:bodyPr/>
          <a:lstStyle/>
          <a:p>
            <a:fld id="{C5E2FEB9-63BA-4328-82C2-7FDD874F1DF7}" type="slidenum">
              <a:rPr lang="en-GB" smtClean="0"/>
              <a:pPr/>
              <a:t>27</a:t>
            </a:fld>
            <a:endParaRPr lang="en-GB"/>
          </a:p>
        </p:txBody>
      </p:sp>
    </p:spTree>
    <p:extLst>
      <p:ext uri="{BB962C8B-B14F-4D97-AF65-F5344CB8AC3E}">
        <p14:creationId xmlns:p14="http://schemas.microsoft.com/office/powerpoint/2010/main" val="2474940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36B9B3-83D1-4169-8614-DD4DE4AAF410}" type="slidenum">
              <a:rPr lang="en-GB" smtClean="0"/>
              <a:pPr/>
              <a:t>28</a:t>
            </a:fld>
            <a:endParaRPr lang="en-GB"/>
          </a:p>
        </p:txBody>
      </p:sp>
    </p:spTree>
    <p:extLst>
      <p:ext uri="{BB962C8B-B14F-4D97-AF65-F5344CB8AC3E}">
        <p14:creationId xmlns:p14="http://schemas.microsoft.com/office/powerpoint/2010/main" val="558163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F8B67B-FCFF-49C0-B5CC-EB32F43640A4}" type="slidenum">
              <a:rPr lang="en-GB" smtClean="0"/>
              <a:pPr/>
              <a:t>29</a:t>
            </a:fld>
            <a:endParaRPr lang="en-GB"/>
          </a:p>
        </p:txBody>
      </p:sp>
    </p:spTree>
    <p:extLst>
      <p:ext uri="{BB962C8B-B14F-4D97-AF65-F5344CB8AC3E}">
        <p14:creationId xmlns:p14="http://schemas.microsoft.com/office/powerpoint/2010/main" val="1027516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that was one example of a film that we’ll show during the course, and we have others on a variety of topics.  So far we’ve received really great feedback from the people who have participated in the course, and it would seem that people really value the range of activities and discussions in the course.</a:t>
            </a:r>
            <a:endParaRPr lang="en-GB" dirty="0"/>
          </a:p>
          <a:p>
            <a:endParaRPr lang="en-GB" dirty="0"/>
          </a:p>
        </p:txBody>
      </p:sp>
      <p:sp>
        <p:nvSpPr>
          <p:cNvPr id="4" name="Slide Number Placeholder 3"/>
          <p:cNvSpPr>
            <a:spLocks noGrp="1"/>
          </p:cNvSpPr>
          <p:nvPr>
            <p:ph type="sldNum" sz="quarter" idx="5"/>
          </p:nvPr>
        </p:nvSpPr>
        <p:spPr/>
        <p:txBody>
          <a:bodyPr/>
          <a:lstStyle/>
          <a:p>
            <a:fld id="{6EF8B67B-FCFF-49C0-B5CC-EB32F43640A4}" type="slidenum">
              <a:rPr lang="en-GB" smtClean="0"/>
              <a:pPr/>
              <a:t>30</a:t>
            </a:fld>
            <a:endParaRPr lang="en-GB"/>
          </a:p>
        </p:txBody>
      </p:sp>
    </p:spTree>
    <p:extLst>
      <p:ext uri="{BB962C8B-B14F-4D97-AF65-F5344CB8AC3E}">
        <p14:creationId xmlns:p14="http://schemas.microsoft.com/office/powerpoint/2010/main" val="2104023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vision is that the course will be free to access, and led by volunteer facilitators, who will attend training and receive some kind of accreditation.  The idea is that skilled and sensitive people can train and then go on to deliver these courses in their own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436B9B3-83D1-4169-8614-DD4DE4AAF410}" type="slidenum">
              <a:rPr lang="en-GB" smtClean="0"/>
              <a:pPr/>
              <a:t>31</a:t>
            </a:fld>
            <a:endParaRPr lang="en-GB"/>
          </a:p>
        </p:txBody>
      </p:sp>
    </p:spTree>
    <p:extLst>
      <p:ext uri="{BB962C8B-B14F-4D97-AF65-F5344CB8AC3E}">
        <p14:creationId xmlns:p14="http://schemas.microsoft.com/office/powerpoint/2010/main" val="38522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378" y="5555062"/>
            <a:ext cx="5863972" cy="5262689"/>
          </a:xfrm>
        </p:spPr>
        <p:txBody>
          <a:bodyPr>
            <a:normAutofit/>
          </a:bodyPr>
          <a:lstStyle/>
          <a:p>
            <a:r>
              <a:rPr lang="en-GB" dirty="0"/>
              <a:t>We’re hoping to start making the course available in the summer next year. We hope that a range of people and organisations will be interested in participating in and potentially delivering the course in their area, so if that’s something you think you might be interested in, please get in touch – </a:t>
            </a:r>
          </a:p>
        </p:txBody>
      </p:sp>
      <p:sp>
        <p:nvSpPr>
          <p:cNvPr id="4" name="Slide Number Placeholder 3"/>
          <p:cNvSpPr>
            <a:spLocks noGrp="1"/>
          </p:cNvSpPr>
          <p:nvPr>
            <p:ph type="sldNum" sz="quarter" idx="10"/>
          </p:nvPr>
        </p:nvSpPr>
        <p:spPr/>
        <p:txBody>
          <a:bodyPr/>
          <a:lstStyle/>
          <a:p>
            <a:fld id="{02569EE4-3C48-48E7-84EE-33950E0C231C}" type="slidenum">
              <a:rPr lang="en-GB" smtClean="0"/>
              <a:pPr/>
              <a:t>32</a:t>
            </a:fld>
            <a:endParaRPr lang="en-GB"/>
          </a:p>
        </p:txBody>
      </p:sp>
    </p:spTree>
    <p:extLst>
      <p:ext uri="{BB962C8B-B14F-4D97-AF65-F5344CB8AC3E}">
        <p14:creationId xmlns:p14="http://schemas.microsoft.com/office/powerpoint/2010/main" val="2546424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what the website looks like.  </a:t>
            </a:r>
          </a:p>
          <a:p>
            <a:r>
              <a:rPr lang="en-US" sz="1200" b="0" i="0" kern="1200" dirty="0">
                <a:solidFill>
                  <a:schemeClr val="tx1"/>
                </a:solidFill>
                <a:effectLst/>
                <a:latin typeface="+mn-lt"/>
                <a:ea typeface="+mn-ea"/>
                <a:cs typeface="+mn-cs"/>
              </a:rPr>
              <a:t>It has sections exploring how a community can go about getting started in this area, </a:t>
            </a:r>
          </a:p>
          <a:p>
            <a:r>
              <a:rPr lang="en-US" sz="1200" b="0" i="0" kern="1200" dirty="0">
                <a:solidFill>
                  <a:schemeClr val="tx1"/>
                </a:solidFill>
                <a:effectLst/>
                <a:latin typeface="+mn-lt"/>
                <a:ea typeface="+mn-ea"/>
                <a:cs typeface="+mn-cs"/>
              </a:rPr>
              <a:t>How a community can look to increase its knowledge, skills and access to information </a:t>
            </a:r>
          </a:p>
          <a:p>
            <a:r>
              <a:rPr lang="en-US" sz="1200" b="0" i="0" kern="1200" dirty="0">
                <a:solidFill>
                  <a:schemeClr val="tx1"/>
                </a:solidFill>
                <a:effectLst/>
                <a:latin typeface="+mn-lt"/>
                <a:ea typeface="+mn-ea"/>
                <a:cs typeface="+mn-cs"/>
              </a:rPr>
              <a:t>How a community can create opportunities to give and receive support, and to talk and plan for death.</a:t>
            </a:r>
          </a:p>
          <a:p>
            <a:r>
              <a:rPr lang="en-US" sz="1200" b="0" i="0" kern="1200" dirty="0">
                <a:solidFill>
                  <a:schemeClr val="tx1"/>
                </a:solidFill>
                <a:effectLst/>
                <a:latin typeface="+mn-lt"/>
                <a:ea typeface="+mn-ea"/>
                <a:cs typeface="+mn-cs"/>
              </a:rPr>
              <a:t>And also some ideas about how to change cultures, structures and networks to enable good things to happen.</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can check it out yourself at this link if you wish.  </a:t>
            </a:r>
          </a:p>
          <a:p>
            <a:endParaRPr lang="en-US" dirty="0"/>
          </a:p>
          <a:p>
            <a:r>
              <a:rPr lang="en-US" dirty="0"/>
              <a:t>But we just wanted to highlight a few examples from the toolkit that might be particularly interesting for church communities </a:t>
            </a:r>
          </a:p>
        </p:txBody>
      </p:sp>
      <p:sp>
        <p:nvSpPr>
          <p:cNvPr id="4" name="Slide Number Placeholder 3"/>
          <p:cNvSpPr>
            <a:spLocks noGrp="1"/>
          </p:cNvSpPr>
          <p:nvPr>
            <p:ph type="sldNum" sz="quarter" idx="5"/>
          </p:nvPr>
        </p:nvSpPr>
        <p:spPr/>
        <p:txBody>
          <a:bodyPr/>
          <a:lstStyle/>
          <a:p>
            <a:fld id="{686E569D-3FE6-4998-933F-79F440FA4772}" type="slidenum">
              <a:rPr lang="en-GB" smtClean="0"/>
              <a:t>3</a:t>
            </a:fld>
            <a:endParaRPr lang="en-GB"/>
          </a:p>
        </p:txBody>
      </p:sp>
    </p:spTree>
    <p:extLst>
      <p:ext uri="{BB962C8B-B14F-4D97-AF65-F5344CB8AC3E}">
        <p14:creationId xmlns:p14="http://schemas.microsoft.com/office/powerpoint/2010/main" val="2372245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I’m going to hand over to my colleague Robert Peacock, and he’s going to explore some practical examples of things people/communities have done to create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I’ll come back and talk a bit about a new public education course that some of you may be interested in.</a:t>
            </a:r>
            <a:endParaRPr lang="en-GB" dirty="0"/>
          </a:p>
        </p:txBody>
      </p:sp>
      <p:sp>
        <p:nvSpPr>
          <p:cNvPr id="4" name="Slide Number Placeholder 3"/>
          <p:cNvSpPr>
            <a:spLocks noGrp="1"/>
          </p:cNvSpPr>
          <p:nvPr>
            <p:ph type="sldNum" sz="quarter" idx="5"/>
          </p:nvPr>
        </p:nvSpPr>
        <p:spPr/>
        <p:txBody>
          <a:bodyPr/>
          <a:lstStyle/>
          <a:p>
            <a:fld id="{6EF8B67B-FCFF-49C0-B5CC-EB32F43640A4}" type="slidenum">
              <a:rPr lang="en-GB" smtClean="0"/>
              <a:pPr/>
              <a:t>4</a:t>
            </a:fld>
            <a:endParaRPr lang="en-GB"/>
          </a:p>
        </p:txBody>
      </p:sp>
    </p:spTree>
    <p:extLst>
      <p:ext uri="{BB962C8B-B14F-4D97-AF65-F5344CB8AC3E}">
        <p14:creationId xmlns:p14="http://schemas.microsoft.com/office/powerpoint/2010/main" val="313775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Absent Friends, the people’s festival of storytelling and remembrance, is an event we established in 2014 to give people an opportunity to talk about and remember those they have loved who have died. [Usual stuff about November being time of remembrance…]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Don’t need to hear from me about it, here are some of the people who have participated in it to tell you what it means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Among the organisations who have held events for TAF are various church groups.</a:t>
            </a:r>
          </a:p>
        </p:txBody>
      </p:sp>
      <p:sp>
        <p:nvSpPr>
          <p:cNvPr id="4" name="Slide Number Placeholder 3"/>
          <p:cNvSpPr>
            <a:spLocks noGrp="1"/>
          </p:cNvSpPr>
          <p:nvPr>
            <p:ph type="sldNum" sz="quarter" idx="5"/>
          </p:nvPr>
        </p:nvSpPr>
        <p:spPr/>
        <p:txBody>
          <a:bodyPr/>
          <a:lstStyle/>
          <a:p>
            <a:fld id="{6EF8B67B-FCFF-49C0-B5CC-EB32F43640A4}" type="slidenum">
              <a:rPr lang="en-GB" smtClean="0"/>
              <a:pPr/>
              <a:t>6</a:t>
            </a:fld>
            <a:endParaRPr lang="en-GB"/>
          </a:p>
        </p:txBody>
      </p:sp>
    </p:spTree>
    <p:extLst>
      <p:ext uri="{BB962C8B-B14F-4D97-AF65-F5344CB8AC3E}">
        <p14:creationId xmlns:p14="http://schemas.microsoft.com/office/powerpoint/2010/main" val="359614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 based remembrance</a:t>
            </a:r>
          </a:p>
        </p:txBody>
      </p:sp>
      <p:sp>
        <p:nvSpPr>
          <p:cNvPr id="4" name="Slide Number Placeholder 3"/>
          <p:cNvSpPr>
            <a:spLocks noGrp="1"/>
          </p:cNvSpPr>
          <p:nvPr>
            <p:ph type="sldNum" sz="quarter" idx="5"/>
          </p:nvPr>
        </p:nvSpPr>
        <p:spPr/>
        <p:txBody>
          <a:bodyPr/>
          <a:lstStyle/>
          <a:p>
            <a:fld id="{6EF8B67B-FCFF-49C0-B5CC-EB32F43640A4}" type="slidenum">
              <a:rPr lang="en-GB" smtClean="0"/>
              <a:pPr/>
              <a:t>7</a:t>
            </a:fld>
            <a:endParaRPr lang="en-GB"/>
          </a:p>
        </p:txBody>
      </p:sp>
    </p:spTree>
    <p:extLst>
      <p:ext uri="{BB962C8B-B14F-4D97-AF65-F5344CB8AC3E}">
        <p14:creationId xmlns:p14="http://schemas.microsoft.com/office/powerpoint/2010/main" val="396829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 based remembrance</a:t>
            </a:r>
          </a:p>
        </p:txBody>
      </p:sp>
      <p:sp>
        <p:nvSpPr>
          <p:cNvPr id="4" name="Slide Number Placeholder 3"/>
          <p:cNvSpPr>
            <a:spLocks noGrp="1"/>
          </p:cNvSpPr>
          <p:nvPr>
            <p:ph type="sldNum" sz="quarter" idx="5"/>
          </p:nvPr>
        </p:nvSpPr>
        <p:spPr/>
        <p:txBody>
          <a:bodyPr/>
          <a:lstStyle/>
          <a:p>
            <a:fld id="{6EF8B67B-FCFF-49C0-B5CC-EB32F43640A4}" type="slidenum">
              <a:rPr lang="en-GB" smtClean="0"/>
              <a:pPr/>
              <a:t>8</a:t>
            </a:fld>
            <a:endParaRPr lang="en-GB"/>
          </a:p>
        </p:txBody>
      </p:sp>
    </p:spTree>
    <p:extLst>
      <p:ext uri="{BB962C8B-B14F-4D97-AF65-F5344CB8AC3E}">
        <p14:creationId xmlns:p14="http://schemas.microsoft.com/office/powerpoint/2010/main" val="3478359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Reflective activities</a:t>
            </a:r>
          </a:p>
        </p:txBody>
      </p:sp>
      <p:sp>
        <p:nvSpPr>
          <p:cNvPr id="4" name="Slide Number Placeholder 3"/>
          <p:cNvSpPr>
            <a:spLocks noGrp="1"/>
          </p:cNvSpPr>
          <p:nvPr>
            <p:ph type="sldNum" sz="quarter" idx="5"/>
          </p:nvPr>
        </p:nvSpPr>
        <p:spPr/>
        <p:txBody>
          <a:bodyPr/>
          <a:lstStyle/>
          <a:p>
            <a:fld id="{6EF8B67B-FCFF-49C0-B5CC-EB32F43640A4}" type="slidenum">
              <a:rPr lang="en-GB" smtClean="0"/>
              <a:pPr/>
              <a:t>9</a:t>
            </a:fld>
            <a:endParaRPr lang="en-GB"/>
          </a:p>
        </p:txBody>
      </p:sp>
    </p:spTree>
    <p:extLst>
      <p:ext uri="{BB962C8B-B14F-4D97-AF65-F5344CB8AC3E}">
        <p14:creationId xmlns:p14="http://schemas.microsoft.com/office/powerpoint/2010/main" val="339402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Hosting others</a:t>
            </a:r>
          </a:p>
        </p:txBody>
      </p:sp>
      <p:sp>
        <p:nvSpPr>
          <p:cNvPr id="4" name="Slide Number Placeholder 3"/>
          <p:cNvSpPr>
            <a:spLocks noGrp="1"/>
          </p:cNvSpPr>
          <p:nvPr>
            <p:ph type="sldNum" sz="quarter" idx="5"/>
          </p:nvPr>
        </p:nvSpPr>
        <p:spPr/>
        <p:txBody>
          <a:bodyPr/>
          <a:lstStyle/>
          <a:p>
            <a:fld id="{6EF8B67B-FCFF-49C0-B5CC-EB32F43640A4}" type="slidenum">
              <a:rPr lang="en-GB" smtClean="0"/>
              <a:pPr/>
              <a:t>10</a:t>
            </a:fld>
            <a:endParaRPr lang="en-GB"/>
          </a:p>
        </p:txBody>
      </p:sp>
    </p:spTree>
    <p:extLst>
      <p:ext uri="{BB962C8B-B14F-4D97-AF65-F5344CB8AC3E}">
        <p14:creationId xmlns:p14="http://schemas.microsoft.com/office/powerpoint/2010/main" val="369685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B1FC-8227-4008-92E0-D7A955D69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3EA1F0-CA7B-45D6-B3D8-5BBED29D8A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0A8AA3-AFF3-4795-8D01-9917124787DB}"/>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5" name="Footer Placeholder 4">
            <a:extLst>
              <a:ext uri="{FF2B5EF4-FFF2-40B4-BE49-F238E27FC236}">
                <a16:creationId xmlns:a16="http://schemas.microsoft.com/office/drawing/2014/main" id="{8074A5CB-CFA9-409C-8186-6372789824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E6A424-024F-4259-8080-6F106A96DA5A}"/>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3104221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DE19-F348-44B9-9633-3CEDB6790B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DD0804-795F-4AFA-AEDA-7F9549237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5D426-B0E9-4996-B1E7-339E6E32E3C4}"/>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5" name="Footer Placeholder 4">
            <a:extLst>
              <a:ext uri="{FF2B5EF4-FFF2-40B4-BE49-F238E27FC236}">
                <a16:creationId xmlns:a16="http://schemas.microsoft.com/office/drawing/2014/main" id="{05C9C64E-5A7C-47DC-A5C3-1A172A7245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CBCC5C-75C5-47E0-BF8D-E9BF40A72E1D}"/>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229030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85166-507B-4F4D-94E5-0B807477C4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E197B5-8262-4E24-8481-DDAE079CE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517656-A5E8-4955-A757-28DF6F0B9F11}"/>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5" name="Footer Placeholder 4">
            <a:extLst>
              <a:ext uri="{FF2B5EF4-FFF2-40B4-BE49-F238E27FC236}">
                <a16:creationId xmlns:a16="http://schemas.microsoft.com/office/drawing/2014/main" id="{4B584629-7EAB-4A50-A899-BF30F609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16413-F58B-4916-8CDE-412F145CBD91}"/>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40348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C359-F0D4-4E61-8F14-DD00D5750D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833483-EDC3-4A01-96C0-ADF92EAA3A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DD74D4-8126-4EBF-945D-7B9AA5DF856E}"/>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5" name="Footer Placeholder 4">
            <a:extLst>
              <a:ext uri="{FF2B5EF4-FFF2-40B4-BE49-F238E27FC236}">
                <a16:creationId xmlns:a16="http://schemas.microsoft.com/office/drawing/2014/main" id="{ADC5FE16-022C-4265-9E05-55B6C0D6B5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45DEDA-D719-4066-B65B-AD4AAFF6AC52}"/>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10635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0BBB5-2134-4C89-8C18-9A4DC965E0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526B5D-6EB3-465A-B95E-8EF6E381C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FBC4F2-6754-4F2C-B4AB-748E9BE1351E}"/>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5" name="Footer Placeholder 4">
            <a:extLst>
              <a:ext uri="{FF2B5EF4-FFF2-40B4-BE49-F238E27FC236}">
                <a16:creationId xmlns:a16="http://schemas.microsoft.com/office/drawing/2014/main" id="{3479C3A6-C985-4892-BFE7-8B4F4C2B79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5DCB17-2D4B-49E4-9184-6AF80199146F}"/>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3266773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5E2B7-35F5-49E1-9700-234532ACC1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79A1FE-5743-46D8-BD6A-EAAA38C56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9CA280-07CB-495D-982A-596C228090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C0C75F-B704-42D7-BB53-21B0BD5CD25E}"/>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6" name="Footer Placeholder 5">
            <a:extLst>
              <a:ext uri="{FF2B5EF4-FFF2-40B4-BE49-F238E27FC236}">
                <a16:creationId xmlns:a16="http://schemas.microsoft.com/office/drawing/2014/main" id="{7025CB61-EAC7-4C13-8371-24F00420C3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4ED5E6-1E52-4EC9-8994-93D88779E79F}"/>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255682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C6FE-3FB2-4A88-A11B-0C44E6BB0E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1786E1-AF99-4A76-ABAA-D0657F4EC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92208E-E494-4163-8E34-6D9B5893C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1C83B4-3D83-4914-BD2C-FA3F4EAFD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6393BD-A05E-452B-B8D1-DAE255941B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0B608DE-0F3C-48D5-8234-7580E60909EA}"/>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8" name="Footer Placeholder 7">
            <a:extLst>
              <a:ext uri="{FF2B5EF4-FFF2-40B4-BE49-F238E27FC236}">
                <a16:creationId xmlns:a16="http://schemas.microsoft.com/office/drawing/2014/main" id="{4E137EAC-AF83-4F91-AFF2-DE541986A5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F99727-E978-4A06-A0D2-EB5F744FA365}"/>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11887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3477-CFB5-4C1E-A74B-26E28E22EA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AA5C00-81E4-4564-8216-A3B72C068119}"/>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4" name="Footer Placeholder 3">
            <a:extLst>
              <a:ext uri="{FF2B5EF4-FFF2-40B4-BE49-F238E27FC236}">
                <a16:creationId xmlns:a16="http://schemas.microsoft.com/office/drawing/2014/main" id="{310B1869-8D34-4948-BA13-6E7FB31A6D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356776-EC36-48BA-925A-FB7CEED708CC}"/>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112346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FEE18-5550-44B3-818D-671721CFAE97}"/>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3" name="Footer Placeholder 2">
            <a:extLst>
              <a:ext uri="{FF2B5EF4-FFF2-40B4-BE49-F238E27FC236}">
                <a16:creationId xmlns:a16="http://schemas.microsoft.com/office/drawing/2014/main" id="{729BCC4A-772E-4E14-9BDF-5569A796CF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189DB5-5B72-45AD-81C7-455DF55C2999}"/>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302227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4FC5-75A3-4450-9015-33E9F51DF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951E97-F48E-456A-B155-0CD0856FF3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9E317E-0C88-4521-A422-3A81AB24F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3F226-8A2F-4584-8DFF-EFF36B85AC1C}"/>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6" name="Footer Placeholder 5">
            <a:extLst>
              <a:ext uri="{FF2B5EF4-FFF2-40B4-BE49-F238E27FC236}">
                <a16:creationId xmlns:a16="http://schemas.microsoft.com/office/drawing/2014/main" id="{64AA13A6-BA5B-4CB2-B154-1783639107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490104-D2AA-4012-93E7-A584FE93D795}"/>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214205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C89F-5C4F-4E3B-8E0A-1AED645AD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30BD69-08F5-40C1-9898-8004D5AC64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501117-3B43-4288-BC2F-2630EFDE6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9E7C6-F383-4B55-8A49-E5C076DB420E}"/>
              </a:ext>
            </a:extLst>
          </p:cNvPr>
          <p:cNvSpPr>
            <a:spLocks noGrp="1"/>
          </p:cNvSpPr>
          <p:nvPr>
            <p:ph type="dt" sz="half" idx="10"/>
          </p:nvPr>
        </p:nvSpPr>
        <p:spPr/>
        <p:txBody>
          <a:bodyPr/>
          <a:lstStyle/>
          <a:p>
            <a:fld id="{088E37EB-6051-4A30-B2D5-BE2D69887B31}" type="datetimeFigureOut">
              <a:rPr lang="en-GB" smtClean="0"/>
              <a:pPr/>
              <a:t>26/11/2019</a:t>
            </a:fld>
            <a:endParaRPr lang="en-GB"/>
          </a:p>
        </p:txBody>
      </p:sp>
      <p:sp>
        <p:nvSpPr>
          <p:cNvPr id="6" name="Footer Placeholder 5">
            <a:extLst>
              <a:ext uri="{FF2B5EF4-FFF2-40B4-BE49-F238E27FC236}">
                <a16:creationId xmlns:a16="http://schemas.microsoft.com/office/drawing/2014/main" id="{2B52E79E-4F06-41BB-99CB-A245C08EFA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CEF144-739C-4AF2-8A95-2489D5AD9FF6}"/>
              </a:ext>
            </a:extLst>
          </p:cNvPr>
          <p:cNvSpPr>
            <a:spLocks noGrp="1"/>
          </p:cNvSpPr>
          <p:nvPr>
            <p:ph type="sldNum" sz="quarter" idx="12"/>
          </p:nvPr>
        </p:nvSpPr>
        <p:spPr/>
        <p:txBody>
          <a:bodyPr/>
          <a:lstStyle/>
          <a:p>
            <a:fld id="{46EF96CE-1F25-47B2-9342-2B76001CDBC1}" type="slidenum">
              <a:rPr lang="en-GB" smtClean="0"/>
              <a:pPr/>
              <a:t>‹#›</a:t>
            </a:fld>
            <a:endParaRPr lang="en-GB"/>
          </a:p>
        </p:txBody>
      </p:sp>
    </p:spTree>
    <p:extLst>
      <p:ext uri="{BB962C8B-B14F-4D97-AF65-F5344CB8AC3E}">
        <p14:creationId xmlns:p14="http://schemas.microsoft.com/office/powerpoint/2010/main" val="302670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0C347C-76CF-424C-BEA4-6352885CB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7EB317-D636-46BC-B039-EE93EA6BF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6A5E5-9BD0-4B20-8E84-C6B87EA82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E37EB-6051-4A30-B2D5-BE2D69887B31}" type="datetimeFigureOut">
              <a:rPr lang="en-GB" smtClean="0"/>
              <a:pPr/>
              <a:t>26/11/2019</a:t>
            </a:fld>
            <a:endParaRPr lang="en-GB"/>
          </a:p>
        </p:txBody>
      </p:sp>
      <p:sp>
        <p:nvSpPr>
          <p:cNvPr id="5" name="Footer Placeholder 4">
            <a:extLst>
              <a:ext uri="{FF2B5EF4-FFF2-40B4-BE49-F238E27FC236}">
                <a16:creationId xmlns:a16="http://schemas.microsoft.com/office/drawing/2014/main" id="{88590481-A55B-42E0-BD57-B5D3D732F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83139E-A03A-438D-868C-A1F0F4C4DF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F96CE-1F25-47B2-9342-2B76001CDBC1}" type="slidenum">
              <a:rPr lang="en-GB" smtClean="0"/>
              <a:pPr/>
              <a:t>‹#›</a:t>
            </a:fld>
            <a:endParaRPr lang="en-GB"/>
          </a:p>
        </p:txBody>
      </p:sp>
    </p:spTree>
    <p:extLst>
      <p:ext uri="{BB962C8B-B14F-4D97-AF65-F5344CB8AC3E}">
        <p14:creationId xmlns:p14="http://schemas.microsoft.com/office/powerpoint/2010/main" val="949602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YTDigUDSacw"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9E58B2-E358-4ED6-8289-165A0EAD4009}"/>
              </a:ext>
            </a:extLst>
          </p:cNvPr>
          <p:cNvSpPr>
            <a:spLocks noGrp="1"/>
          </p:cNvSpPr>
          <p:nvPr>
            <p:ph type="subTitle" idx="1"/>
          </p:nvPr>
        </p:nvSpPr>
        <p:spPr>
          <a:xfrm>
            <a:off x="1523999" y="1847509"/>
            <a:ext cx="9144000" cy="1655762"/>
          </a:xfrm>
        </p:spPr>
        <p:txBody>
          <a:bodyPr>
            <a:noAutofit/>
          </a:bodyPr>
          <a:lstStyle/>
          <a:p>
            <a:r>
              <a:rPr lang="en-US" sz="4400" b="1" dirty="0"/>
              <a:t>Scottish Compassionate Communities Toolkit</a:t>
            </a:r>
            <a:endParaRPr lang="en-GB" sz="4400" dirty="0"/>
          </a:p>
        </p:txBody>
      </p:sp>
      <p:pic>
        <p:nvPicPr>
          <p:cNvPr id="4" name="Picture 3">
            <a:extLst>
              <a:ext uri="{FF2B5EF4-FFF2-40B4-BE49-F238E27FC236}">
                <a16:creationId xmlns:a16="http://schemas.microsoft.com/office/drawing/2014/main" id="{138A0BAD-D1D6-49BA-8264-527A0366C4BE}"/>
              </a:ext>
            </a:extLst>
          </p:cNvPr>
          <p:cNvPicPr>
            <a:picLocks noChangeAspect="1"/>
          </p:cNvPicPr>
          <p:nvPr/>
        </p:nvPicPr>
        <p:blipFill>
          <a:blip r:embed="rId3"/>
          <a:stretch>
            <a:fillRect/>
          </a:stretch>
        </p:blipFill>
        <p:spPr>
          <a:xfrm>
            <a:off x="350920" y="5480189"/>
            <a:ext cx="1883827" cy="1152244"/>
          </a:xfrm>
          <a:prstGeom prst="rect">
            <a:avLst/>
          </a:prstGeom>
        </p:spPr>
      </p:pic>
      <p:pic>
        <p:nvPicPr>
          <p:cNvPr id="5" name="Picture 4">
            <a:extLst>
              <a:ext uri="{FF2B5EF4-FFF2-40B4-BE49-F238E27FC236}">
                <a16:creationId xmlns:a16="http://schemas.microsoft.com/office/drawing/2014/main" id="{F49D26C2-0471-4636-8541-8F349C134DFA}"/>
              </a:ext>
            </a:extLst>
          </p:cNvPr>
          <p:cNvPicPr>
            <a:picLocks noChangeAspect="1"/>
          </p:cNvPicPr>
          <p:nvPr/>
        </p:nvPicPr>
        <p:blipFill>
          <a:blip r:embed="rId4"/>
          <a:stretch>
            <a:fillRect/>
          </a:stretch>
        </p:blipFill>
        <p:spPr>
          <a:xfrm>
            <a:off x="9676812" y="5510672"/>
            <a:ext cx="2164268" cy="1121761"/>
          </a:xfrm>
          <a:prstGeom prst="rect">
            <a:avLst/>
          </a:prstGeom>
        </p:spPr>
      </p:pic>
      <p:sp>
        <p:nvSpPr>
          <p:cNvPr id="6" name="TextBox 5">
            <a:extLst>
              <a:ext uri="{FF2B5EF4-FFF2-40B4-BE49-F238E27FC236}">
                <a16:creationId xmlns:a16="http://schemas.microsoft.com/office/drawing/2014/main" id="{3D727CCF-F2B8-42AA-B73B-66BA61DEA338}"/>
              </a:ext>
            </a:extLst>
          </p:cNvPr>
          <p:cNvSpPr txBox="1"/>
          <p:nvPr/>
        </p:nvSpPr>
        <p:spPr>
          <a:xfrm>
            <a:off x="2889165" y="4037722"/>
            <a:ext cx="6413669" cy="1077218"/>
          </a:xfrm>
          <a:prstGeom prst="rect">
            <a:avLst/>
          </a:prstGeom>
          <a:noFill/>
        </p:spPr>
        <p:txBody>
          <a:bodyPr wrap="square" rtlCol="0">
            <a:spAutoFit/>
          </a:bodyPr>
          <a:lstStyle/>
          <a:p>
            <a:pPr algn="ctr"/>
            <a:r>
              <a:rPr lang="en-US" sz="3200" dirty="0"/>
              <a:t>Rebecca Patterson &amp; Robert Peacock</a:t>
            </a:r>
          </a:p>
          <a:p>
            <a:pPr algn="ctr"/>
            <a:r>
              <a:rPr lang="en-US" sz="3200" dirty="0"/>
              <a:t>Good Life, Good Death, Good Grief</a:t>
            </a:r>
          </a:p>
        </p:txBody>
      </p:sp>
      <p:sp>
        <p:nvSpPr>
          <p:cNvPr id="2" name="TextBox 1">
            <a:extLst>
              <a:ext uri="{FF2B5EF4-FFF2-40B4-BE49-F238E27FC236}">
                <a16:creationId xmlns:a16="http://schemas.microsoft.com/office/drawing/2014/main" id="{0EB881BB-59A9-46A5-ADA0-90E3D3B2BF0E}"/>
              </a:ext>
            </a:extLst>
          </p:cNvPr>
          <p:cNvSpPr txBox="1"/>
          <p:nvPr/>
        </p:nvSpPr>
        <p:spPr>
          <a:xfrm>
            <a:off x="3754539" y="726199"/>
            <a:ext cx="4220588" cy="584775"/>
          </a:xfrm>
          <a:prstGeom prst="rect">
            <a:avLst/>
          </a:prstGeom>
          <a:noFill/>
        </p:spPr>
        <p:txBody>
          <a:bodyPr wrap="square" rtlCol="0">
            <a:spAutoFit/>
          </a:bodyPr>
          <a:lstStyle/>
          <a:p>
            <a:r>
              <a:rPr lang="en-US" sz="3200" dirty="0"/>
              <a:t>Good Practice Examples</a:t>
            </a:r>
            <a:endParaRPr lang="en-GB" sz="3200" dirty="0"/>
          </a:p>
        </p:txBody>
      </p:sp>
    </p:spTree>
    <p:extLst>
      <p:ext uri="{BB962C8B-B14F-4D97-AF65-F5344CB8AC3E}">
        <p14:creationId xmlns:p14="http://schemas.microsoft.com/office/powerpoint/2010/main" val="3041836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8F7880B-83DD-4B7C-B6D9-AC99C7D03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94434" y="2646689"/>
            <a:ext cx="5330181" cy="355789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A6AE1B-298C-4C06-8FDB-85DA25F10400}"/>
              </a:ext>
            </a:extLst>
          </p:cNvPr>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i="1" dirty="0">
                <a:solidFill>
                  <a:srgbClr val="FFFFFF"/>
                </a:solidFill>
                <a:latin typeface="+mj-lt"/>
                <a:ea typeface="+mj-ea"/>
                <a:cs typeface="+mj-cs"/>
              </a:rPr>
              <a:t>St John’s Church, EDINBURGH</a:t>
            </a:r>
          </a:p>
        </p:txBody>
      </p:sp>
      <p:cxnSp>
        <p:nvCxnSpPr>
          <p:cNvPr id="3077" name="Straight Connector 1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7D1125D-11BE-41A0-965B-70F836304732}"/>
              </a:ext>
            </a:extLst>
          </p:cNvPr>
          <p:cNvSpPr txBox="1"/>
          <p:nvPr/>
        </p:nvSpPr>
        <p:spPr>
          <a:xfrm>
            <a:off x="9126071" y="4643718"/>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42AA5401-5E22-40B5-B48D-03BA1CAF3E26}"/>
              </a:ext>
            </a:extLst>
          </p:cNvPr>
          <p:cNvSpPr txBox="1"/>
          <p:nvPr/>
        </p:nvSpPr>
        <p:spPr>
          <a:xfrm>
            <a:off x="6534570" y="2426818"/>
            <a:ext cx="5330177"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t>Edinburgh Brass Band concert</a:t>
            </a:r>
          </a:p>
          <a:p>
            <a:endParaRPr lang="en-GB" sz="2400" dirty="0"/>
          </a:p>
          <a:p>
            <a:r>
              <a:rPr lang="en-US" sz="2400" dirty="0"/>
              <a:t>“Edinburgh Brass Band had such a great experience participating in this festival. It has been the most requested concert by members of the band and their families and friends.”</a:t>
            </a:r>
            <a:endParaRPr lang="en-GB" sz="2400" dirty="0"/>
          </a:p>
          <a:p>
            <a:endParaRPr lang="en-GB" sz="2400" dirty="0"/>
          </a:p>
        </p:txBody>
      </p:sp>
    </p:spTree>
    <p:extLst>
      <p:ext uri="{BB962C8B-B14F-4D97-AF65-F5344CB8AC3E}">
        <p14:creationId xmlns:p14="http://schemas.microsoft.com/office/powerpoint/2010/main" val="3714938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F8A5549-6BBC-4E38-94E9-7CEC4842AB76}"/>
              </a:ext>
            </a:extLst>
          </p:cNvPr>
          <p:cNvSpPr>
            <a:spLocks noGrp="1"/>
          </p:cNvSpPr>
          <p:nvPr>
            <p:ph type="title"/>
          </p:nvPr>
        </p:nvSpPr>
        <p:spPr>
          <a:xfrm>
            <a:off x="201882" y="1412489"/>
            <a:ext cx="3473886" cy="2156621"/>
          </a:xfrm>
        </p:spPr>
        <p:txBody>
          <a:bodyPr anchor="t">
            <a:normAutofit/>
          </a:bodyPr>
          <a:lstStyle/>
          <a:p>
            <a:r>
              <a:rPr lang="en-GB" sz="5400" dirty="0">
                <a:solidFill>
                  <a:srgbClr val="FFFFFF"/>
                </a:solidFill>
              </a:rPr>
              <a:t>Other ideas</a:t>
            </a:r>
          </a:p>
        </p:txBody>
      </p:sp>
      <p:pic>
        <p:nvPicPr>
          <p:cNvPr id="8" name="Content Placeholder 7" descr="A group of people wearing costumes&#10;&#10;Description automatically generated">
            <a:extLst>
              <a:ext uri="{FF2B5EF4-FFF2-40B4-BE49-F238E27FC236}">
                <a16:creationId xmlns:a16="http://schemas.microsoft.com/office/drawing/2014/main" id="{561A39D9-D65B-4C5A-A6D2-2FA65A125C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2132" y="576291"/>
            <a:ext cx="6913695" cy="4598258"/>
          </a:xfrm>
        </p:spPr>
      </p:pic>
      <p:sp>
        <p:nvSpPr>
          <p:cNvPr id="9" name="Rectangle 8">
            <a:extLst>
              <a:ext uri="{FF2B5EF4-FFF2-40B4-BE49-F238E27FC236}">
                <a16:creationId xmlns:a16="http://schemas.microsoft.com/office/drawing/2014/main" id="{759522BE-EBDF-40CD-B3C8-F176BEA78E7C}"/>
              </a:ext>
            </a:extLst>
          </p:cNvPr>
          <p:cNvSpPr/>
          <p:nvPr/>
        </p:nvSpPr>
        <p:spPr>
          <a:xfrm>
            <a:off x="4842132" y="5554609"/>
            <a:ext cx="6096000" cy="892552"/>
          </a:xfrm>
          <a:prstGeom prst="rect">
            <a:avLst/>
          </a:prstGeom>
        </p:spPr>
        <p:txBody>
          <a:bodyPr>
            <a:spAutoFit/>
          </a:bodyPr>
          <a:lstStyle/>
          <a:p>
            <a:r>
              <a:rPr lang="en-US" sz="3600" b="1" i="1" dirty="0"/>
              <a:t>Illuminated Lily Garden</a:t>
            </a:r>
          </a:p>
          <a:p>
            <a:r>
              <a:rPr lang="en-US" sz="1600" i="1" dirty="0"/>
              <a:t>(Dundee University. Photo: DC Thomson)</a:t>
            </a:r>
          </a:p>
        </p:txBody>
      </p:sp>
    </p:spTree>
    <p:extLst>
      <p:ext uri="{BB962C8B-B14F-4D97-AF65-F5344CB8AC3E}">
        <p14:creationId xmlns:p14="http://schemas.microsoft.com/office/powerpoint/2010/main" val="1299900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F8A5549-6BBC-4E38-94E9-7CEC4842AB76}"/>
              </a:ext>
            </a:extLst>
          </p:cNvPr>
          <p:cNvSpPr>
            <a:spLocks noGrp="1"/>
          </p:cNvSpPr>
          <p:nvPr>
            <p:ph type="title"/>
          </p:nvPr>
        </p:nvSpPr>
        <p:spPr>
          <a:xfrm>
            <a:off x="201882" y="1412489"/>
            <a:ext cx="3473886" cy="2156621"/>
          </a:xfrm>
        </p:spPr>
        <p:txBody>
          <a:bodyPr anchor="t">
            <a:normAutofit/>
          </a:bodyPr>
          <a:lstStyle/>
          <a:p>
            <a:r>
              <a:rPr lang="en-GB" sz="5400" dirty="0">
                <a:solidFill>
                  <a:srgbClr val="FFFFFF"/>
                </a:solidFill>
              </a:rPr>
              <a:t>Other ideas</a:t>
            </a:r>
          </a:p>
        </p:txBody>
      </p:sp>
      <p:pic>
        <p:nvPicPr>
          <p:cNvPr id="8" name="Content Placeholder 7">
            <a:extLst>
              <a:ext uri="{FF2B5EF4-FFF2-40B4-BE49-F238E27FC236}">
                <a16:creationId xmlns:a16="http://schemas.microsoft.com/office/drawing/2014/main" id="{561A39D9-D65B-4C5A-A6D2-2FA65A125C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857170" y="576291"/>
            <a:ext cx="6883619" cy="4598258"/>
          </a:xfrm>
        </p:spPr>
      </p:pic>
      <p:sp>
        <p:nvSpPr>
          <p:cNvPr id="9" name="Rectangle 8">
            <a:extLst>
              <a:ext uri="{FF2B5EF4-FFF2-40B4-BE49-F238E27FC236}">
                <a16:creationId xmlns:a16="http://schemas.microsoft.com/office/drawing/2014/main" id="{759522BE-EBDF-40CD-B3C8-F176BEA78E7C}"/>
              </a:ext>
            </a:extLst>
          </p:cNvPr>
          <p:cNvSpPr/>
          <p:nvPr/>
        </p:nvSpPr>
        <p:spPr>
          <a:xfrm>
            <a:off x="4842132" y="5554609"/>
            <a:ext cx="6096000" cy="892552"/>
          </a:xfrm>
          <a:prstGeom prst="rect">
            <a:avLst/>
          </a:prstGeom>
        </p:spPr>
        <p:txBody>
          <a:bodyPr>
            <a:spAutoFit/>
          </a:bodyPr>
          <a:lstStyle/>
          <a:p>
            <a:r>
              <a:rPr lang="en-US" sz="3600" b="1" i="1" dirty="0"/>
              <a:t>To Absent Friends wall</a:t>
            </a:r>
          </a:p>
          <a:p>
            <a:r>
              <a:rPr lang="en-US" sz="1600" i="1" dirty="0"/>
              <a:t>(RSNO at Royal Concert Hall</a:t>
            </a:r>
            <a:r>
              <a:rPr lang="en-US" sz="1600" i="1"/>
              <a:t>, Glasgow)</a:t>
            </a:r>
            <a:endParaRPr lang="en-US" sz="1600" i="1" dirty="0"/>
          </a:p>
        </p:txBody>
      </p:sp>
    </p:spTree>
    <p:extLst>
      <p:ext uri="{BB962C8B-B14F-4D97-AF65-F5344CB8AC3E}">
        <p14:creationId xmlns:p14="http://schemas.microsoft.com/office/powerpoint/2010/main" val="74359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4">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4B9370-6941-4205-B942-66CCD57E4F81}"/>
              </a:ext>
            </a:extLst>
          </p:cNvPr>
          <p:cNvSpPr>
            <a:spLocks noGrp="1"/>
          </p:cNvSpPr>
          <p:nvPr>
            <p:ph type="title"/>
          </p:nvPr>
        </p:nvSpPr>
        <p:spPr>
          <a:xfrm>
            <a:off x="6090574" y="482843"/>
            <a:ext cx="4977976" cy="1455996"/>
          </a:xfrm>
        </p:spPr>
        <p:txBody>
          <a:bodyPr vert="horz" lIns="91440" tIns="45720" rIns="91440" bIns="45720" rtlCol="0" anchor="ctr">
            <a:normAutofit/>
          </a:bodyPr>
          <a:lstStyle/>
          <a:p>
            <a:r>
              <a:rPr lang="en-US" sz="4000" b="1" i="1" dirty="0">
                <a:solidFill>
                  <a:srgbClr val="000000"/>
                </a:solidFill>
                <a:latin typeface="+mn-lt"/>
              </a:rPr>
              <a:t>Falkirk Trinity Church</a:t>
            </a:r>
          </a:p>
        </p:txBody>
      </p:sp>
      <p:sp>
        <p:nvSpPr>
          <p:cNvPr id="22"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drawing&#10;&#10;Description automatically generated">
            <a:extLst>
              <a:ext uri="{FF2B5EF4-FFF2-40B4-BE49-F238E27FC236}">
                <a16:creationId xmlns:a16="http://schemas.microsoft.com/office/drawing/2014/main" id="{C6CB0A1D-1E7B-4169-B68D-9D2DDF344A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465179" y="213398"/>
            <a:ext cx="2485323" cy="1360715"/>
          </a:xfrm>
          <a:prstGeom prst="rect">
            <a:avLst/>
          </a:prstGeom>
        </p:spPr>
      </p:pic>
      <p:sp>
        <p:nvSpPr>
          <p:cNvPr id="19"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F29E58CA-AAF7-49C5-89DB-5D3DFD920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32" y="4153280"/>
            <a:ext cx="3759105" cy="2114496"/>
          </a:xfrm>
          <a:prstGeom prst="rect">
            <a:avLst/>
          </a:prstGeom>
        </p:spPr>
      </p:pic>
      <p:sp>
        <p:nvSpPr>
          <p:cNvPr id="3" name="Content Placeholder 2">
            <a:extLst>
              <a:ext uri="{FF2B5EF4-FFF2-40B4-BE49-F238E27FC236}">
                <a16:creationId xmlns:a16="http://schemas.microsoft.com/office/drawing/2014/main" id="{0B93EC12-8E13-4939-AF0E-42FAFA0837C2}"/>
              </a:ext>
            </a:extLst>
          </p:cNvPr>
          <p:cNvSpPr>
            <a:spLocks noGrp="1"/>
          </p:cNvSpPr>
          <p:nvPr>
            <p:ph sz="half" idx="1"/>
          </p:nvPr>
        </p:nvSpPr>
        <p:spPr>
          <a:xfrm>
            <a:off x="6090574" y="1574113"/>
            <a:ext cx="4977578" cy="5087943"/>
          </a:xfrm>
        </p:spPr>
        <p:txBody>
          <a:bodyPr vert="horz" lIns="91440" tIns="45720" rIns="91440" bIns="45720" rtlCol="0" anchor="ctr">
            <a:normAutofit fontScale="70000" lnSpcReduction="20000"/>
          </a:bodyPr>
          <a:lstStyle/>
          <a:p>
            <a:endParaRPr lang="en-US" sz="3100" dirty="0">
              <a:solidFill>
                <a:srgbClr val="000000"/>
              </a:solidFill>
            </a:endParaRPr>
          </a:p>
          <a:p>
            <a:r>
              <a:rPr lang="en-US" sz="3400" dirty="0">
                <a:solidFill>
                  <a:srgbClr val="000000"/>
                </a:solidFill>
              </a:rPr>
              <a:t>Four sessions of 2 ½ hours</a:t>
            </a:r>
          </a:p>
          <a:p>
            <a:r>
              <a:rPr lang="en-US" sz="3400" dirty="0">
                <a:solidFill>
                  <a:srgbClr val="000000"/>
                </a:solidFill>
              </a:rPr>
              <a:t>Informal, relaxed</a:t>
            </a:r>
          </a:p>
          <a:p>
            <a:r>
              <a:rPr lang="en-US" sz="3400" dirty="0">
                <a:solidFill>
                  <a:srgbClr val="000000"/>
                </a:solidFill>
              </a:rPr>
              <a:t>Not counselling or therapy</a:t>
            </a:r>
          </a:p>
          <a:p>
            <a:r>
              <a:rPr lang="en-US" sz="3400" dirty="0">
                <a:solidFill>
                  <a:srgbClr val="000000"/>
                </a:solidFill>
              </a:rPr>
              <a:t>Trained ‘companions’ facilitating small groups</a:t>
            </a:r>
          </a:p>
          <a:p>
            <a:r>
              <a:rPr lang="en-US" sz="3400" dirty="0">
                <a:solidFill>
                  <a:srgbClr val="000000"/>
                </a:solidFill>
              </a:rPr>
              <a:t>Peer support</a:t>
            </a:r>
          </a:p>
          <a:p>
            <a:r>
              <a:rPr lang="en-US" sz="3400" dirty="0">
                <a:solidFill>
                  <a:srgbClr val="000000"/>
                </a:solidFill>
              </a:rPr>
              <a:t>Loss and grief are a normal part of life</a:t>
            </a:r>
          </a:p>
          <a:p>
            <a:r>
              <a:rPr lang="en-US" sz="3400" dirty="0">
                <a:solidFill>
                  <a:srgbClr val="000000"/>
                </a:solidFill>
              </a:rPr>
              <a:t>Grief is cyclical, not a linear journey</a:t>
            </a:r>
          </a:p>
          <a:p>
            <a:endParaRPr lang="en-US" sz="3400" dirty="0">
              <a:solidFill>
                <a:srgbClr val="000000"/>
              </a:solidFill>
            </a:endParaRPr>
          </a:p>
          <a:p>
            <a:pPr marL="0" indent="0">
              <a:buNone/>
            </a:pPr>
            <a:r>
              <a:rPr lang="en-US" sz="3400" dirty="0">
                <a:solidFill>
                  <a:srgbClr val="000000"/>
                </a:solidFill>
              </a:rPr>
              <a:t>“I have enjoyed the companionship, the sincerity and the honesty within the group”</a:t>
            </a:r>
          </a:p>
          <a:p>
            <a:endParaRPr lang="en-US" sz="1700" dirty="0">
              <a:solidFill>
                <a:srgbClr val="000000"/>
              </a:solidFill>
            </a:endParaRPr>
          </a:p>
          <a:p>
            <a:endParaRPr lang="en-US" sz="1700" dirty="0">
              <a:solidFill>
                <a:srgbClr val="000000"/>
              </a:solidFill>
            </a:endParaRPr>
          </a:p>
          <a:p>
            <a:endParaRPr lang="en-US" sz="1700" dirty="0">
              <a:solidFill>
                <a:srgbClr val="000000"/>
              </a:solidFill>
            </a:endParaRPr>
          </a:p>
        </p:txBody>
      </p:sp>
    </p:spTree>
    <p:extLst>
      <p:ext uri="{BB962C8B-B14F-4D97-AF65-F5344CB8AC3E}">
        <p14:creationId xmlns:p14="http://schemas.microsoft.com/office/powerpoint/2010/main" val="372080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09BCF5D-2793-424F-BC7E-2A88A9DAA8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77048" y="1"/>
            <a:ext cx="13727414" cy="7053942"/>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3681829-7313-49A9-854D-17DF927803B4}"/>
              </a:ext>
            </a:extLst>
          </p:cNvPr>
          <p:cNvSpPr>
            <a:spLocks noGrp="1"/>
          </p:cNvSpPr>
          <p:nvPr>
            <p:ph type="title"/>
          </p:nvPr>
        </p:nvSpPr>
        <p:spPr>
          <a:xfrm>
            <a:off x="427512" y="5317240"/>
            <a:ext cx="11412187" cy="744836"/>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algn="ctr"/>
            <a:r>
              <a:rPr lang="en-US" sz="5400" b="1" i="1" dirty="0">
                <a:solidFill>
                  <a:schemeClr val="tx1">
                    <a:lumMod val="85000"/>
                    <a:lumOff val="15000"/>
                  </a:schemeClr>
                </a:solidFill>
              </a:rPr>
              <a:t>Creating opportunities to talk and plan</a:t>
            </a:r>
            <a:endParaRPr lang="en-US" sz="5400" dirty="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49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45D042-94B4-4DDC-A50D-3445DCE319B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265" y="10"/>
            <a:ext cx="12179490" cy="6857990"/>
          </a:xfrm>
          <a:prstGeom prst="rect">
            <a:avLst/>
          </a:prstGeom>
        </p:spPr>
      </p:pic>
      <p:sp>
        <p:nvSpPr>
          <p:cNvPr id="7"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7591C-02F0-4D0B-8F04-A744608CA082}"/>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400" b="1" dirty="0">
                <a:solidFill>
                  <a:schemeClr val="tx1">
                    <a:lumMod val="85000"/>
                    <a:lumOff val="15000"/>
                  </a:schemeClr>
                </a:solidFill>
              </a:rPr>
              <a:t>Death Cafes</a:t>
            </a:r>
          </a:p>
        </p:txBody>
      </p:sp>
      <p:cxnSp>
        <p:nvCxnSpPr>
          <p:cNvPr id="8"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39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8045D042-94B4-4DDC-A50D-3445DCE319B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542" b="14458"/>
          <a:stretch/>
        </p:blipFill>
        <p:spPr>
          <a:xfrm>
            <a:off x="20" y="10"/>
            <a:ext cx="12191980" cy="6857990"/>
          </a:xfrm>
          <a:prstGeom prst="rect">
            <a:avLst/>
          </a:prstGeom>
        </p:spPr>
      </p:pic>
      <p:sp>
        <p:nvSpPr>
          <p:cNvPr id="7"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7591C-02F0-4D0B-8F04-A744608CA082}"/>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400" b="1" dirty="0">
                <a:solidFill>
                  <a:schemeClr val="tx1">
                    <a:lumMod val="85000"/>
                    <a:lumOff val="15000"/>
                  </a:schemeClr>
                </a:solidFill>
              </a:rPr>
              <a:t>Origami Game</a:t>
            </a:r>
          </a:p>
        </p:txBody>
      </p:sp>
      <p:cxnSp>
        <p:nvCxnSpPr>
          <p:cNvPr id="8"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89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45D042-94B4-4DDC-A50D-3445DCE319B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0" y="55891"/>
            <a:ext cx="12191980" cy="6746228"/>
          </a:xfrm>
          <a:prstGeom prst="rect">
            <a:avLst/>
          </a:prstGeom>
        </p:spPr>
      </p:pic>
      <p:sp>
        <p:nvSpPr>
          <p:cNvPr id="7"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7591C-02F0-4D0B-8F04-A744608CA082}"/>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400" b="1" dirty="0">
                <a:solidFill>
                  <a:schemeClr val="tx1">
                    <a:lumMod val="85000"/>
                    <a:lumOff val="15000"/>
                  </a:schemeClr>
                </a:solidFill>
              </a:rPr>
              <a:t>Grave Talk</a:t>
            </a:r>
          </a:p>
        </p:txBody>
      </p:sp>
      <p:cxnSp>
        <p:nvCxnSpPr>
          <p:cNvPr id="8"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138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45D042-94B4-4DDC-A50D-3445DCE319B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15636" y="-1454729"/>
            <a:ext cx="13359739" cy="10019805"/>
          </a:xfrm>
          <a:prstGeom prst="rect">
            <a:avLst/>
          </a:prstGeom>
        </p:spPr>
      </p:pic>
      <p:sp>
        <p:nvSpPr>
          <p:cNvPr id="7"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7591C-02F0-4D0B-8F04-A744608CA082}"/>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400" b="1" dirty="0">
                <a:solidFill>
                  <a:schemeClr val="tx1">
                    <a:lumMod val="85000"/>
                    <a:lumOff val="15000"/>
                  </a:schemeClr>
                </a:solidFill>
              </a:rPr>
              <a:t>Marie Curie Cards</a:t>
            </a:r>
          </a:p>
        </p:txBody>
      </p:sp>
      <p:cxnSp>
        <p:nvCxnSpPr>
          <p:cNvPr id="8"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46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DC94DD-0B3A-4774-B5F4-357ACAEE2F2D}"/>
              </a:ext>
            </a:extLst>
          </p:cNvPr>
          <p:cNvPicPr>
            <a:picLocks noChangeAspect="1"/>
          </p:cNvPicPr>
          <p:nvPr/>
        </p:nvPicPr>
        <p:blipFill>
          <a:blip r:embed="rId3" cstate="print"/>
          <a:stretch>
            <a:fillRect/>
          </a:stretch>
        </p:blipFill>
        <p:spPr>
          <a:xfrm>
            <a:off x="-504279" y="-504763"/>
            <a:ext cx="12696279" cy="9000000"/>
          </a:xfrm>
          <a:prstGeom prst="rect">
            <a:avLst/>
          </a:prstGeom>
        </p:spPr>
      </p:pic>
      <p:sp>
        <p:nvSpPr>
          <p:cNvPr id="2" name="Title 1"/>
          <p:cNvSpPr>
            <a:spLocks noGrp="1"/>
          </p:cNvSpPr>
          <p:nvPr>
            <p:ph type="ctrTitle"/>
          </p:nvPr>
        </p:nvSpPr>
        <p:spPr>
          <a:xfrm>
            <a:off x="2406085" y="662478"/>
            <a:ext cx="7096596" cy="2766522"/>
          </a:xfrm>
        </p:spPr>
        <p:txBody>
          <a:bodyPr>
            <a:normAutofit fontScale="90000"/>
          </a:bodyPr>
          <a:lstStyle/>
          <a:p>
            <a:br>
              <a:rPr lang="en-GB" sz="5300" dirty="0"/>
            </a:br>
            <a:br>
              <a:rPr lang="en-GB" sz="5300" dirty="0"/>
            </a:br>
            <a:r>
              <a:rPr lang="en-GB" sz="6700" b="1" dirty="0">
                <a:latin typeface="+mn-lt"/>
                <a:cs typeface="Arial" panose="020B0604020202020204" pitchFamily="34" charset="0"/>
              </a:rPr>
              <a:t>End of Life Aid Skills for Everyone (EASE)</a:t>
            </a:r>
            <a:br>
              <a:rPr lang="en-GB" dirty="0">
                <a:latin typeface="+mn-lt"/>
              </a:rPr>
            </a:br>
            <a:r>
              <a:rPr lang="en-GB" dirty="0"/>
              <a:t> </a:t>
            </a:r>
            <a:endParaRPr lang="en-GB" sz="27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AA5CA08-90BB-4FAE-97A4-E9F99B144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028" y="728271"/>
            <a:ext cx="2121292" cy="1097220"/>
          </a:xfrm>
          <a:prstGeom prst="rect">
            <a:avLst/>
          </a:prstGeom>
        </p:spPr>
      </p:pic>
      <p:pic>
        <p:nvPicPr>
          <p:cNvPr id="7" name="Picture 6">
            <a:extLst>
              <a:ext uri="{FF2B5EF4-FFF2-40B4-BE49-F238E27FC236}">
                <a16:creationId xmlns:a16="http://schemas.microsoft.com/office/drawing/2014/main" id="{982F4B45-0CD9-440F-8A2C-3D4CE64DD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80" y="464604"/>
            <a:ext cx="2214022" cy="1360887"/>
          </a:xfrm>
          <a:prstGeom prst="rect">
            <a:avLst/>
          </a:prstGeom>
        </p:spPr>
      </p:pic>
      <p:sp>
        <p:nvSpPr>
          <p:cNvPr id="6" name="TextBox 5">
            <a:extLst>
              <a:ext uri="{FF2B5EF4-FFF2-40B4-BE49-F238E27FC236}">
                <a16:creationId xmlns:a16="http://schemas.microsoft.com/office/drawing/2014/main" id="{740859CF-A0CE-4BE0-B525-07F53F950316}"/>
              </a:ext>
            </a:extLst>
          </p:cNvPr>
          <p:cNvSpPr txBox="1"/>
          <p:nvPr/>
        </p:nvSpPr>
        <p:spPr>
          <a:xfrm>
            <a:off x="3352800" y="4293096"/>
            <a:ext cx="914400" cy="369332"/>
          </a:xfrm>
          <a:prstGeom prst="rect">
            <a:avLst/>
          </a:prstGeom>
          <a:noFill/>
        </p:spPr>
        <p:txBody>
          <a:bodyPr wrap="square" rtlCol="0">
            <a:spAutoFit/>
          </a:bodyPr>
          <a:lstStyle/>
          <a:p>
            <a:endParaRPr lang="en-GB" dirty="0"/>
          </a:p>
        </p:txBody>
      </p:sp>
      <p:sp>
        <p:nvSpPr>
          <p:cNvPr id="9" name="Rectangle 8">
            <a:extLst>
              <a:ext uri="{FF2B5EF4-FFF2-40B4-BE49-F238E27FC236}">
                <a16:creationId xmlns:a16="http://schemas.microsoft.com/office/drawing/2014/main" id="{78BF5C44-60D8-47F5-B45D-9B0ABC60153D}"/>
              </a:ext>
            </a:extLst>
          </p:cNvPr>
          <p:cNvSpPr/>
          <p:nvPr/>
        </p:nvSpPr>
        <p:spPr>
          <a:xfrm>
            <a:off x="2689319" y="3170331"/>
            <a:ext cx="7096596" cy="1649811"/>
          </a:xfrm>
          <a:prstGeom prst="rect">
            <a:avLst/>
          </a:prstGeom>
        </p:spPr>
        <p:txBody>
          <a:bodyPr wrap="square">
            <a:spAutoFit/>
          </a:bodyPr>
          <a:lstStyle/>
          <a:p>
            <a:pPr algn="ctr">
              <a:lnSpc>
                <a:spcPct val="107000"/>
              </a:lnSpc>
              <a:spcAft>
                <a:spcPts val="800"/>
              </a:spcAft>
            </a:pPr>
            <a:r>
              <a:rPr lang="en-GB" sz="3200" dirty="0">
                <a:latin typeface="Calibri" panose="020F0502020204030204" pitchFamily="34" charset="0"/>
                <a:ea typeface="Calibri" panose="020F0502020204030204" pitchFamily="34" charset="0"/>
                <a:cs typeface="Times New Roman" panose="02020603050405020304" pitchFamily="18" charset="0"/>
              </a:rPr>
              <a:t>Building comfort and confidence to support people through dying, death and bereavement.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47295BE-CBD9-4124-89EE-8D3ACFEEB610}"/>
              </a:ext>
            </a:extLst>
          </p:cNvPr>
          <p:cNvPicPr>
            <a:picLocks noChangeAspect="1"/>
          </p:cNvPicPr>
          <p:nvPr/>
        </p:nvPicPr>
        <p:blipFill rotWithShape="1">
          <a:blip r:embed="rId3">
            <a:extLst>
              <a:ext uri="{28A0092B-C50C-407E-A947-70E740481C1C}">
                <a14:useLocalDpi xmlns:a14="http://schemas.microsoft.com/office/drawing/2010/main" val="0"/>
              </a:ext>
            </a:extLst>
          </a:blip>
          <a:srcRect t="13006" b="240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3CCA4DC9-BA62-49F6-9051-647834F1E786}"/>
              </a:ext>
            </a:extLst>
          </p:cNvPr>
          <p:cNvSpPr>
            <a:spLocks noGrp="1"/>
          </p:cNvSpPr>
          <p:nvPr>
            <p:ph type="title"/>
          </p:nvPr>
        </p:nvSpPr>
        <p:spPr>
          <a:xfrm>
            <a:off x="709448" y="1913950"/>
            <a:ext cx="4204137" cy="1342754"/>
          </a:xfrm>
        </p:spPr>
        <p:txBody>
          <a:bodyPr>
            <a:normAutofit/>
          </a:bodyPr>
          <a:lstStyle/>
          <a:p>
            <a:pPr algn="ctr"/>
            <a:r>
              <a:rPr lang="en-GB" sz="3300"/>
              <a:t>Scottish Compassionate Communities Toolkit</a:t>
            </a:r>
          </a:p>
        </p:txBody>
      </p:sp>
      <p:cxnSp>
        <p:nvCxnSpPr>
          <p:cNvPr id="7"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36F344F-A83B-4B32-A547-3CEE842302AC}"/>
              </a:ext>
            </a:extLst>
          </p:cNvPr>
          <p:cNvSpPr>
            <a:spLocks noGrp="1"/>
          </p:cNvSpPr>
          <p:nvPr>
            <p:ph idx="1"/>
          </p:nvPr>
        </p:nvSpPr>
        <p:spPr>
          <a:xfrm>
            <a:off x="515005" y="3686011"/>
            <a:ext cx="4593021" cy="2619839"/>
          </a:xfrm>
        </p:spPr>
        <p:txBody>
          <a:bodyPr anchor="ctr">
            <a:noAutofit/>
          </a:bodyPr>
          <a:lstStyle/>
          <a:p>
            <a:pPr marL="0" indent="0">
              <a:buNone/>
            </a:pPr>
            <a:r>
              <a:rPr lang="en-GB" sz="2400" b="1" dirty="0"/>
              <a:t>A collection of resources providing ideas and information aiming to </a:t>
            </a:r>
            <a:r>
              <a:rPr lang="en-GB" sz="2400" b="1"/>
              <a:t>be </a:t>
            </a:r>
            <a:r>
              <a:rPr lang="en-GB" sz="2400" b="1" dirty="0"/>
              <a:t>of practical use to people wishing to make their local community more supportive of people going through difficult times that can come with death, dying, loss and care.</a:t>
            </a:r>
            <a:endParaRPr lang="en-GB" sz="2400" dirty="0"/>
          </a:p>
        </p:txBody>
      </p:sp>
    </p:spTree>
    <p:extLst>
      <p:ext uri="{BB962C8B-B14F-4D97-AF65-F5344CB8AC3E}">
        <p14:creationId xmlns:p14="http://schemas.microsoft.com/office/powerpoint/2010/main" val="1539771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FDFF9B-D819-408B-834C-102BFF3F39EF}"/>
              </a:ext>
            </a:extLst>
          </p:cNvPr>
          <p:cNvSpPr>
            <a:spLocks noGrp="1"/>
          </p:cNvSpPr>
          <p:nvPr>
            <p:ph type="title"/>
          </p:nvPr>
        </p:nvSpPr>
        <p:spPr>
          <a:xfrm>
            <a:off x="4965430" y="629268"/>
            <a:ext cx="6586491" cy="1286160"/>
          </a:xfrm>
        </p:spPr>
        <p:txBody>
          <a:bodyPr anchor="b">
            <a:normAutofit/>
          </a:bodyPr>
          <a:lstStyle/>
          <a:p>
            <a:r>
              <a:rPr lang="en-GB" b="1"/>
              <a:t>Aims</a:t>
            </a:r>
          </a:p>
        </p:txBody>
      </p:sp>
      <p:pic>
        <p:nvPicPr>
          <p:cNvPr id="1026" name="Picture 2" descr="selective focus photography of arrow target">
            <a:extLst>
              <a:ext uri="{FF2B5EF4-FFF2-40B4-BE49-F238E27FC236}">
                <a16:creationId xmlns:a16="http://schemas.microsoft.com/office/drawing/2014/main" id="{E005B0CA-4A1C-4871-B2AE-CDB4C38E1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58" name="Content Placeholder 2057">
            <a:extLst>
              <a:ext uri="{FF2B5EF4-FFF2-40B4-BE49-F238E27FC236}">
                <a16:creationId xmlns:a16="http://schemas.microsoft.com/office/drawing/2014/main" id="{DA2FFB09-0C8A-4631-A587-7A5A525E3EE0}"/>
              </a:ext>
            </a:extLst>
          </p:cNvPr>
          <p:cNvSpPr>
            <a:spLocks noGrp="1"/>
          </p:cNvSpPr>
          <p:nvPr>
            <p:ph idx="1"/>
          </p:nvPr>
        </p:nvSpPr>
        <p:spPr>
          <a:xfrm>
            <a:off x="4965431" y="2438400"/>
            <a:ext cx="6586489" cy="3785419"/>
          </a:xfrm>
        </p:spPr>
        <p:txBody>
          <a:bodyPr>
            <a:normAutofit/>
          </a:bodyPr>
          <a:lstStyle/>
          <a:p>
            <a:pPr marL="0" indent="0">
              <a:buNone/>
            </a:pPr>
            <a:br>
              <a:rPr lang="en-GB" sz="2000" b="1" dirty="0">
                <a:latin typeface="Arial" panose="020B0604020202020204" pitchFamily="34" charset="0"/>
                <a:cs typeface="Arial" panose="020B0604020202020204" pitchFamily="34" charset="0"/>
              </a:rPr>
            </a:br>
            <a:r>
              <a:rPr lang="en-GB" sz="3200" b="1" dirty="0"/>
              <a:t>to enable ordinary people to be more comfortable and confident supporting family/community members with issues they face during dying, death and bereavement.</a:t>
            </a:r>
          </a:p>
          <a:p>
            <a:endParaRPr lang="en-US" sz="2000" dirty="0"/>
          </a:p>
        </p:txBody>
      </p:sp>
    </p:spTree>
    <p:extLst>
      <p:ext uri="{BB962C8B-B14F-4D97-AF65-F5344CB8AC3E}">
        <p14:creationId xmlns:p14="http://schemas.microsoft.com/office/powerpoint/2010/main" val="3530867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grayscale photo of people sitting on chair">
            <a:extLst>
              <a:ext uri="{FF2B5EF4-FFF2-40B4-BE49-F238E27FC236}">
                <a16:creationId xmlns:a16="http://schemas.microsoft.com/office/drawing/2014/main" id="{B76FB4BD-74A1-4C16-BB5A-CB9896241A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1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BB834FA-2F7E-48DE-88CE-AEF8378E7587}"/>
              </a:ext>
            </a:extLst>
          </p:cNvPr>
          <p:cNvSpPr>
            <a:spLocks noGrp="1"/>
          </p:cNvSpPr>
          <p:nvPr>
            <p:ph type="title"/>
          </p:nvPr>
        </p:nvSpPr>
        <p:spPr>
          <a:xfrm>
            <a:off x="709448" y="1913950"/>
            <a:ext cx="4204137" cy="1342754"/>
          </a:xfrm>
        </p:spPr>
        <p:txBody>
          <a:bodyPr>
            <a:normAutofit/>
          </a:bodyPr>
          <a:lstStyle/>
          <a:p>
            <a:pPr algn="ctr"/>
            <a:r>
              <a:rPr lang="en-GB" sz="3600" dirty="0"/>
              <a:t>Target Audience</a:t>
            </a:r>
            <a:endParaRPr lang="en-GB" sz="360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21C63E-F464-4305-ADBD-FE4154959E08}"/>
              </a:ext>
            </a:extLst>
          </p:cNvPr>
          <p:cNvSpPr>
            <a:spLocks noGrp="1"/>
          </p:cNvSpPr>
          <p:nvPr>
            <p:ph idx="1"/>
          </p:nvPr>
        </p:nvSpPr>
        <p:spPr>
          <a:xfrm>
            <a:off x="515005" y="3726229"/>
            <a:ext cx="4593021" cy="2619839"/>
          </a:xfrm>
        </p:spPr>
        <p:txBody>
          <a:bodyPr anchor="ctr">
            <a:noAutofit/>
          </a:bodyPr>
          <a:lstStyle/>
          <a:p>
            <a:pPr marL="0" indent="0">
              <a:buNone/>
            </a:pPr>
            <a:r>
              <a:rPr lang="en-GB" sz="2400" b="1" dirty="0"/>
              <a:t>Anyone </a:t>
            </a:r>
            <a:r>
              <a:rPr lang="en-GB" sz="2400" dirty="0"/>
              <a:t>who wants to be able to support someone with issues they face relating to death, dying and bereavement, including:  </a:t>
            </a:r>
          </a:p>
          <a:p>
            <a:r>
              <a:rPr lang="en-GB" sz="2400" dirty="0"/>
              <a:t>People who are carers</a:t>
            </a:r>
          </a:p>
          <a:p>
            <a:r>
              <a:rPr lang="en-GB" sz="2400" dirty="0"/>
              <a:t>People who expect to soon be carers</a:t>
            </a:r>
          </a:p>
          <a:p>
            <a:r>
              <a:rPr lang="en-GB" sz="2400" dirty="0"/>
              <a:t>People who want to be prepared to better support others.</a:t>
            </a:r>
          </a:p>
        </p:txBody>
      </p:sp>
    </p:spTree>
    <p:extLst>
      <p:ext uri="{BB962C8B-B14F-4D97-AF65-F5344CB8AC3E}">
        <p14:creationId xmlns:p14="http://schemas.microsoft.com/office/powerpoint/2010/main" val="612434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2408-F6FD-4613-8683-DD337472E96D}"/>
              </a:ext>
            </a:extLst>
          </p:cNvPr>
          <p:cNvSpPr>
            <a:spLocks noGrp="1"/>
          </p:cNvSpPr>
          <p:nvPr>
            <p:ph type="ctrTitle"/>
          </p:nvPr>
        </p:nvSpPr>
        <p:spPr>
          <a:xfrm>
            <a:off x="8174734" y="1302435"/>
            <a:ext cx="3377183" cy="2126565"/>
          </a:xfrm>
          <a:noFill/>
        </p:spPr>
        <p:txBody>
          <a:bodyPr>
            <a:noAutofit/>
          </a:bodyPr>
          <a:lstStyle/>
          <a:p>
            <a:pPr algn="l"/>
            <a:r>
              <a:rPr lang="en-GB" sz="3600" dirty="0"/>
              <a:t>What should be covered by an End Of Life Aid Skills for Everyone course?</a:t>
            </a:r>
          </a:p>
        </p:txBody>
      </p:sp>
      <p:sp>
        <p:nvSpPr>
          <p:cNvPr id="3" name="Content Placeholder 2">
            <a:extLst>
              <a:ext uri="{FF2B5EF4-FFF2-40B4-BE49-F238E27FC236}">
                <a16:creationId xmlns:a16="http://schemas.microsoft.com/office/drawing/2014/main" id="{1A409928-091E-44E2-8272-D49957C57A7D}"/>
              </a:ext>
            </a:extLst>
          </p:cNvPr>
          <p:cNvSpPr>
            <a:spLocks noGrp="1"/>
          </p:cNvSpPr>
          <p:nvPr>
            <p:ph type="subTitle" idx="1"/>
          </p:nvPr>
        </p:nvSpPr>
        <p:spPr>
          <a:xfrm>
            <a:off x="8174734" y="4337220"/>
            <a:ext cx="3735911" cy="2788920"/>
          </a:xfrm>
          <a:noFill/>
        </p:spPr>
        <p:txBody>
          <a:bodyPr>
            <a:normAutofit/>
          </a:bodyPr>
          <a:lstStyle/>
          <a:p>
            <a:pPr marL="457200" indent="-457200" algn="l">
              <a:buFont typeface="Arial" panose="020B0604020202020204" pitchFamily="34" charset="0"/>
              <a:buChar char="•"/>
            </a:pPr>
            <a:r>
              <a:rPr lang="en-GB" sz="3200" dirty="0"/>
              <a:t>What does the literature say?</a:t>
            </a:r>
          </a:p>
          <a:p>
            <a:pPr algn="l"/>
            <a:endParaRPr lang="en-GB" sz="2000" dirty="0"/>
          </a:p>
        </p:txBody>
      </p:sp>
      <p:pic>
        <p:nvPicPr>
          <p:cNvPr id="7170" name="Picture 2" descr="shallow focus photography of books">
            <a:extLst>
              <a:ext uri="{FF2B5EF4-FFF2-40B4-BE49-F238E27FC236}">
                <a16:creationId xmlns:a16="http://schemas.microsoft.com/office/drawing/2014/main" id="{890AE7C6-AFE4-483D-8404-476029227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939"/>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79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group of people walking on the stairs">
            <a:extLst>
              <a:ext uri="{FF2B5EF4-FFF2-40B4-BE49-F238E27FC236}">
                <a16:creationId xmlns:a16="http://schemas.microsoft.com/office/drawing/2014/main" id="{80AF0688-C040-4C7F-8E0E-66FF044E61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9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0F1321C-A40B-4C9C-ABCB-BEFE2C3F5421}"/>
              </a:ext>
            </a:extLst>
          </p:cNvPr>
          <p:cNvSpPr>
            <a:spLocks noGrp="1"/>
          </p:cNvSpPr>
          <p:nvPr>
            <p:ph type="title"/>
          </p:nvPr>
        </p:nvSpPr>
        <p:spPr>
          <a:xfrm>
            <a:off x="709448" y="1913950"/>
            <a:ext cx="4204137" cy="1342754"/>
          </a:xfrm>
        </p:spPr>
        <p:txBody>
          <a:bodyPr>
            <a:normAutofit/>
          </a:bodyPr>
          <a:lstStyle/>
          <a:p>
            <a:pPr algn="ctr"/>
            <a:r>
              <a:rPr lang="en-GB" sz="3100"/>
              <a:t>What do members of the public want to know?</a:t>
            </a:r>
          </a:p>
        </p:txBody>
      </p:sp>
      <p:cxnSp>
        <p:nvCxnSpPr>
          <p:cNvPr id="8197"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D55304-26B8-4CC4-830C-FD3B1F54C394}"/>
              </a:ext>
            </a:extLst>
          </p:cNvPr>
          <p:cNvSpPr>
            <a:spLocks noGrp="1"/>
          </p:cNvSpPr>
          <p:nvPr>
            <p:ph idx="1"/>
          </p:nvPr>
        </p:nvSpPr>
        <p:spPr>
          <a:xfrm>
            <a:off x="515005" y="3787650"/>
            <a:ext cx="4593021" cy="2619839"/>
          </a:xfrm>
        </p:spPr>
        <p:txBody>
          <a:bodyPr anchor="ctr">
            <a:normAutofit/>
          </a:bodyPr>
          <a:lstStyle/>
          <a:p>
            <a:pPr marL="0" indent="0">
              <a:buNone/>
            </a:pPr>
            <a:r>
              <a:rPr lang="en-GB" sz="1800" dirty="0"/>
              <a:t>Navigating the health and social care landscape</a:t>
            </a:r>
          </a:p>
          <a:p>
            <a:pPr marL="171450" lvl="0" indent="-171450"/>
            <a:r>
              <a:rPr lang="en-US" sz="1800" dirty="0"/>
              <a:t>What formal health &amp; social care support is available (and what isn’t)</a:t>
            </a:r>
            <a:endParaRPr lang="en-GB" sz="1800" dirty="0"/>
          </a:p>
          <a:p>
            <a:pPr marL="171450" lvl="0" indent="-171450"/>
            <a:r>
              <a:rPr lang="en-US" sz="1800" dirty="0"/>
              <a:t>How the health and social care system is structured</a:t>
            </a:r>
            <a:endParaRPr lang="en-GB" sz="1800" dirty="0"/>
          </a:p>
          <a:p>
            <a:pPr marL="171450" lvl="0" indent="-171450"/>
            <a:r>
              <a:rPr lang="en-US" sz="1800" dirty="0"/>
              <a:t>Rights to access support or to refuse medical intervention</a:t>
            </a:r>
          </a:p>
          <a:p>
            <a:pPr marL="171450" lvl="0" indent="-171450"/>
            <a:r>
              <a:rPr lang="en-US" sz="1800" dirty="0"/>
              <a:t>Advocating for someone who is ill</a:t>
            </a:r>
          </a:p>
          <a:p>
            <a:endParaRPr lang="en-GB" sz="1800" dirty="0"/>
          </a:p>
        </p:txBody>
      </p:sp>
    </p:spTree>
    <p:extLst>
      <p:ext uri="{BB962C8B-B14F-4D97-AF65-F5344CB8AC3E}">
        <p14:creationId xmlns:p14="http://schemas.microsoft.com/office/powerpoint/2010/main" val="3280879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9116B1B-4C34-4364-B790-9FE80D0DD61C}"/>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Module 1: An Introduction to Death in Scotland</a:t>
            </a:r>
          </a:p>
        </p:txBody>
      </p:sp>
      <p:pic>
        <p:nvPicPr>
          <p:cNvPr id="4" name="Picture 2" descr="tombstones on greenfield at daytime">
            <a:extLst>
              <a:ext uri="{FF2B5EF4-FFF2-40B4-BE49-F238E27FC236}">
                <a16:creationId xmlns:a16="http://schemas.microsoft.com/office/drawing/2014/main" id="{867BE412-ED40-45FA-AF74-FE9D38EAF7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44" r="2524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792B4D4-711A-47D1-AB09-F72D69FBA91E}"/>
              </a:ext>
            </a:extLst>
          </p:cNvPr>
          <p:cNvSpPr>
            <a:spLocks noGrp="1"/>
          </p:cNvSpPr>
          <p:nvPr>
            <p:ph idx="1"/>
          </p:nvPr>
        </p:nvSpPr>
        <p:spPr>
          <a:xfrm>
            <a:off x="4965431" y="2438400"/>
            <a:ext cx="6586489" cy="3785419"/>
          </a:xfrm>
        </p:spPr>
        <p:txBody>
          <a:bodyPr>
            <a:normAutofit lnSpcReduction="10000"/>
          </a:bodyPr>
          <a:lstStyle/>
          <a:p>
            <a:pPr marL="0" indent="0">
              <a:buNone/>
            </a:pPr>
            <a:r>
              <a:rPr lang="en-GB" sz="3200" dirty="0"/>
              <a:t>This modules gives people an opportunity to grow more comfortable talking about death and dying, and explores common illnesses and patterns of decline.  It looks at the roles of different professionals and institutions and the responsibilities and limitations of Scotland’s health and social care system.</a:t>
            </a:r>
          </a:p>
          <a:p>
            <a:pPr marL="0" indent="0">
              <a:buNone/>
            </a:pPr>
            <a:endParaRPr lang="en-GB" sz="2000" dirty="0"/>
          </a:p>
        </p:txBody>
      </p:sp>
    </p:spTree>
    <p:extLst>
      <p:ext uri="{BB962C8B-B14F-4D97-AF65-F5344CB8AC3E}">
        <p14:creationId xmlns:p14="http://schemas.microsoft.com/office/powerpoint/2010/main" val="3731956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DE72D83-7280-43B1-B302-1CF07E8662C1}"/>
              </a:ext>
            </a:extLst>
          </p:cNvPr>
          <p:cNvSpPr>
            <a:spLocks noGrp="1"/>
          </p:cNvSpPr>
          <p:nvPr>
            <p:ph type="title"/>
          </p:nvPr>
        </p:nvSpPr>
        <p:spPr>
          <a:xfrm>
            <a:off x="4965430" y="629268"/>
            <a:ext cx="6586491" cy="1286160"/>
          </a:xfrm>
        </p:spPr>
        <p:txBody>
          <a:bodyPr anchor="b">
            <a:normAutofit/>
          </a:bodyPr>
          <a:lstStyle/>
          <a:p>
            <a:r>
              <a:rPr lang="en-GB" sz="4100"/>
              <a:t>Module 2: Serious Illness and Frailty</a:t>
            </a:r>
          </a:p>
        </p:txBody>
      </p:sp>
      <p:pic>
        <p:nvPicPr>
          <p:cNvPr id="8" name="Content Placeholder 4">
            <a:extLst>
              <a:ext uri="{FF2B5EF4-FFF2-40B4-BE49-F238E27FC236}">
                <a16:creationId xmlns:a16="http://schemas.microsoft.com/office/drawing/2014/main" id="{B93A8C5B-2A1D-411A-82D9-75862346CEF2}"/>
              </a:ext>
            </a:extLst>
          </p:cNvPr>
          <p:cNvPicPr>
            <a:picLocks noChangeAspect="1"/>
          </p:cNvPicPr>
          <p:nvPr/>
        </p:nvPicPr>
        <p:blipFill rotWithShape="1">
          <a:blip r:embed="rId3">
            <a:extLst>
              <a:ext uri="{28A0092B-C50C-407E-A947-70E740481C1C}">
                <a14:useLocalDpi xmlns:a14="http://schemas.microsoft.com/office/drawing/2010/main" val="0"/>
              </a:ext>
            </a:extLst>
          </a:blip>
          <a:srcRect l="31415" r="23466" b="-1"/>
          <a:stretch/>
        </p:blipFill>
        <p:spPr>
          <a:xfrm>
            <a:off x="20" y="10"/>
            <a:ext cx="4635571" cy="6857990"/>
          </a:xfrm>
          <a:prstGeom prst="rect">
            <a:avLst/>
          </a:prstGeom>
          <a:effectLst/>
        </p:spPr>
      </p:pic>
      <p:sp>
        <p:nvSpPr>
          <p:cNvPr id="2" name="Content Placeholder 1">
            <a:extLst>
              <a:ext uri="{FF2B5EF4-FFF2-40B4-BE49-F238E27FC236}">
                <a16:creationId xmlns:a16="http://schemas.microsoft.com/office/drawing/2014/main" id="{FBF83E36-B6B2-479B-972D-A45C4C505C9F}"/>
              </a:ext>
            </a:extLst>
          </p:cNvPr>
          <p:cNvSpPr>
            <a:spLocks noGrp="1"/>
          </p:cNvSpPr>
          <p:nvPr>
            <p:ph idx="1"/>
          </p:nvPr>
        </p:nvSpPr>
        <p:spPr>
          <a:xfrm>
            <a:off x="4965431" y="2438400"/>
            <a:ext cx="6586489" cy="4419600"/>
          </a:xfrm>
        </p:spPr>
        <p:txBody>
          <a:bodyPr>
            <a:normAutofit/>
          </a:bodyPr>
          <a:lstStyle/>
          <a:p>
            <a:endParaRPr lang="en-GB" sz="2000" dirty="0"/>
          </a:p>
          <a:p>
            <a:pPr marL="0" lvl="0" indent="0">
              <a:spcBef>
                <a:spcPts val="0"/>
              </a:spcBef>
              <a:buNone/>
              <a:defRPr/>
            </a:pPr>
            <a:r>
              <a:rPr lang="en-GB" dirty="0"/>
              <a:t>This module looks at some common issues that can arise towards the end of life and some of the emotional issues that can affect someone who is dying.  It explores the emotional support a friend or family member can provide to someone who is dying. It also looks at what people can do to plan ahead to improve their end of life care experience. </a:t>
            </a:r>
          </a:p>
          <a:p>
            <a:pPr marL="0" indent="0">
              <a:buNone/>
            </a:pPr>
            <a:endParaRPr lang="en-GB" sz="2000" dirty="0"/>
          </a:p>
        </p:txBody>
      </p:sp>
    </p:spTree>
    <p:extLst>
      <p:ext uri="{BB962C8B-B14F-4D97-AF65-F5344CB8AC3E}">
        <p14:creationId xmlns:p14="http://schemas.microsoft.com/office/powerpoint/2010/main" val="62860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B25001-730D-477F-8E05-883D97D7ECB7}"/>
              </a:ext>
            </a:extLst>
          </p:cNvPr>
          <p:cNvSpPr>
            <a:spLocks noGrp="1"/>
          </p:cNvSpPr>
          <p:nvPr>
            <p:ph type="title"/>
          </p:nvPr>
        </p:nvSpPr>
        <p:spPr>
          <a:xfrm>
            <a:off x="4965430" y="629266"/>
            <a:ext cx="6586491" cy="1676603"/>
          </a:xfrm>
        </p:spPr>
        <p:txBody>
          <a:bodyPr>
            <a:normAutofit/>
          </a:bodyPr>
          <a:lstStyle/>
          <a:p>
            <a:r>
              <a:rPr lang="en-GB"/>
              <a:t>Module 3: Realities of Caring and Dying</a:t>
            </a:r>
          </a:p>
        </p:txBody>
      </p:sp>
      <p:pic>
        <p:nvPicPr>
          <p:cNvPr id="9" name="Picture 8">
            <a:extLst>
              <a:ext uri="{FF2B5EF4-FFF2-40B4-BE49-F238E27FC236}">
                <a16:creationId xmlns:a16="http://schemas.microsoft.com/office/drawing/2014/main" id="{C2D7F330-3A93-4A70-BE19-7F9CC847E02A}"/>
              </a:ext>
            </a:extLst>
          </p:cNvPr>
          <p:cNvPicPr>
            <a:picLocks noChangeAspect="1"/>
          </p:cNvPicPr>
          <p:nvPr/>
        </p:nvPicPr>
        <p:blipFill rotWithShape="1">
          <a:blip r:embed="rId3">
            <a:extLst>
              <a:ext uri="{28A0092B-C50C-407E-A947-70E740481C1C}">
                <a14:useLocalDpi xmlns:a14="http://schemas.microsoft.com/office/drawing/2010/main" val="0"/>
              </a:ext>
            </a:extLst>
          </a:blip>
          <a:srcRect l="15496" r="34653" b="-2"/>
          <a:stretch/>
        </p:blipFill>
        <p:spPr>
          <a:xfrm>
            <a:off x="20" y="10"/>
            <a:ext cx="4635571" cy="6857990"/>
          </a:xfrm>
          <a:prstGeom prst="rect">
            <a:avLst/>
          </a:prstGeom>
          <a:effectLst/>
        </p:spPr>
      </p:pic>
      <p:sp>
        <p:nvSpPr>
          <p:cNvPr id="2" name="Content Placeholder 1">
            <a:extLst>
              <a:ext uri="{FF2B5EF4-FFF2-40B4-BE49-F238E27FC236}">
                <a16:creationId xmlns:a16="http://schemas.microsoft.com/office/drawing/2014/main" id="{BBC49BAD-F988-4AB6-BC47-7365050C9B09}"/>
              </a:ext>
            </a:extLst>
          </p:cNvPr>
          <p:cNvSpPr>
            <a:spLocks noGrp="1"/>
          </p:cNvSpPr>
          <p:nvPr>
            <p:ph idx="1"/>
          </p:nvPr>
        </p:nvSpPr>
        <p:spPr>
          <a:xfrm>
            <a:off x="4965431" y="2438400"/>
            <a:ext cx="6586489" cy="3785419"/>
          </a:xfrm>
        </p:spPr>
        <p:txBody>
          <a:bodyPr>
            <a:normAutofit lnSpcReduction="10000"/>
          </a:bodyPr>
          <a:lstStyle/>
          <a:p>
            <a:pPr marL="0" indent="0">
              <a:buNone/>
            </a:pPr>
            <a:r>
              <a:rPr lang="en-GB" dirty="0"/>
              <a:t>This module explores some of the common bodily changes that take place in the last few days and hours of life.  It covers common treatments and medications that someone might come across, and expectations relating to what these treatments can achieve.  This module also looks at the practical support a friend or family member can provide to someone who is dying.</a:t>
            </a:r>
          </a:p>
          <a:p>
            <a:pPr marL="0" indent="0">
              <a:buNone/>
            </a:pPr>
            <a:endParaRPr lang="en-GB" sz="2400" dirty="0"/>
          </a:p>
        </p:txBody>
      </p:sp>
    </p:spTree>
    <p:extLst>
      <p:ext uri="{BB962C8B-B14F-4D97-AF65-F5344CB8AC3E}">
        <p14:creationId xmlns:p14="http://schemas.microsoft.com/office/powerpoint/2010/main" val="3205172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531F-C8BB-4402-9932-9F863BE2DCE3}"/>
              </a:ext>
            </a:extLst>
          </p:cNvPr>
          <p:cNvSpPr>
            <a:spLocks noGrp="1"/>
          </p:cNvSpPr>
          <p:nvPr>
            <p:ph type="title"/>
          </p:nvPr>
        </p:nvSpPr>
        <p:spPr>
          <a:xfrm>
            <a:off x="4965430" y="629266"/>
            <a:ext cx="6586491" cy="1676603"/>
          </a:xfrm>
        </p:spPr>
        <p:txBody>
          <a:bodyPr vert="horz" lIns="91440" tIns="45720" rIns="91440" bIns="45720" rtlCol="0">
            <a:normAutofit/>
          </a:bodyPr>
          <a:lstStyle/>
          <a:p>
            <a:r>
              <a:rPr lang="en-GB"/>
              <a:t>Module 4: Caring for the Carer</a:t>
            </a:r>
            <a:endParaRPr lang="en-US"/>
          </a:p>
        </p:txBody>
      </p:sp>
      <p:pic>
        <p:nvPicPr>
          <p:cNvPr id="3074" name="Picture 2" descr="round mirror with black strap">
            <a:extLst>
              <a:ext uri="{FF2B5EF4-FFF2-40B4-BE49-F238E27FC236}">
                <a16:creationId xmlns:a16="http://schemas.microsoft.com/office/drawing/2014/main" id="{4BD628AE-33DC-411E-B26C-6FBBDEC6AD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17"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1536A8-EE83-490F-98A3-10876C379BF1}"/>
              </a:ext>
            </a:extLst>
          </p:cNvPr>
          <p:cNvSpPr>
            <a:spLocks noGrp="1"/>
          </p:cNvSpPr>
          <p:nvPr>
            <p:ph idx="1"/>
          </p:nvPr>
        </p:nvSpPr>
        <p:spPr>
          <a:xfrm>
            <a:off x="4965431" y="2438400"/>
            <a:ext cx="6586489" cy="3785419"/>
          </a:xfrm>
        </p:spPr>
        <p:txBody>
          <a:bodyPr>
            <a:normAutofit lnSpcReduction="10000"/>
          </a:bodyPr>
          <a:lstStyle/>
          <a:p>
            <a:pPr marL="0" indent="0">
              <a:buNone/>
            </a:pPr>
            <a:r>
              <a:rPr lang="en-GB" sz="3200" dirty="0"/>
              <a:t>This module explores some of the issues that can affect people who are spending a lot of time looking after someone else, and where to get more information, help and support.  It covers bereavement, emphasises the importance of self-care, and looks at how people can look after themselves and others they know who are carers.</a:t>
            </a:r>
          </a:p>
          <a:p>
            <a:pPr marL="0" indent="0">
              <a:buNone/>
            </a:pPr>
            <a:endParaRPr lang="en-GB" sz="2400" dirty="0"/>
          </a:p>
        </p:txBody>
      </p:sp>
    </p:spTree>
    <p:extLst>
      <p:ext uri="{BB962C8B-B14F-4D97-AF65-F5344CB8AC3E}">
        <p14:creationId xmlns:p14="http://schemas.microsoft.com/office/powerpoint/2010/main" val="1992011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ssorted-color coloring pencils">
            <a:extLst>
              <a:ext uri="{FF2B5EF4-FFF2-40B4-BE49-F238E27FC236}">
                <a16:creationId xmlns:a16="http://schemas.microsoft.com/office/drawing/2014/main" id="{29A1BC14-E1C1-4373-9435-742E9537CD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66" r="215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73400E62-0390-41BF-862B-4F535A55B6B3}"/>
              </a:ext>
            </a:extLst>
          </p:cNvPr>
          <p:cNvSpPr>
            <a:spLocks noGrp="1"/>
          </p:cNvSpPr>
          <p:nvPr>
            <p:ph idx="1"/>
          </p:nvPr>
        </p:nvSpPr>
        <p:spPr>
          <a:xfrm>
            <a:off x="4998682" y="1611887"/>
            <a:ext cx="6586489" cy="3634225"/>
          </a:xfrm>
        </p:spPr>
        <p:txBody>
          <a:bodyPr>
            <a:normAutofit/>
          </a:bodyPr>
          <a:lstStyle/>
          <a:p>
            <a:pPr algn="ctr"/>
            <a:r>
              <a:rPr lang="en-GB" sz="3200" dirty="0"/>
              <a:t>PowerPoint slides</a:t>
            </a:r>
          </a:p>
          <a:p>
            <a:pPr algn="ctr"/>
            <a:r>
              <a:rPr lang="en-GB" sz="3200" dirty="0"/>
              <a:t>Handouts</a:t>
            </a:r>
          </a:p>
          <a:p>
            <a:pPr algn="ctr"/>
            <a:r>
              <a:rPr lang="en-GB" sz="3200" dirty="0"/>
              <a:t>Activities</a:t>
            </a:r>
          </a:p>
          <a:p>
            <a:pPr algn="ctr"/>
            <a:r>
              <a:rPr lang="en-GB" sz="3200" dirty="0"/>
              <a:t>Discussions</a:t>
            </a:r>
          </a:p>
          <a:p>
            <a:pPr algn="ctr"/>
            <a:r>
              <a:rPr lang="en-GB" sz="3200" dirty="0"/>
              <a:t>Films</a:t>
            </a:r>
          </a:p>
          <a:p>
            <a:pPr algn="ctr"/>
            <a:r>
              <a:rPr lang="en-GB" sz="3200" dirty="0"/>
              <a:t>Facilitated not taught</a:t>
            </a:r>
          </a:p>
          <a:p>
            <a:pPr marL="0" indent="0">
              <a:buNone/>
            </a:pPr>
            <a:endParaRPr lang="en-GB" sz="2000" dirty="0"/>
          </a:p>
        </p:txBody>
      </p:sp>
    </p:spTree>
    <p:extLst>
      <p:ext uri="{BB962C8B-B14F-4D97-AF65-F5344CB8AC3E}">
        <p14:creationId xmlns:p14="http://schemas.microsoft.com/office/powerpoint/2010/main" val="3570642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ountain&#10;&#10;Description automatically generated">
            <a:extLst>
              <a:ext uri="{FF2B5EF4-FFF2-40B4-BE49-F238E27FC236}">
                <a16:creationId xmlns:a16="http://schemas.microsoft.com/office/drawing/2014/main" id="{CF4D4C8A-93A5-4382-ACC0-297EAD4F49C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57340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F3AB860-8D62-48CD-8FD4-C9E2F021866F}"/>
              </a:ext>
            </a:extLst>
          </p:cNvPr>
          <p:cNvPicPr>
            <a:picLocks noChangeAspect="1"/>
          </p:cNvPicPr>
          <p:nvPr/>
        </p:nvPicPr>
        <p:blipFill rotWithShape="1">
          <a:blip r:embed="rId3">
            <a:extLst>
              <a:ext uri="{28A0092B-C50C-407E-A947-70E740481C1C}">
                <a14:useLocalDpi xmlns:a14="http://schemas.microsoft.com/office/drawing/2010/main" val="0"/>
              </a:ext>
            </a:extLst>
          </a:blip>
          <a:srcRect l="10264" r="5292" b="1"/>
          <a:stretch/>
        </p:blipFill>
        <p:spPr>
          <a:xfrm>
            <a:off x="20" y="10"/>
            <a:ext cx="12191980" cy="6857990"/>
          </a:xfrm>
          <a:prstGeom prst="rect">
            <a:avLst/>
          </a:prstGeom>
        </p:spPr>
      </p:pic>
      <p:sp>
        <p:nvSpPr>
          <p:cNvPr id="2" name="TextBox 1">
            <a:extLst>
              <a:ext uri="{FF2B5EF4-FFF2-40B4-BE49-F238E27FC236}">
                <a16:creationId xmlns:a16="http://schemas.microsoft.com/office/drawing/2014/main" id="{65E878E1-4A16-47F0-9755-F92A87A3AAB6}"/>
              </a:ext>
            </a:extLst>
          </p:cNvPr>
          <p:cNvSpPr txBox="1"/>
          <p:nvPr/>
        </p:nvSpPr>
        <p:spPr>
          <a:xfrm>
            <a:off x="1022465" y="3823855"/>
            <a:ext cx="10147070" cy="1569660"/>
          </a:xfrm>
          <a:prstGeom prst="rect">
            <a:avLst/>
          </a:prstGeom>
          <a:solidFill>
            <a:srgbClr val="D00636">
              <a:alpha val="72000"/>
            </a:srgbClr>
          </a:solidFill>
        </p:spPr>
        <p:txBody>
          <a:bodyPr wrap="square" rtlCol="0">
            <a:spAutoFit/>
          </a:bodyPr>
          <a:lstStyle/>
          <a:p>
            <a:endParaRPr lang="en-GB" sz="3200" dirty="0"/>
          </a:p>
          <a:p>
            <a:r>
              <a:rPr lang="en-GB" sz="3200" dirty="0"/>
              <a:t>www.goodlifedeathgrief.org.uk/content/toolkit_homepage/</a:t>
            </a:r>
          </a:p>
          <a:p>
            <a:endParaRPr lang="en-GB" sz="3200" dirty="0"/>
          </a:p>
        </p:txBody>
      </p:sp>
    </p:spTree>
    <p:extLst>
      <p:ext uri="{BB962C8B-B14F-4D97-AF65-F5344CB8AC3E}">
        <p14:creationId xmlns:p14="http://schemas.microsoft.com/office/powerpoint/2010/main" val="29952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6073685-4D97-4D32-8A02-9189FBAE7275}"/>
              </a:ext>
            </a:extLst>
          </p:cNvPr>
          <p:cNvSpPr>
            <a:spLocks noGrp="1"/>
          </p:cNvSpPr>
          <p:nvPr>
            <p:ph type="title"/>
          </p:nvPr>
        </p:nvSpPr>
        <p:spPr>
          <a:xfrm>
            <a:off x="838200" y="631825"/>
            <a:ext cx="10515600" cy="1325563"/>
          </a:xfrm>
        </p:spPr>
        <p:txBody>
          <a:bodyPr>
            <a:normAutofit/>
          </a:bodyPr>
          <a:lstStyle/>
          <a:p>
            <a:r>
              <a:rPr lang="en-US" dirty="0"/>
              <a:t>What will you take away from tonight’s session?</a:t>
            </a:r>
            <a:endParaRPr lang="en-GB" dirty="0"/>
          </a:p>
        </p:txBody>
      </p:sp>
      <p:sp>
        <p:nvSpPr>
          <p:cNvPr id="3" name="Content Placeholder 2">
            <a:extLst>
              <a:ext uri="{FF2B5EF4-FFF2-40B4-BE49-F238E27FC236}">
                <a16:creationId xmlns:a16="http://schemas.microsoft.com/office/drawing/2014/main" id="{1641B7BE-3640-462C-BED9-E3F74B277A87}"/>
              </a:ext>
            </a:extLst>
          </p:cNvPr>
          <p:cNvSpPr>
            <a:spLocks noGrp="1"/>
          </p:cNvSpPr>
          <p:nvPr>
            <p:ph idx="1"/>
          </p:nvPr>
        </p:nvSpPr>
        <p:spPr>
          <a:xfrm>
            <a:off x="838200" y="2057400"/>
            <a:ext cx="10515600" cy="3871762"/>
          </a:xfrm>
        </p:spPr>
        <p:txBody>
          <a:bodyPr>
            <a:normAutofit/>
          </a:bodyPr>
          <a:lstStyle/>
          <a:p>
            <a:pPr lvl="0"/>
            <a:r>
              <a:rPr lang="en-US" sz="2400" dirty="0"/>
              <a:t>Positive message: we can all do something to help a good death happen.</a:t>
            </a:r>
            <a:endParaRPr lang="en-GB" sz="2400" dirty="0"/>
          </a:p>
          <a:p>
            <a:pPr lvl="0"/>
            <a:r>
              <a:rPr lang="en-US" sz="2400" dirty="0"/>
              <a:t>Not to be intimidated by medics but to learn the language, to respectfully challenge silence.</a:t>
            </a:r>
            <a:endParaRPr lang="en-GB" sz="2400" dirty="0"/>
          </a:p>
          <a:p>
            <a:pPr lvl="0"/>
            <a:r>
              <a:rPr lang="en-US" sz="2400" dirty="0"/>
              <a:t>Expectations and reality rarely match but can do things to bring them closer.</a:t>
            </a:r>
            <a:endParaRPr lang="en-GB" sz="2400" dirty="0"/>
          </a:p>
          <a:p>
            <a:pPr lvl="0"/>
            <a:r>
              <a:rPr lang="en-US" sz="2400" dirty="0"/>
              <a:t>The “innate ability” to help support someone at end of life.</a:t>
            </a:r>
            <a:endParaRPr lang="en-GB" sz="2400" dirty="0"/>
          </a:p>
          <a:p>
            <a:pPr lvl="0"/>
            <a:r>
              <a:rPr lang="en-US" sz="2400" dirty="0"/>
              <a:t>How to better influence care/decisions.</a:t>
            </a:r>
            <a:endParaRPr lang="en-GB" sz="2400" dirty="0"/>
          </a:p>
          <a:p>
            <a:pPr lvl="0"/>
            <a:r>
              <a:rPr lang="en-US" sz="2400" dirty="0"/>
              <a:t>Need to think more about own Advance Directive/Death Plan.</a:t>
            </a:r>
            <a:endParaRPr lang="en-GB" sz="2400" dirty="0"/>
          </a:p>
          <a:p>
            <a:pPr lvl="0"/>
            <a:r>
              <a:rPr lang="en-US" sz="2400" dirty="0"/>
              <a:t>A sense of all of us being strong in being a community to deal with aspects that could be improved in end of life care.</a:t>
            </a:r>
            <a:endParaRPr lang="en-GB" sz="2400" dirty="0"/>
          </a:p>
          <a:p>
            <a:endParaRPr lang="en-GB" sz="2400" dirty="0"/>
          </a:p>
        </p:txBody>
      </p:sp>
    </p:spTree>
    <p:extLst>
      <p:ext uri="{BB962C8B-B14F-4D97-AF65-F5344CB8AC3E}">
        <p14:creationId xmlns:p14="http://schemas.microsoft.com/office/powerpoint/2010/main" val="4082770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1874A-F0C4-45F0-BF66-D866240FFDC6}"/>
              </a:ext>
            </a:extLst>
          </p:cNvPr>
          <p:cNvSpPr>
            <a:spLocks noGrp="1"/>
          </p:cNvSpPr>
          <p:nvPr>
            <p:ph type="title"/>
          </p:nvPr>
        </p:nvSpPr>
        <p:spPr>
          <a:xfrm>
            <a:off x="8153399" y="365125"/>
            <a:ext cx="3430605" cy="5530319"/>
          </a:xfrm>
        </p:spPr>
        <p:txBody>
          <a:bodyPr vert="horz" lIns="91440" tIns="45720" rIns="91440" bIns="45720" rtlCol="0" anchor="ctr">
            <a:normAutofit/>
          </a:bodyPr>
          <a:lstStyle/>
          <a:p>
            <a:br>
              <a:rPr lang="en-US" sz="2800" dirty="0"/>
            </a:br>
            <a:r>
              <a:rPr lang="en-US" sz="2800" dirty="0"/>
              <a:t>Free to access</a:t>
            </a:r>
            <a:br>
              <a:rPr lang="en-US" sz="2800" dirty="0"/>
            </a:br>
            <a:br>
              <a:rPr lang="en-US" sz="2800" dirty="0"/>
            </a:br>
            <a:r>
              <a:rPr lang="en-US" sz="2800" dirty="0"/>
              <a:t>Groups of 12-15 people.</a:t>
            </a:r>
            <a:br>
              <a:rPr lang="en-US" sz="2800" dirty="0"/>
            </a:br>
            <a:br>
              <a:rPr lang="en-US" sz="2800" dirty="0"/>
            </a:br>
            <a:r>
              <a:rPr lang="en-US" sz="2800" dirty="0"/>
              <a:t>2 volunteer co-facilitators lead each session.</a:t>
            </a:r>
            <a:br>
              <a:rPr lang="en-US" sz="2800" dirty="0"/>
            </a:br>
            <a:br>
              <a:rPr lang="en-US" sz="2800" dirty="0"/>
            </a:br>
            <a:r>
              <a:rPr lang="en-US" sz="2800" dirty="0"/>
              <a:t>Course facilitators attend training and receive some kind of accreditation.</a:t>
            </a:r>
          </a:p>
        </p:txBody>
      </p:sp>
      <p:pic>
        <p:nvPicPr>
          <p:cNvPr id="3" name="Picture 2" descr="A picture containing table&#10;&#10;Description automatically generated">
            <a:extLst>
              <a:ext uri="{FF2B5EF4-FFF2-40B4-BE49-F238E27FC236}">
                <a16:creationId xmlns:a16="http://schemas.microsoft.com/office/drawing/2014/main" id="{393848F2-DA5F-4D2E-B27F-9BC57BE41C55}"/>
              </a:ext>
            </a:extLst>
          </p:cNvPr>
          <p:cNvPicPr>
            <a:picLocks noChangeAspect="1"/>
          </p:cNvPicPr>
          <p:nvPr/>
        </p:nvPicPr>
        <p:blipFill rotWithShape="1">
          <a:blip r:embed="rId3">
            <a:extLst>
              <a:ext uri="{28A0092B-C50C-407E-A947-70E740481C1C}">
                <a14:useLocalDpi xmlns:a14="http://schemas.microsoft.com/office/drawing/2010/main" val="0"/>
              </a:ext>
            </a:extLst>
          </a:blip>
          <a:srcRect l="10458" r="1" b="1"/>
          <a:stretch/>
        </p:blipFill>
        <p:spPr>
          <a:xfrm>
            <a:off x="20" y="10"/>
            <a:ext cx="7534636" cy="6857990"/>
          </a:xfrm>
          <a:prstGeom prst="rect">
            <a:avLst/>
          </a:prstGeom>
        </p:spPr>
      </p:pic>
    </p:spTree>
    <p:extLst>
      <p:ext uri="{BB962C8B-B14F-4D97-AF65-F5344CB8AC3E}">
        <p14:creationId xmlns:p14="http://schemas.microsoft.com/office/powerpoint/2010/main" val="4291955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DC94DD-0B3A-4774-B5F4-357ACAEE2F2D}"/>
              </a:ext>
            </a:extLst>
          </p:cNvPr>
          <p:cNvPicPr>
            <a:picLocks noChangeAspect="1"/>
          </p:cNvPicPr>
          <p:nvPr/>
        </p:nvPicPr>
        <p:blipFill>
          <a:blip r:embed="rId3" cstate="print"/>
          <a:stretch>
            <a:fillRect/>
          </a:stretch>
        </p:blipFill>
        <p:spPr>
          <a:xfrm>
            <a:off x="-504279" y="-504763"/>
            <a:ext cx="12696279" cy="9000000"/>
          </a:xfrm>
          <a:prstGeom prst="rect">
            <a:avLst/>
          </a:prstGeom>
        </p:spPr>
      </p:pic>
      <p:pic>
        <p:nvPicPr>
          <p:cNvPr id="5" name="Picture 4">
            <a:extLst>
              <a:ext uri="{FF2B5EF4-FFF2-40B4-BE49-F238E27FC236}">
                <a16:creationId xmlns:a16="http://schemas.microsoft.com/office/drawing/2014/main" id="{1AA5CA08-90BB-4FAE-97A4-E9F99B144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028" y="728271"/>
            <a:ext cx="2121292" cy="1097220"/>
          </a:xfrm>
          <a:prstGeom prst="rect">
            <a:avLst/>
          </a:prstGeom>
        </p:spPr>
      </p:pic>
      <p:pic>
        <p:nvPicPr>
          <p:cNvPr id="7" name="Picture 6">
            <a:extLst>
              <a:ext uri="{FF2B5EF4-FFF2-40B4-BE49-F238E27FC236}">
                <a16:creationId xmlns:a16="http://schemas.microsoft.com/office/drawing/2014/main" id="{982F4B45-0CD9-440F-8A2C-3D4CE64DD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80" y="464604"/>
            <a:ext cx="2214022" cy="1360887"/>
          </a:xfrm>
          <a:prstGeom prst="rect">
            <a:avLst/>
          </a:prstGeom>
        </p:spPr>
      </p:pic>
      <p:sp>
        <p:nvSpPr>
          <p:cNvPr id="6" name="TextBox 5">
            <a:extLst>
              <a:ext uri="{FF2B5EF4-FFF2-40B4-BE49-F238E27FC236}">
                <a16:creationId xmlns:a16="http://schemas.microsoft.com/office/drawing/2014/main" id="{740859CF-A0CE-4BE0-B525-07F53F950316}"/>
              </a:ext>
            </a:extLst>
          </p:cNvPr>
          <p:cNvSpPr txBox="1"/>
          <p:nvPr/>
        </p:nvSpPr>
        <p:spPr>
          <a:xfrm>
            <a:off x="3352800" y="4293096"/>
            <a:ext cx="914400" cy="369332"/>
          </a:xfrm>
          <a:prstGeom prst="rect">
            <a:avLst/>
          </a:prstGeom>
          <a:noFill/>
        </p:spPr>
        <p:txBody>
          <a:bodyPr wrap="square" rtlCol="0">
            <a:spAutoFit/>
          </a:bodyPr>
          <a:lstStyle/>
          <a:p>
            <a:endParaRPr lang="en-GB" dirty="0"/>
          </a:p>
        </p:txBody>
      </p:sp>
      <p:sp>
        <p:nvSpPr>
          <p:cNvPr id="9" name="Rectangle 8">
            <a:extLst>
              <a:ext uri="{FF2B5EF4-FFF2-40B4-BE49-F238E27FC236}">
                <a16:creationId xmlns:a16="http://schemas.microsoft.com/office/drawing/2014/main" id="{78BF5C44-60D8-47F5-B45D-9B0ABC60153D}"/>
              </a:ext>
            </a:extLst>
          </p:cNvPr>
          <p:cNvSpPr/>
          <p:nvPr/>
        </p:nvSpPr>
        <p:spPr>
          <a:xfrm>
            <a:off x="999525" y="2146611"/>
            <a:ext cx="9688670" cy="5690276"/>
          </a:xfrm>
          <a:prstGeom prst="rect">
            <a:avLst/>
          </a:prstGeom>
        </p:spPr>
        <p:txBody>
          <a:bodyPr wrap="square">
            <a:spAutoFit/>
          </a:bodyPr>
          <a:lstStyle/>
          <a:p>
            <a:pPr algn="ctr">
              <a:lnSpc>
                <a:spcPct val="107000"/>
              </a:lnSpc>
              <a:spcAft>
                <a:spcPts val="800"/>
              </a:spcAft>
            </a:pPr>
            <a:r>
              <a:rPr lang="en-GB" sz="4000" dirty="0">
                <a:latin typeface="Calibri" panose="020F0502020204030204" pitchFamily="34" charset="0"/>
                <a:ea typeface="Calibri" panose="020F0502020204030204" pitchFamily="34" charset="0"/>
                <a:cs typeface="Times New Roman" panose="02020603050405020304" pitchFamily="18" charset="0"/>
              </a:rPr>
              <a:t>Get in touch</a:t>
            </a:r>
          </a:p>
          <a:p>
            <a:pPr algn="ctr">
              <a:lnSpc>
                <a:spcPct val="107000"/>
              </a:lnSpc>
              <a:spcAft>
                <a:spcPts val="800"/>
              </a:spcAft>
            </a:pPr>
            <a:endParaRPr lang="en-GB"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4000" dirty="0">
                <a:latin typeface="Calibri" panose="020F0502020204030204" pitchFamily="34" charset="0"/>
                <a:ea typeface="Calibri" panose="020F0502020204030204" pitchFamily="34" charset="0"/>
                <a:cs typeface="Times New Roman" panose="02020603050405020304" pitchFamily="18" charset="0"/>
              </a:rPr>
              <a:t>If you’d be interested in running/ participating in EASE courses in your area email:</a:t>
            </a:r>
          </a:p>
          <a:p>
            <a:pPr algn="ctr">
              <a:lnSpc>
                <a:spcPct val="107000"/>
              </a:lnSpc>
              <a:spcAft>
                <a:spcPts val="800"/>
              </a:spcAft>
            </a:pPr>
            <a:r>
              <a:rPr lang="en-GB" sz="4000" b="1" dirty="0"/>
              <a:t>rebecca@palliativecarescotland.org.uk </a:t>
            </a:r>
          </a:p>
          <a:p>
            <a:pPr algn="ctr">
              <a:lnSpc>
                <a:spcPct val="107000"/>
              </a:lnSpc>
              <a:spcAft>
                <a:spcPts val="800"/>
              </a:spcAft>
            </a:pPr>
            <a:endParaRPr lang="en-GB"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96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ttps://images.unsplash.com/photo-1531730194970-f4d4bfd6475d?ixlib=rb-1.2.1&amp;ixid=eyJhcHBfaWQiOjEyMDd9&amp;w=1000&amp;q=80">
            <a:extLst>
              <a:ext uri="{FF2B5EF4-FFF2-40B4-BE49-F238E27FC236}">
                <a16:creationId xmlns:a16="http://schemas.microsoft.com/office/drawing/2014/main" id="{A95507DB-AC71-4C80-ACAD-4AD3BA98B6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8" r="9091" b="22516"/>
          <a:stretch/>
        </p:blipFill>
        <p:spPr bwMode="auto">
          <a:xfrm>
            <a:off x="-656474" y="10"/>
            <a:ext cx="12848474" cy="7227256"/>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881793-743F-40D0-8194-A2FA40A3EA50}"/>
              </a:ext>
            </a:extLst>
          </p:cNvPr>
          <p:cNvSpPr>
            <a:spLocks noGrp="1"/>
          </p:cNvSpPr>
          <p:nvPr>
            <p:ph type="title"/>
          </p:nvPr>
        </p:nvSpPr>
        <p:spPr>
          <a:xfrm>
            <a:off x="687274" y="-78188"/>
            <a:ext cx="4062643" cy="1043409"/>
          </a:xfrm>
        </p:spPr>
        <p:txBody>
          <a:bodyPr>
            <a:normAutofit/>
          </a:bodyPr>
          <a:lstStyle/>
          <a:p>
            <a:r>
              <a:rPr lang="en-GB" sz="3600" dirty="0"/>
              <a:t>Coming up…</a:t>
            </a:r>
          </a:p>
        </p:txBody>
      </p:sp>
      <p:sp>
        <p:nvSpPr>
          <p:cNvPr id="3" name="Content Placeholder 2">
            <a:extLst>
              <a:ext uri="{FF2B5EF4-FFF2-40B4-BE49-F238E27FC236}">
                <a16:creationId xmlns:a16="http://schemas.microsoft.com/office/drawing/2014/main" id="{4227B0A5-0D03-4972-8C1E-D89D4E6FB8EA}"/>
              </a:ext>
            </a:extLst>
          </p:cNvPr>
          <p:cNvSpPr>
            <a:spLocks noGrp="1"/>
          </p:cNvSpPr>
          <p:nvPr>
            <p:ph idx="1"/>
          </p:nvPr>
        </p:nvSpPr>
        <p:spPr>
          <a:xfrm>
            <a:off x="148318" y="742751"/>
            <a:ext cx="4812885" cy="3918537"/>
          </a:xfrm>
        </p:spPr>
        <p:txBody>
          <a:bodyPr anchor="t">
            <a:noAutofit/>
          </a:bodyPr>
          <a:lstStyle/>
          <a:p>
            <a:pPr marL="0" indent="0">
              <a:buNone/>
            </a:pPr>
            <a:r>
              <a:rPr lang="en-GB" dirty="0"/>
              <a:t>Practical examples of actions people have taken…</a:t>
            </a:r>
          </a:p>
          <a:p>
            <a:pPr marL="0" indent="0">
              <a:buNone/>
            </a:pPr>
            <a:endParaRPr lang="en-GB" dirty="0"/>
          </a:p>
          <a:p>
            <a:r>
              <a:rPr lang="en-GB" dirty="0"/>
              <a:t>Creating opportunities to </a:t>
            </a:r>
          </a:p>
          <a:p>
            <a:pPr lvl="1"/>
            <a:r>
              <a:rPr lang="en-GB" dirty="0"/>
              <a:t>give and receive support</a:t>
            </a:r>
          </a:p>
          <a:p>
            <a:pPr lvl="1"/>
            <a:r>
              <a:rPr lang="en-GB" dirty="0"/>
              <a:t>talk about and plan for death</a:t>
            </a:r>
          </a:p>
          <a:p>
            <a:endParaRPr lang="en-GB" dirty="0"/>
          </a:p>
          <a:p>
            <a:r>
              <a:rPr lang="en-GB" dirty="0"/>
              <a:t>Increasing knowledge and skills – public education course</a:t>
            </a:r>
          </a:p>
          <a:p>
            <a:pPr marL="0" indent="0">
              <a:buNone/>
            </a:pPr>
            <a:endParaRPr lang="en-GB" dirty="0"/>
          </a:p>
        </p:txBody>
      </p:sp>
      <p:sp>
        <p:nvSpPr>
          <p:cNvPr id="7" name="TextBox 6">
            <a:extLst>
              <a:ext uri="{FF2B5EF4-FFF2-40B4-BE49-F238E27FC236}">
                <a16:creationId xmlns:a16="http://schemas.microsoft.com/office/drawing/2014/main" id="{17C7D0E7-170F-4EE7-9975-BC4379864A4B}"/>
              </a:ext>
            </a:extLst>
          </p:cNvPr>
          <p:cNvSpPr txBox="1"/>
          <p:nvPr/>
        </p:nvSpPr>
        <p:spPr>
          <a:xfrm rot="1709100">
            <a:off x="4519048" y="6256436"/>
            <a:ext cx="9516116" cy="369332"/>
          </a:xfrm>
          <a:prstGeom prst="rect">
            <a:avLst/>
          </a:prstGeom>
          <a:noFill/>
        </p:spPr>
        <p:txBody>
          <a:bodyPr wrap="square" rtlCol="0">
            <a:spAutoFit/>
          </a:bodyPr>
          <a:lstStyle/>
          <a:p>
            <a:r>
              <a:rPr lang="en-US" dirty="0" err="1"/>
              <a:t>www.goodlifedeathgrief.org.uk/content/toolkit_homepage</a:t>
            </a:r>
            <a:r>
              <a:rPr lang="en-US" dirty="0"/>
              <a:t>/</a:t>
            </a:r>
          </a:p>
        </p:txBody>
      </p:sp>
      <p:sp>
        <p:nvSpPr>
          <p:cNvPr id="4" name="TextBox 3">
            <a:extLst>
              <a:ext uri="{FF2B5EF4-FFF2-40B4-BE49-F238E27FC236}">
                <a16:creationId xmlns:a16="http://schemas.microsoft.com/office/drawing/2014/main" id="{67D1125D-11BE-41A0-965B-70F836304732}"/>
              </a:ext>
            </a:extLst>
          </p:cNvPr>
          <p:cNvSpPr txBox="1"/>
          <p:nvPr/>
        </p:nvSpPr>
        <p:spPr>
          <a:xfrm>
            <a:off x="9126071" y="4643718"/>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26123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09BCF5D-2793-424F-BC7E-2A88A9DAA8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77048" y="1"/>
            <a:ext cx="13727414" cy="7053942"/>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3681829-7313-49A9-854D-17DF927803B4}"/>
              </a:ext>
            </a:extLst>
          </p:cNvPr>
          <p:cNvSpPr>
            <a:spLocks noGrp="1"/>
          </p:cNvSpPr>
          <p:nvPr>
            <p:ph type="title"/>
          </p:nvPr>
        </p:nvSpPr>
        <p:spPr>
          <a:xfrm>
            <a:off x="523875" y="5317240"/>
            <a:ext cx="11210925" cy="744836"/>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algn="ctr"/>
            <a:r>
              <a:rPr lang="en-US" sz="5400" b="1" i="1" dirty="0">
                <a:solidFill>
                  <a:schemeClr val="tx1">
                    <a:lumMod val="85000"/>
                    <a:lumOff val="15000"/>
                  </a:schemeClr>
                </a:solidFill>
              </a:rPr>
              <a:t>Creating opportunities for support</a:t>
            </a:r>
            <a:endParaRPr lang="en-US" sz="5400" dirty="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33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95507DB-AC71-4C80-ACAD-4AD3BA98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2008"/>
            <a:ext cx="12192000" cy="7439338"/>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7D1125D-11BE-41A0-965B-70F836304732}"/>
              </a:ext>
            </a:extLst>
          </p:cNvPr>
          <p:cNvSpPr txBox="1"/>
          <p:nvPr/>
        </p:nvSpPr>
        <p:spPr>
          <a:xfrm>
            <a:off x="9126071" y="4643718"/>
            <a:ext cx="184731" cy="369332"/>
          </a:xfrm>
          <a:prstGeom prst="rect">
            <a:avLst/>
          </a:prstGeom>
          <a:noFill/>
        </p:spPr>
        <p:txBody>
          <a:bodyPr wrap="none" rtlCol="0">
            <a:spAutoFit/>
          </a:bodyPr>
          <a:lstStyle/>
          <a:p>
            <a:endParaRPr lang="en-GB" dirty="0"/>
          </a:p>
        </p:txBody>
      </p:sp>
      <p:pic>
        <p:nvPicPr>
          <p:cNvPr id="11" name="Picture 10">
            <a:extLst>
              <a:ext uri="{FF2B5EF4-FFF2-40B4-BE49-F238E27FC236}">
                <a16:creationId xmlns:a16="http://schemas.microsoft.com/office/drawing/2014/main" id="{8FD549DF-093E-4999-9348-374291EFB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79" y="95332"/>
            <a:ext cx="4288445" cy="2392667"/>
          </a:xfrm>
          <a:prstGeom prst="rect">
            <a:avLst/>
          </a:prstGeom>
        </p:spPr>
      </p:pic>
      <p:sp>
        <p:nvSpPr>
          <p:cNvPr id="12" name="Rectangle 11">
            <a:extLst>
              <a:ext uri="{FF2B5EF4-FFF2-40B4-BE49-F238E27FC236}">
                <a16:creationId xmlns:a16="http://schemas.microsoft.com/office/drawing/2014/main" id="{6DA6AE1B-298C-4C06-8FDB-85DA25F10400}"/>
              </a:ext>
            </a:extLst>
          </p:cNvPr>
          <p:cNvSpPr/>
          <p:nvPr/>
        </p:nvSpPr>
        <p:spPr>
          <a:xfrm>
            <a:off x="391295" y="2644170"/>
            <a:ext cx="3921211" cy="2431435"/>
          </a:xfrm>
          <a:prstGeom prst="rect">
            <a:avLst/>
          </a:prstGeom>
        </p:spPr>
        <p:txBody>
          <a:bodyPr wrap="square">
            <a:spAutoFit/>
          </a:bodyPr>
          <a:lstStyle/>
          <a:p>
            <a:r>
              <a:rPr lang="en-US" sz="2400" dirty="0"/>
              <a:t>Scotland’s people’s festival of storytelling and remembrance</a:t>
            </a:r>
          </a:p>
          <a:p>
            <a:endParaRPr lang="en-US" sz="2400" dirty="0"/>
          </a:p>
          <a:p>
            <a:r>
              <a:rPr lang="en-US" sz="2400" dirty="0"/>
              <a:t>1-7 November</a:t>
            </a:r>
          </a:p>
          <a:p>
            <a:endParaRPr lang="en-US" sz="2400" dirty="0"/>
          </a:p>
          <a:p>
            <a:r>
              <a:rPr lang="en-US" sz="3200" b="1" i="1" dirty="0">
                <a:solidFill>
                  <a:srgbClr val="C00000"/>
                </a:solidFill>
                <a:hlinkClick r:id="rId5"/>
              </a:rPr>
              <a:t>PROMO VIDEO</a:t>
            </a:r>
            <a:endParaRPr lang="en-GB" sz="3200" b="1" i="1" dirty="0">
              <a:solidFill>
                <a:srgbClr val="C00000"/>
              </a:solidFill>
            </a:endParaRPr>
          </a:p>
        </p:txBody>
      </p:sp>
    </p:spTree>
    <p:extLst>
      <p:ext uri="{BB962C8B-B14F-4D97-AF65-F5344CB8AC3E}">
        <p14:creationId xmlns:p14="http://schemas.microsoft.com/office/powerpoint/2010/main" val="363347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95507DB-AC71-4C80-ACAD-4AD3BA98B6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394434" y="2426818"/>
            <a:ext cx="5330182" cy="3997637"/>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A6AE1B-298C-4C06-8FDB-85DA25F10400}"/>
              </a:ext>
            </a:extLst>
          </p:cNvPr>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i="1" dirty="0" err="1">
                <a:solidFill>
                  <a:srgbClr val="FFFFFF"/>
                </a:solidFill>
                <a:latin typeface="+mj-lt"/>
                <a:ea typeface="+mj-ea"/>
                <a:cs typeface="+mj-cs"/>
              </a:rPr>
              <a:t>Wardie</a:t>
            </a:r>
            <a:r>
              <a:rPr lang="en-US" sz="5400" b="1" i="1" dirty="0">
                <a:solidFill>
                  <a:srgbClr val="FFFFFF"/>
                </a:solidFill>
                <a:latin typeface="+mj-lt"/>
                <a:ea typeface="+mj-ea"/>
                <a:cs typeface="+mj-cs"/>
              </a:rPr>
              <a:t> Church, EDINBURGH</a:t>
            </a:r>
          </a:p>
        </p:txBody>
      </p:sp>
      <p:cxnSp>
        <p:nvCxnSpPr>
          <p:cNvPr id="3077" name="Straight Connector 1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7D1125D-11BE-41A0-965B-70F836304732}"/>
              </a:ext>
            </a:extLst>
          </p:cNvPr>
          <p:cNvSpPr txBox="1"/>
          <p:nvPr/>
        </p:nvSpPr>
        <p:spPr>
          <a:xfrm>
            <a:off x="9126071" y="4643718"/>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42AA5401-5E22-40B5-B48D-03BA1CAF3E26}"/>
              </a:ext>
            </a:extLst>
          </p:cNvPr>
          <p:cNvSpPr txBox="1"/>
          <p:nvPr/>
        </p:nvSpPr>
        <p:spPr>
          <a:xfrm>
            <a:off x="6534570" y="2426818"/>
            <a:ext cx="5330177"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a:t>Tree of Remembrance</a:t>
            </a:r>
          </a:p>
          <a:p>
            <a:pPr marL="342900" indent="-342900">
              <a:buFont typeface="Arial" panose="020B0604020202020204" pitchFamily="34" charset="0"/>
              <a:buChar char="•"/>
            </a:pPr>
            <a:r>
              <a:rPr lang="en-GB" sz="2400" dirty="0"/>
              <a:t>Memory Box workshop</a:t>
            </a:r>
          </a:p>
          <a:p>
            <a:endParaRPr lang="en-GB" sz="2400" dirty="0"/>
          </a:p>
          <a:p>
            <a:r>
              <a:rPr lang="en-US" sz="2400" dirty="0"/>
              <a:t>“It was clear that for some of those who came into the sanctuary it was a significant experience: one person said it was the first time she had been able to face coming back into church since the death of her husband three years previously.”</a:t>
            </a:r>
            <a:endParaRPr lang="en-GB" sz="2400" dirty="0"/>
          </a:p>
          <a:p>
            <a:endParaRPr lang="en-GB" sz="2400" dirty="0"/>
          </a:p>
        </p:txBody>
      </p:sp>
    </p:spTree>
    <p:extLst>
      <p:ext uri="{BB962C8B-B14F-4D97-AF65-F5344CB8AC3E}">
        <p14:creationId xmlns:p14="http://schemas.microsoft.com/office/powerpoint/2010/main" val="471037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8F7880B-83DD-4B7C-B6D9-AC99C7D03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94434" y="2426819"/>
            <a:ext cx="5330182" cy="3997636"/>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A6AE1B-298C-4C06-8FDB-85DA25F10400}"/>
              </a:ext>
            </a:extLst>
          </p:cNvPr>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i="1" dirty="0" err="1">
                <a:solidFill>
                  <a:srgbClr val="FFFFFF"/>
                </a:solidFill>
                <a:latin typeface="+mj-lt"/>
                <a:ea typeface="+mj-ea"/>
                <a:cs typeface="+mj-cs"/>
              </a:rPr>
              <a:t>Wardie</a:t>
            </a:r>
            <a:r>
              <a:rPr lang="en-US" sz="5400" b="1" i="1" dirty="0">
                <a:solidFill>
                  <a:srgbClr val="FFFFFF"/>
                </a:solidFill>
                <a:latin typeface="+mj-lt"/>
                <a:ea typeface="+mj-ea"/>
                <a:cs typeface="+mj-cs"/>
              </a:rPr>
              <a:t> Church, EDINBURGH</a:t>
            </a:r>
          </a:p>
        </p:txBody>
      </p:sp>
      <p:cxnSp>
        <p:nvCxnSpPr>
          <p:cNvPr id="3077" name="Straight Connector 1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7D1125D-11BE-41A0-965B-70F836304732}"/>
              </a:ext>
            </a:extLst>
          </p:cNvPr>
          <p:cNvSpPr txBox="1"/>
          <p:nvPr/>
        </p:nvSpPr>
        <p:spPr>
          <a:xfrm>
            <a:off x="9126071" y="4643718"/>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42AA5401-5E22-40B5-B48D-03BA1CAF3E26}"/>
              </a:ext>
            </a:extLst>
          </p:cNvPr>
          <p:cNvSpPr txBox="1"/>
          <p:nvPr/>
        </p:nvSpPr>
        <p:spPr>
          <a:xfrm>
            <a:off x="6534570" y="2426818"/>
            <a:ext cx="5330177"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a:t>Tree of Remembrance</a:t>
            </a:r>
          </a:p>
          <a:p>
            <a:pPr marL="342900" indent="-342900">
              <a:buFont typeface="Arial" panose="020B0604020202020204" pitchFamily="34" charset="0"/>
              <a:buChar char="•"/>
            </a:pPr>
            <a:r>
              <a:rPr lang="en-GB" sz="2400" dirty="0"/>
              <a:t>Memory Box workshop</a:t>
            </a:r>
          </a:p>
          <a:p>
            <a:endParaRPr lang="en-GB" sz="2400" dirty="0"/>
          </a:p>
          <a:p>
            <a:r>
              <a:rPr lang="en-US" sz="2400" dirty="0"/>
              <a:t>“It was clear that for some of those who came into the sanctuary it was a significant experience: one person said it was the first time she had been able to face coming back into church since the death of her husband three years previously.”</a:t>
            </a:r>
            <a:endParaRPr lang="en-GB" sz="2400" dirty="0"/>
          </a:p>
          <a:p>
            <a:endParaRPr lang="en-GB" sz="2400" dirty="0"/>
          </a:p>
        </p:txBody>
      </p:sp>
    </p:spTree>
    <p:extLst>
      <p:ext uri="{BB962C8B-B14F-4D97-AF65-F5344CB8AC3E}">
        <p14:creationId xmlns:p14="http://schemas.microsoft.com/office/powerpoint/2010/main" val="42195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8F7880B-83DD-4B7C-B6D9-AC99C7D03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94434" y="2426819"/>
            <a:ext cx="5330181" cy="3997636"/>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A6AE1B-298C-4C06-8FDB-85DA25F10400}"/>
              </a:ext>
            </a:extLst>
          </p:cNvPr>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i="1" dirty="0" err="1">
                <a:solidFill>
                  <a:srgbClr val="FFFFFF"/>
                </a:solidFill>
                <a:latin typeface="+mj-lt"/>
                <a:ea typeface="+mj-ea"/>
                <a:cs typeface="+mj-cs"/>
              </a:rPr>
              <a:t>Spynie</a:t>
            </a:r>
            <a:r>
              <a:rPr lang="en-US" sz="5400" b="1" i="1" dirty="0">
                <a:solidFill>
                  <a:srgbClr val="FFFFFF"/>
                </a:solidFill>
                <a:latin typeface="+mj-lt"/>
                <a:ea typeface="+mj-ea"/>
                <a:cs typeface="+mj-cs"/>
              </a:rPr>
              <a:t> Kirk, ELGIN</a:t>
            </a:r>
          </a:p>
        </p:txBody>
      </p:sp>
      <p:cxnSp>
        <p:nvCxnSpPr>
          <p:cNvPr id="3077" name="Straight Connector 1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7D1125D-11BE-41A0-965B-70F836304732}"/>
              </a:ext>
            </a:extLst>
          </p:cNvPr>
          <p:cNvSpPr txBox="1"/>
          <p:nvPr/>
        </p:nvSpPr>
        <p:spPr>
          <a:xfrm>
            <a:off x="9126071" y="4643718"/>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42AA5401-5E22-40B5-B48D-03BA1CAF3E26}"/>
              </a:ext>
            </a:extLst>
          </p:cNvPr>
          <p:cNvSpPr txBox="1"/>
          <p:nvPr/>
        </p:nvSpPr>
        <p:spPr>
          <a:xfrm>
            <a:off x="6534570" y="2426818"/>
            <a:ext cx="5330177"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t>Open church</a:t>
            </a:r>
          </a:p>
          <a:p>
            <a:pPr marL="342900" indent="-342900">
              <a:buFont typeface="Arial" panose="020B0604020202020204" pitchFamily="34" charset="0"/>
              <a:buChar char="•"/>
            </a:pPr>
            <a:r>
              <a:rPr lang="en-GB" sz="2400" dirty="0"/>
              <a:t>Quiet, reflective music</a:t>
            </a:r>
          </a:p>
          <a:p>
            <a:pPr marL="342900" indent="-342900">
              <a:buFont typeface="Arial" panose="020B0604020202020204" pitchFamily="34" charset="0"/>
              <a:buChar char="•"/>
            </a:pPr>
            <a:r>
              <a:rPr lang="en-GB" sz="2400" dirty="0"/>
              <a:t>Tea lights</a:t>
            </a:r>
          </a:p>
          <a:p>
            <a:endParaRPr lang="en-GB" sz="2400" dirty="0"/>
          </a:p>
          <a:p>
            <a:r>
              <a:rPr lang="en-US" sz="2400" dirty="0"/>
              <a:t>“One participant said she was very grateful for the opportunity to sit, listening to music and reflecting – particularly remembering a family funeral going on that day that she was unable to attend. Others commented on welcoming the chance to sit and reflect. ”</a:t>
            </a:r>
            <a:endParaRPr lang="en-GB" sz="2400" dirty="0"/>
          </a:p>
          <a:p>
            <a:endParaRPr lang="en-GB" sz="2400" dirty="0"/>
          </a:p>
        </p:txBody>
      </p:sp>
    </p:spTree>
    <p:extLst>
      <p:ext uri="{BB962C8B-B14F-4D97-AF65-F5344CB8AC3E}">
        <p14:creationId xmlns:p14="http://schemas.microsoft.com/office/powerpoint/2010/main" val="3776129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27F8BEB0115144A90523ED99B79E8F" ma:contentTypeVersion="8" ma:contentTypeDescription="Create a new document." ma:contentTypeScope="" ma:versionID="261409a6b8f3e3c8be046322c73a620d">
  <xsd:schema xmlns:xsd="http://www.w3.org/2001/XMLSchema" xmlns:xs="http://www.w3.org/2001/XMLSchema" xmlns:p="http://schemas.microsoft.com/office/2006/metadata/properties" xmlns:ns2="4641bb85-d0dc-4f02-a1d2-b77c197edb0f" targetNamespace="http://schemas.microsoft.com/office/2006/metadata/properties" ma:root="true" ma:fieldsID="36c1c7d935b6b29545a053f7ead44536" ns2:_="">
    <xsd:import namespace="4641bb85-d0dc-4f02-a1d2-b77c197edb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41bb85-d0dc-4f02-a1d2-b77c197edb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1F3C3A-AAFE-4AFC-836C-B5BC684FA20A}">
  <ds:schemaRefs>
    <ds:schemaRef ds:uri="http://schemas.microsoft.com/sharepoint/v3/contenttype/forms"/>
  </ds:schemaRefs>
</ds:datastoreItem>
</file>

<file path=customXml/itemProps2.xml><?xml version="1.0" encoding="utf-8"?>
<ds:datastoreItem xmlns:ds="http://schemas.openxmlformats.org/officeDocument/2006/customXml" ds:itemID="{A382E3FA-007E-4F83-BBD5-534191A65D86}">
  <ds:schemaRefs>
    <ds:schemaRef ds:uri="http://purl.org/dc/dcmitype/"/>
    <ds:schemaRef ds:uri="http://schemas.microsoft.com/office/infopath/2007/PartnerControls"/>
    <ds:schemaRef ds:uri="http://purl.org/dc/terms/"/>
    <ds:schemaRef ds:uri="http://schemas.microsoft.com/office/2006/documentManagement/types"/>
    <ds:schemaRef ds:uri="4641bb85-d0dc-4f02-a1d2-b77c197edb0f"/>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85E1C4A-3827-45F3-B92E-7A241EFA9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41bb85-d0dc-4f02-a1d2-b77c197edb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2197</Words>
  <Application>Microsoft Office PowerPoint</Application>
  <PresentationFormat>Widescreen</PresentationFormat>
  <Paragraphs>230</Paragraphs>
  <Slides>32</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Scottish Compassionate Communities Toolkit</vt:lpstr>
      <vt:lpstr>PowerPoint Presentation</vt:lpstr>
      <vt:lpstr>Coming up…</vt:lpstr>
      <vt:lpstr>Creating opportunities for support</vt:lpstr>
      <vt:lpstr>PowerPoint Presentation</vt:lpstr>
      <vt:lpstr>PowerPoint Presentation</vt:lpstr>
      <vt:lpstr>PowerPoint Presentation</vt:lpstr>
      <vt:lpstr>PowerPoint Presentation</vt:lpstr>
      <vt:lpstr>PowerPoint Presentation</vt:lpstr>
      <vt:lpstr>Other ideas</vt:lpstr>
      <vt:lpstr>Other ideas</vt:lpstr>
      <vt:lpstr>Falkirk Trinity Church</vt:lpstr>
      <vt:lpstr>Creating opportunities to talk and plan</vt:lpstr>
      <vt:lpstr>Death Cafes</vt:lpstr>
      <vt:lpstr>Origami Game</vt:lpstr>
      <vt:lpstr>Grave Talk</vt:lpstr>
      <vt:lpstr>Marie Curie Cards</vt:lpstr>
      <vt:lpstr>  End of Life Aid Skills for Everyone (EASE)  </vt:lpstr>
      <vt:lpstr>Aims</vt:lpstr>
      <vt:lpstr>Target Audience</vt:lpstr>
      <vt:lpstr>What should be covered by an End Of Life Aid Skills for Everyone course?</vt:lpstr>
      <vt:lpstr>What do members of the public want to know?</vt:lpstr>
      <vt:lpstr>Module 1: An Introduction to Death in Scotland</vt:lpstr>
      <vt:lpstr>Module 2: Serious Illness and Frailty</vt:lpstr>
      <vt:lpstr>Module 3: Realities of Caring and Dying</vt:lpstr>
      <vt:lpstr>Module 4: Caring for the Carer</vt:lpstr>
      <vt:lpstr>PowerPoint Presentation</vt:lpstr>
      <vt:lpstr>PowerPoint Presentation</vt:lpstr>
      <vt:lpstr>What will you take away from tonight’s session?</vt:lpstr>
      <vt:lpstr> Free to access  Groups of 12-15 people.  2 volunteer co-facilitators lead each session.  Course facilitators attend training and receive some kind of accreditation.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Peacock</dc:creator>
  <cp:lastModifiedBy>Administrator</cp:lastModifiedBy>
  <cp:revision>3</cp:revision>
  <dcterms:created xsi:type="dcterms:W3CDTF">2019-11-26T12:33:45Z</dcterms:created>
  <dcterms:modified xsi:type="dcterms:W3CDTF">2019-11-26T13:33:14Z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0x0101000927F8BEB0115144A90523ED99B79E8F</vt:lpwstr>
  </property>
</Properties>
</file>