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olors2.xml" ContentType="application/vnd.ms-office.chartcolorstyle+xml"/>
  <Override PartName="/ppt/diagrams/layout1.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2"/>
  </p:notesMasterIdLst>
  <p:sldIdLst>
    <p:sldId id="256" r:id="rId2"/>
    <p:sldId id="257" r:id="rId3"/>
    <p:sldId id="258" r:id="rId4"/>
    <p:sldId id="263" r:id="rId5"/>
    <p:sldId id="266" r:id="rId6"/>
    <p:sldId id="420" r:id="rId7"/>
    <p:sldId id="419" r:id="rId8"/>
    <p:sldId id="421" r:id="rId9"/>
    <p:sldId id="267" r:id="rId10"/>
    <p:sldId id="265" r:id="rId11"/>
    <p:sldId id="268" r:id="rId12"/>
    <p:sldId id="264" r:id="rId13"/>
    <p:sldId id="269" r:id="rId14"/>
    <p:sldId id="260" r:id="rId15"/>
    <p:sldId id="273" r:id="rId16"/>
    <p:sldId id="259" r:id="rId17"/>
    <p:sldId id="261" r:id="rId18"/>
    <p:sldId id="270" r:id="rId19"/>
    <p:sldId id="272" r:id="rId20"/>
    <p:sldId id="262" r:id="rId21"/>
    <p:sldId id="301" r:id="rId22"/>
    <p:sldId id="303" r:id="rId23"/>
    <p:sldId id="304" r:id="rId24"/>
    <p:sldId id="275" r:id="rId25"/>
    <p:sldId id="403" r:id="rId26"/>
    <p:sldId id="330" r:id="rId27"/>
    <p:sldId id="331" r:id="rId28"/>
    <p:sldId id="405" r:id="rId29"/>
    <p:sldId id="406" r:id="rId30"/>
    <p:sldId id="407" r:id="rId31"/>
    <p:sldId id="408" r:id="rId32"/>
    <p:sldId id="404" r:id="rId33"/>
    <p:sldId id="327" r:id="rId34"/>
    <p:sldId id="410" r:id="rId35"/>
    <p:sldId id="411" r:id="rId36"/>
    <p:sldId id="414" r:id="rId37"/>
    <p:sldId id="415" r:id="rId38"/>
    <p:sldId id="416" r:id="rId39"/>
    <p:sldId id="417" r:id="rId40"/>
    <p:sldId id="413"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6327"/>
  </p:normalViewPr>
  <p:slideViewPr>
    <p:cSldViewPr snapToGrid="0" snapToObjects="1">
      <p:cViewPr varScale="1">
        <p:scale>
          <a:sx n="110" d="100"/>
          <a:sy n="110" d="100"/>
        </p:scale>
        <p:origin x="594" y="96"/>
      </p:cViewPr>
      <p:guideLst/>
    </p:cSldViewPr>
  </p:slid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austynsnowden\Documents\oldlaptops\publications\Chaplains\Heather%20Tan\Rasch%20and%20factor%20analysis\percentile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Religion Scotland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2001</c:v>
                </c:pt>
              </c:strCache>
            </c:strRef>
          </c:tx>
          <c:spPr>
            <a:solidFill>
              <a:schemeClr val="accent1"/>
            </a:solidFill>
            <a:ln>
              <a:noFill/>
            </a:ln>
            <a:effectLst/>
          </c:spPr>
          <c:invertIfNegative val="0"/>
          <c:cat>
            <c:strRef>
              <c:f>Sheet1!$A$2:$A$13</c:f>
              <c:strCache>
                <c:ptCount val="12"/>
                <c:pt idx="0">
                  <c:v>Christianity</c:v>
                </c:pt>
                <c:pt idx="1">
                  <c:v>–Church of Scotland</c:v>
                </c:pt>
                <c:pt idx="2">
                  <c:v>–Roman Catholic</c:v>
                </c:pt>
                <c:pt idx="3">
                  <c:v>–Other Christian</c:v>
                </c:pt>
                <c:pt idx="4">
                  <c:v>Islam</c:v>
                </c:pt>
                <c:pt idx="5">
                  <c:v>Hinduism</c:v>
                </c:pt>
                <c:pt idx="6">
                  <c:v>Buddhism</c:v>
                </c:pt>
                <c:pt idx="7">
                  <c:v>Sikhism</c:v>
                </c:pt>
                <c:pt idx="8">
                  <c:v>Judaism</c:v>
                </c:pt>
                <c:pt idx="9">
                  <c:v>Other religion</c:v>
                </c:pt>
                <c:pt idx="10">
                  <c:v>No religion</c:v>
                </c:pt>
                <c:pt idx="11">
                  <c:v>Religion not stated</c:v>
                </c:pt>
              </c:strCache>
            </c:strRef>
          </c:cat>
          <c:val>
            <c:numRef>
              <c:f>Sheet1!$B$2:$B$13</c:f>
              <c:numCache>
                <c:formatCode>#,##0</c:formatCode>
                <c:ptCount val="12"/>
                <c:pt idx="0">
                  <c:v>3294545</c:v>
                </c:pt>
                <c:pt idx="1">
                  <c:v>2146251</c:v>
                </c:pt>
                <c:pt idx="2">
                  <c:v>803732</c:v>
                </c:pt>
                <c:pt idx="3">
                  <c:v>344562</c:v>
                </c:pt>
                <c:pt idx="4">
                  <c:v>42557</c:v>
                </c:pt>
                <c:pt idx="5">
                  <c:v>5564</c:v>
                </c:pt>
                <c:pt idx="6">
                  <c:v>6830</c:v>
                </c:pt>
                <c:pt idx="7">
                  <c:v>6572</c:v>
                </c:pt>
                <c:pt idx="8">
                  <c:v>6448</c:v>
                </c:pt>
                <c:pt idx="9">
                  <c:v>26974</c:v>
                </c:pt>
                <c:pt idx="10">
                  <c:v>1394460</c:v>
                </c:pt>
                <c:pt idx="11">
                  <c:v>278061</c:v>
                </c:pt>
              </c:numCache>
            </c:numRef>
          </c:val>
          <c:extLst>
            <c:ext xmlns:c16="http://schemas.microsoft.com/office/drawing/2014/chart" uri="{C3380CC4-5D6E-409C-BE32-E72D297353CC}">
              <c16:uniqueId val="{00000000-C796-D24B-B8B5-FC511B0E7ABA}"/>
            </c:ext>
          </c:extLst>
        </c:ser>
        <c:ser>
          <c:idx val="1"/>
          <c:order val="1"/>
          <c:tx>
            <c:strRef>
              <c:f>Sheet1!$C$1</c:f>
              <c:strCache>
                <c:ptCount val="1"/>
                <c:pt idx="0">
                  <c:v>2011</c:v>
                </c:pt>
              </c:strCache>
            </c:strRef>
          </c:tx>
          <c:spPr>
            <a:solidFill>
              <a:schemeClr val="accent2"/>
            </a:solidFill>
            <a:ln>
              <a:noFill/>
            </a:ln>
            <a:effectLst/>
          </c:spPr>
          <c:invertIfNegative val="0"/>
          <c:cat>
            <c:strRef>
              <c:f>Sheet1!$A$2:$A$13</c:f>
              <c:strCache>
                <c:ptCount val="12"/>
                <c:pt idx="0">
                  <c:v>Christianity</c:v>
                </c:pt>
                <c:pt idx="1">
                  <c:v>–Church of Scotland</c:v>
                </c:pt>
                <c:pt idx="2">
                  <c:v>–Roman Catholic</c:v>
                </c:pt>
                <c:pt idx="3">
                  <c:v>–Other Christian</c:v>
                </c:pt>
                <c:pt idx="4">
                  <c:v>Islam</c:v>
                </c:pt>
                <c:pt idx="5">
                  <c:v>Hinduism</c:v>
                </c:pt>
                <c:pt idx="6">
                  <c:v>Buddhism</c:v>
                </c:pt>
                <c:pt idx="7">
                  <c:v>Sikhism</c:v>
                </c:pt>
                <c:pt idx="8">
                  <c:v>Judaism</c:v>
                </c:pt>
                <c:pt idx="9">
                  <c:v>Other religion</c:v>
                </c:pt>
                <c:pt idx="10">
                  <c:v>No religion</c:v>
                </c:pt>
                <c:pt idx="11">
                  <c:v>Religion not stated</c:v>
                </c:pt>
              </c:strCache>
            </c:strRef>
          </c:cat>
          <c:val>
            <c:numRef>
              <c:f>Sheet1!$C$2:$C$13</c:f>
              <c:numCache>
                <c:formatCode>#,##0</c:formatCode>
                <c:ptCount val="12"/>
                <c:pt idx="0">
                  <c:v>2850199</c:v>
                </c:pt>
                <c:pt idx="1">
                  <c:v>1717871</c:v>
                </c:pt>
                <c:pt idx="2">
                  <c:v>841053</c:v>
                </c:pt>
                <c:pt idx="3">
                  <c:v>291275</c:v>
                </c:pt>
                <c:pt idx="4">
                  <c:v>76737</c:v>
                </c:pt>
                <c:pt idx="5">
                  <c:v>16379</c:v>
                </c:pt>
                <c:pt idx="6">
                  <c:v>12795</c:v>
                </c:pt>
                <c:pt idx="7">
                  <c:v>9055</c:v>
                </c:pt>
                <c:pt idx="8">
                  <c:v>5887</c:v>
                </c:pt>
                <c:pt idx="9">
                  <c:v>15196</c:v>
                </c:pt>
                <c:pt idx="10">
                  <c:v>1941116</c:v>
                </c:pt>
                <c:pt idx="11">
                  <c:v>368039</c:v>
                </c:pt>
              </c:numCache>
            </c:numRef>
          </c:val>
          <c:extLst>
            <c:ext xmlns:c16="http://schemas.microsoft.com/office/drawing/2014/chart" uri="{C3380CC4-5D6E-409C-BE32-E72D297353CC}">
              <c16:uniqueId val="{00000001-C796-D24B-B8B5-FC511B0E7ABA}"/>
            </c:ext>
          </c:extLst>
        </c:ser>
        <c:dLbls>
          <c:showLegendKey val="0"/>
          <c:showVal val="0"/>
          <c:showCatName val="0"/>
          <c:showSerName val="0"/>
          <c:showPercent val="0"/>
          <c:showBubbleSize val="0"/>
        </c:dLbls>
        <c:gapWidth val="219"/>
        <c:overlap val="-27"/>
        <c:axId val="595039551"/>
        <c:axId val="595041199"/>
      </c:barChart>
      <c:catAx>
        <c:axId val="595039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95041199"/>
        <c:crosses val="autoZero"/>
        <c:auto val="1"/>
        <c:lblAlgn val="ctr"/>
        <c:lblOffset val="100"/>
        <c:noMultiLvlLbl val="0"/>
      </c:catAx>
      <c:valAx>
        <c:axId val="59504119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50395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Change 2001 - 2010</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Change</c:v>
                </c:pt>
              </c:strCache>
            </c:strRef>
          </c:tx>
          <c:spPr>
            <a:gradFill rotWithShape="1">
              <a:gsLst>
                <a:gs pos="0">
                  <a:schemeClr val="accent1">
                    <a:tint val="98000"/>
                    <a:satMod val="110000"/>
                    <a:lumMod val="104000"/>
                  </a:schemeClr>
                </a:gs>
                <a:gs pos="69000">
                  <a:schemeClr val="accent1">
                    <a:shade val="84000"/>
                    <a:satMod val="130000"/>
                    <a:lumMod val="92000"/>
                  </a:schemeClr>
                </a:gs>
                <a:gs pos="100000">
                  <a:schemeClr val="accent1">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c:spPr>
          <c:invertIfNegative val="0"/>
          <c:cat>
            <c:strRef>
              <c:f>Sheet1!$A$2:$A$13</c:f>
              <c:strCache>
                <c:ptCount val="12"/>
                <c:pt idx="0">
                  <c:v>Christianity</c:v>
                </c:pt>
                <c:pt idx="1">
                  <c:v>–Church of Scotland</c:v>
                </c:pt>
                <c:pt idx="2">
                  <c:v>–Other Christian</c:v>
                </c:pt>
                <c:pt idx="3">
                  <c:v>Other religion</c:v>
                </c:pt>
                <c:pt idx="4">
                  <c:v>Judaism</c:v>
                </c:pt>
                <c:pt idx="5">
                  <c:v>Sikhism</c:v>
                </c:pt>
                <c:pt idx="6">
                  <c:v>Buddhism</c:v>
                </c:pt>
                <c:pt idx="7">
                  <c:v>Hinduism</c:v>
                </c:pt>
                <c:pt idx="8">
                  <c:v>Islam</c:v>
                </c:pt>
                <c:pt idx="9">
                  <c:v>–Roman Catholic</c:v>
                </c:pt>
                <c:pt idx="10">
                  <c:v>Religion not stated</c:v>
                </c:pt>
                <c:pt idx="11">
                  <c:v>No religion</c:v>
                </c:pt>
              </c:strCache>
            </c:strRef>
          </c:cat>
          <c:val>
            <c:numRef>
              <c:f>Sheet1!$B$2:$B$13</c:f>
              <c:numCache>
                <c:formatCode>0</c:formatCode>
                <c:ptCount val="12"/>
                <c:pt idx="0">
                  <c:v>-444346</c:v>
                </c:pt>
                <c:pt idx="1">
                  <c:v>-428380</c:v>
                </c:pt>
                <c:pt idx="2">
                  <c:v>-53287</c:v>
                </c:pt>
                <c:pt idx="3">
                  <c:v>-11778</c:v>
                </c:pt>
                <c:pt idx="4">
                  <c:v>-561</c:v>
                </c:pt>
                <c:pt idx="5">
                  <c:v>2483</c:v>
                </c:pt>
                <c:pt idx="6">
                  <c:v>5965</c:v>
                </c:pt>
                <c:pt idx="7">
                  <c:v>10815</c:v>
                </c:pt>
                <c:pt idx="8">
                  <c:v>34180</c:v>
                </c:pt>
                <c:pt idx="9">
                  <c:v>37321</c:v>
                </c:pt>
                <c:pt idx="10">
                  <c:v>89978</c:v>
                </c:pt>
                <c:pt idx="11">
                  <c:v>546656</c:v>
                </c:pt>
              </c:numCache>
            </c:numRef>
          </c:val>
          <c:extLst>
            <c:ext xmlns:c16="http://schemas.microsoft.com/office/drawing/2014/chart" uri="{C3380CC4-5D6E-409C-BE32-E72D297353CC}">
              <c16:uniqueId val="{00000000-44A5-5B44-BAF6-44D993DAF2A5}"/>
            </c:ext>
          </c:extLst>
        </c:ser>
        <c:dLbls>
          <c:showLegendKey val="0"/>
          <c:showVal val="0"/>
          <c:showCatName val="0"/>
          <c:showSerName val="0"/>
          <c:showPercent val="0"/>
          <c:showBubbleSize val="0"/>
        </c:dLbls>
        <c:gapWidth val="115"/>
        <c:overlap val="-20"/>
        <c:axId val="629458975"/>
        <c:axId val="629460623"/>
      </c:barChart>
      <c:catAx>
        <c:axId val="629458975"/>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629460623"/>
        <c:crosses val="autoZero"/>
        <c:auto val="1"/>
        <c:lblAlgn val="ctr"/>
        <c:lblOffset val="100"/>
        <c:noMultiLvlLbl val="0"/>
      </c:catAx>
      <c:valAx>
        <c:axId val="629460623"/>
        <c:scaling>
          <c:orientation val="minMax"/>
        </c:scaling>
        <c:delete val="0"/>
        <c:axPos val="b"/>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6294589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scatterChart>
        <c:scatterStyle val="smoothMarker"/>
        <c:varyColors val="0"/>
        <c:ser>
          <c:idx val="0"/>
          <c:order val="0"/>
          <c:tx>
            <c:strRef>
              <c:f>Sheet4!$N$3</c:f>
              <c:strCache>
                <c:ptCount val="1"/>
                <c:pt idx="0">
                  <c:v>Percentile</c:v>
                </c:pt>
              </c:strCache>
            </c:strRef>
          </c:tx>
          <c:spPr>
            <a:ln w="9525" cap="flat" cmpd="sng" algn="ctr">
              <a:solidFill>
                <a:schemeClr val="accent1">
                  <a:alpha val="70000"/>
                </a:schemeClr>
              </a:solidFill>
              <a:prstDash val="sysDot"/>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rnd">
                      <a:solidFill>
                        <a:schemeClr val="dk1">
                          <a:lumMod val="35000"/>
                          <a:lumOff val="65000"/>
                        </a:schemeClr>
                      </a:solidFill>
                      <a:round/>
                    </a:ln>
                    <a:effectLst/>
                  </c:spPr>
                </c15:leaderLines>
              </c:ext>
            </c:extLst>
          </c:dLbls>
          <c:xVal>
            <c:numRef>
              <c:f>Sheet4!$M$4:$M$24</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Sheet4!$N$4:$N$24</c:f>
              <c:numCache>
                <c:formatCode>General</c:formatCode>
                <c:ptCount val="21"/>
                <c:pt idx="0">
                  <c:v>1</c:v>
                </c:pt>
                <c:pt idx="1">
                  <c:v>1</c:v>
                </c:pt>
                <c:pt idx="2">
                  <c:v>1</c:v>
                </c:pt>
                <c:pt idx="3">
                  <c:v>1</c:v>
                </c:pt>
                <c:pt idx="4">
                  <c:v>2</c:v>
                </c:pt>
                <c:pt idx="5">
                  <c:v>3</c:v>
                </c:pt>
                <c:pt idx="6">
                  <c:v>4</c:v>
                </c:pt>
                <c:pt idx="7">
                  <c:v>7</c:v>
                </c:pt>
                <c:pt idx="8">
                  <c:v>13</c:v>
                </c:pt>
                <c:pt idx="9">
                  <c:v>19</c:v>
                </c:pt>
                <c:pt idx="10">
                  <c:v>25</c:v>
                </c:pt>
                <c:pt idx="11">
                  <c:v>33</c:v>
                </c:pt>
                <c:pt idx="12">
                  <c:v>43</c:v>
                </c:pt>
                <c:pt idx="13">
                  <c:v>56</c:v>
                </c:pt>
                <c:pt idx="14">
                  <c:v>70</c:v>
                </c:pt>
                <c:pt idx="15">
                  <c:v>82</c:v>
                </c:pt>
                <c:pt idx="16">
                  <c:v>90</c:v>
                </c:pt>
                <c:pt idx="17">
                  <c:v>94</c:v>
                </c:pt>
                <c:pt idx="18">
                  <c:v>97</c:v>
                </c:pt>
                <c:pt idx="19">
                  <c:v>98</c:v>
                </c:pt>
                <c:pt idx="20">
                  <c:v>99</c:v>
                </c:pt>
              </c:numCache>
            </c:numRef>
          </c:yVal>
          <c:smooth val="1"/>
          <c:extLst>
            <c:ext xmlns:c16="http://schemas.microsoft.com/office/drawing/2014/chart" uri="{C3380CC4-5D6E-409C-BE32-E72D297353CC}">
              <c16:uniqueId val="{00000000-2F45-9647-BD00-8188B4057C88}"/>
            </c:ext>
          </c:extLst>
        </c:ser>
        <c:dLbls>
          <c:dLblPos val="l"/>
          <c:showLegendKey val="0"/>
          <c:showVal val="1"/>
          <c:showCatName val="0"/>
          <c:showSerName val="0"/>
          <c:showPercent val="0"/>
          <c:showBubbleSize val="0"/>
        </c:dLbls>
        <c:axId val="253171792"/>
        <c:axId val="192801904"/>
      </c:scatterChart>
      <c:valAx>
        <c:axId val="253171792"/>
        <c:scaling>
          <c:orientation val="minMax"/>
          <c:max val="20"/>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rnd">
            <a:solidFill>
              <a:schemeClr val="dk1">
                <a:lumMod val="20000"/>
                <a:lumOff val="80000"/>
              </a:schemeClr>
            </a:solidFill>
            <a:round/>
          </a:ln>
          <a:effectLst/>
        </c:spPr>
        <c:txPr>
          <a:bodyPr rot="-60000000" spcFirstLastPara="1" vertOverflow="ellipsis" vert="horz" wrap="square" anchor="ctr" anchorCtr="1"/>
          <a:lstStyle/>
          <a:p>
            <a:pPr>
              <a:defRPr sz="900" b="0" i="0" u="none" strike="noStrike" kern="1200" spc="0" baseline="0">
                <a:solidFill>
                  <a:schemeClr val="dk1">
                    <a:lumMod val="65000"/>
                    <a:lumOff val="35000"/>
                  </a:schemeClr>
                </a:solidFill>
                <a:latin typeface="+mn-lt"/>
                <a:ea typeface="+mn-ea"/>
                <a:cs typeface="+mn-cs"/>
              </a:defRPr>
            </a:pPr>
            <a:endParaRPr lang="en-US"/>
          </a:p>
        </c:txPr>
        <c:crossAx val="192801904"/>
        <c:crosses val="autoZero"/>
        <c:crossBetween val="midCat"/>
      </c:valAx>
      <c:valAx>
        <c:axId val="192801904"/>
        <c:scaling>
          <c:orientation val="minMax"/>
          <c:max val="100"/>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900" b="0" i="0" u="none" strike="noStrike" kern="1200" spc="0" baseline="0">
                <a:solidFill>
                  <a:schemeClr val="dk1">
                    <a:lumMod val="65000"/>
                    <a:lumOff val="35000"/>
                  </a:schemeClr>
                </a:solidFill>
                <a:latin typeface="+mn-lt"/>
                <a:ea typeface="+mn-ea"/>
                <a:cs typeface="+mn-cs"/>
              </a:defRPr>
            </a:pPr>
            <a:endParaRPr lang="en-US"/>
          </a:p>
        </c:txPr>
        <c:crossAx val="253171792"/>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900" kern="1200" spc="0" baseline="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dgm:fillClrLst>
    <dgm:linClrLst meth="repeat">
      <a:schemeClr val="lt1">
        <a:alpha val="0"/>
      </a:schemeClr>
    </dgm:linClrLst>
    <dgm:effectClrLst/>
    <dgm:txLinClrLst/>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8C5D0F-D5BF-448F-B37D-047A33E5638F}" type="doc">
      <dgm:prSet loTypeId="urn:microsoft.com/office/officeart/2018/5/layout/IconCircleLabelList" loCatId="icon" qsTypeId="urn:microsoft.com/office/officeart/2005/8/quickstyle/simple1" qsCatId="simple" csTypeId="urn:microsoft.com/office/officeart/2018/5/colors/Iconchunking_neutralicon_accent4_2" csCatId="accent4" phldr="1"/>
      <dgm:spPr/>
      <dgm:t>
        <a:bodyPr/>
        <a:lstStyle/>
        <a:p>
          <a:endParaRPr lang="en-US"/>
        </a:p>
      </dgm:t>
    </dgm:pt>
    <dgm:pt modelId="{E76852CF-5E16-4DF4-BC19-BEE944A8C047}">
      <dgm:prSet/>
      <dgm:spPr/>
      <dgm:t>
        <a:bodyPr/>
        <a:lstStyle/>
        <a:p>
          <a:pPr>
            <a:defRPr cap="all"/>
          </a:pPr>
          <a:r>
            <a:rPr lang="en-US"/>
            <a:t>Time.</a:t>
          </a:r>
        </a:p>
      </dgm:t>
    </dgm:pt>
    <dgm:pt modelId="{CBAB6C51-1523-4080-BDA1-34AA32C1CB20}" type="parTrans" cxnId="{31863697-E281-459A-B03F-987C7443EE69}">
      <dgm:prSet/>
      <dgm:spPr/>
      <dgm:t>
        <a:bodyPr/>
        <a:lstStyle/>
        <a:p>
          <a:endParaRPr lang="en-US"/>
        </a:p>
      </dgm:t>
    </dgm:pt>
    <dgm:pt modelId="{2546F593-BBAE-4881-8C76-ECF27188611B}" type="sibTrans" cxnId="{31863697-E281-459A-B03F-987C7443EE69}">
      <dgm:prSet/>
      <dgm:spPr/>
      <dgm:t>
        <a:bodyPr/>
        <a:lstStyle/>
        <a:p>
          <a:endParaRPr lang="en-US"/>
        </a:p>
      </dgm:t>
    </dgm:pt>
    <dgm:pt modelId="{AC0749A7-B101-4F7E-9A12-945B6DD861D7}">
      <dgm:prSet/>
      <dgm:spPr/>
      <dgm:t>
        <a:bodyPr/>
        <a:lstStyle/>
        <a:p>
          <a:pPr>
            <a:defRPr cap="all"/>
          </a:pPr>
          <a:r>
            <a:rPr lang="en-US"/>
            <a:t>Distress.</a:t>
          </a:r>
        </a:p>
      </dgm:t>
    </dgm:pt>
    <dgm:pt modelId="{9378048F-EE58-4A95-A618-37FA9F53FB65}" type="parTrans" cxnId="{88D5AD84-0553-4549-A378-6A94D72DEFBD}">
      <dgm:prSet/>
      <dgm:spPr/>
      <dgm:t>
        <a:bodyPr/>
        <a:lstStyle/>
        <a:p>
          <a:endParaRPr lang="en-US"/>
        </a:p>
      </dgm:t>
    </dgm:pt>
    <dgm:pt modelId="{32943C63-7B7D-47B7-ADC0-4EA3389425EF}" type="sibTrans" cxnId="{88D5AD84-0553-4549-A378-6A94D72DEFBD}">
      <dgm:prSet/>
      <dgm:spPr/>
      <dgm:t>
        <a:bodyPr/>
        <a:lstStyle/>
        <a:p>
          <a:endParaRPr lang="en-US"/>
        </a:p>
      </dgm:t>
    </dgm:pt>
    <dgm:pt modelId="{F593AC8A-9792-4B66-BA26-7C10539D1548}" type="pres">
      <dgm:prSet presAssocID="{678C5D0F-D5BF-448F-B37D-047A33E5638F}" presName="root" presStyleCnt="0">
        <dgm:presLayoutVars>
          <dgm:dir/>
          <dgm:resizeHandles val="exact"/>
        </dgm:presLayoutVars>
      </dgm:prSet>
      <dgm:spPr/>
    </dgm:pt>
    <dgm:pt modelId="{553D3E81-A3C3-413C-8AD4-9AE52D6C85A6}" type="pres">
      <dgm:prSet presAssocID="{E76852CF-5E16-4DF4-BC19-BEE944A8C047}" presName="compNode" presStyleCnt="0"/>
      <dgm:spPr/>
    </dgm:pt>
    <dgm:pt modelId="{3A21AFC4-57FE-4016-9F84-CF7664F98E9F}" type="pres">
      <dgm:prSet presAssocID="{E76852CF-5E16-4DF4-BC19-BEE944A8C047}" presName="iconBgRect" presStyleLbl="bgShp" presStyleIdx="0" presStyleCnt="2"/>
      <dgm:spPr/>
    </dgm:pt>
    <dgm:pt modelId="{6B4601E1-C8C0-49DA-9CFC-81D5754D7014}" type="pres">
      <dgm:prSet presAssocID="{E76852CF-5E16-4DF4-BC19-BEE944A8C04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urglass Finished"/>
        </a:ext>
      </dgm:extLst>
    </dgm:pt>
    <dgm:pt modelId="{B17282BE-ECC9-4115-A602-500051AE2C21}" type="pres">
      <dgm:prSet presAssocID="{E76852CF-5E16-4DF4-BC19-BEE944A8C047}" presName="spaceRect" presStyleCnt="0"/>
      <dgm:spPr/>
    </dgm:pt>
    <dgm:pt modelId="{D2EA8071-6C69-496F-8042-ACE8E6C5BE06}" type="pres">
      <dgm:prSet presAssocID="{E76852CF-5E16-4DF4-BC19-BEE944A8C047}" presName="textRect" presStyleLbl="revTx" presStyleIdx="0" presStyleCnt="2">
        <dgm:presLayoutVars>
          <dgm:chMax val="1"/>
          <dgm:chPref val="1"/>
        </dgm:presLayoutVars>
      </dgm:prSet>
      <dgm:spPr/>
    </dgm:pt>
    <dgm:pt modelId="{DA1CDB97-7053-4045-9946-4C2E7C30501B}" type="pres">
      <dgm:prSet presAssocID="{2546F593-BBAE-4881-8C76-ECF27188611B}" presName="sibTrans" presStyleCnt="0"/>
      <dgm:spPr/>
    </dgm:pt>
    <dgm:pt modelId="{61C5F914-7C6E-4CA4-B787-D88A04974973}" type="pres">
      <dgm:prSet presAssocID="{AC0749A7-B101-4F7E-9A12-945B6DD861D7}" presName="compNode" presStyleCnt="0"/>
      <dgm:spPr/>
    </dgm:pt>
    <dgm:pt modelId="{6B58E32A-D102-441D-B0B9-10CF1FA38144}" type="pres">
      <dgm:prSet presAssocID="{AC0749A7-B101-4F7E-9A12-945B6DD861D7}" presName="iconBgRect" presStyleLbl="bgShp" presStyleIdx="1" presStyleCnt="2"/>
      <dgm:spPr/>
    </dgm:pt>
    <dgm:pt modelId="{A50F8B2F-87F1-4564-A08F-838CB9D48721}" type="pres">
      <dgm:prSet presAssocID="{AC0749A7-B101-4F7E-9A12-945B6DD861D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mbulance"/>
        </a:ext>
      </dgm:extLst>
    </dgm:pt>
    <dgm:pt modelId="{02DD5F5C-0B73-42E5-9CD6-CACAC8F8A0DC}" type="pres">
      <dgm:prSet presAssocID="{AC0749A7-B101-4F7E-9A12-945B6DD861D7}" presName="spaceRect" presStyleCnt="0"/>
      <dgm:spPr/>
    </dgm:pt>
    <dgm:pt modelId="{12812FB2-ACB1-4D3E-8517-0CB95AAD5E23}" type="pres">
      <dgm:prSet presAssocID="{AC0749A7-B101-4F7E-9A12-945B6DD861D7}" presName="textRect" presStyleLbl="revTx" presStyleIdx="1" presStyleCnt="2">
        <dgm:presLayoutVars>
          <dgm:chMax val="1"/>
          <dgm:chPref val="1"/>
        </dgm:presLayoutVars>
      </dgm:prSet>
      <dgm:spPr/>
    </dgm:pt>
  </dgm:ptLst>
  <dgm:cxnLst>
    <dgm:cxn modelId="{2700C013-153D-4A9F-98E0-11273127643F}" type="presOf" srcId="{678C5D0F-D5BF-448F-B37D-047A33E5638F}" destId="{F593AC8A-9792-4B66-BA26-7C10539D1548}" srcOrd="0" destOrd="0" presId="urn:microsoft.com/office/officeart/2018/5/layout/IconCircleLabelList"/>
    <dgm:cxn modelId="{FF90E931-EA26-4293-BAC2-8F2B1D56718A}" type="presOf" srcId="{AC0749A7-B101-4F7E-9A12-945B6DD861D7}" destId="{12812FB2-ACB1-4D3E-8517-0CB95AAD5E23}" srcOrd="0" destOrd="0" presId="urn:microsoft.com/office/officeart/2018/5/layout/IconCircleLabelList"/>
    <dgm:cxn modelId="{0DFA8C45-5B3E-4505-B17D-55C9D4FD9952}" type="presOf" srcId="{E76852CF-5E16-4DF4-BC19-BEE944A8C047}" destId="{D2EA8071-6C69-496F-8042-ACE8E6C5BE06}" srcOrd="0" destOrd="0" presId="urn:microsoft.com/office/officeart/2018/5/layout/IconCircleLabelList"/>
    <dgm:cxn modelId="{88D5AD84-0553-4549-A378-6A94D72DEFBD}" srcId="{678C5D0F-D5BF-448F-B37D-047A33E5638F}" destId="{AC0749A7-B101-4F7E-9A12-945B6DD861D7}" srcOrd="1" destOrd="0" parTransId="{9378048F-EE58-4A95-A618-37FA9F53FB65}" sibTransId="{32943C63-7B7D-47B7-ADC0-4EA3389425EF}"/>
    <dgm:cxn modelId="{31863697-E281-459A-B03F-987C7443EE69}" srcId="{678C5D0F-D5BF-448F-B37D-047A33E5638F}" destId="{E76852CF-5E16-4DF4-BC19-BEE944A8C047}" srcOrd="0" destOrd="0" parTransId="{CBAB6C51-1523-4080-BDA1-34AA32C1CB20}" sibTransId="{2546F593-BBAE-4881-8C76-ECF27188611B}"/>
    <dgm:cxn modelId="{BF8C6CE6-CCE8-4209-A638-F794DE81631D}" type="presParOf" srcId="{F593AC8A-9792-4B66-BA26-7C10539D1548}" destId="{553D3E81-A3C3-413C-8AD4-9AE52D6C85A6}" srcOrd="0" destOrd="0" presId="urn:microsoft.com/office/officeart/2018/5/layout/IconCircleLabelList"/>
    <dgm:cxn modelId="{B214CCB5-A89D-49D3-BCC9-B3D1E5D45FFA}" type="presParOf" srcId="{553D3E81-A3C3-413C-8AD4-9AE52D6C85A6}" destId="{3A21AFC4-57FE-4016-9F84-CF7664F98E9F}" srcOrd="0" destOrd="0" presId="urn:microsoft.com/office/officeart/2018/5/layout/IconCircleLabelList"/>
    <dgm:cxn modelId="{243EBF21-9A12-4108-B813-B1DF6EA34E49}" type="presParOf" srcId="{553D3E81-A3C3-413C-8AD4-9AE52D6C85A6}" destId="{6B4601E1-C8C0-49DA-9CFC-81D5754D7014}" srcOrd="1" destOrd="0" presId="urn:microsoft.com/office/officeart/2018/5/layout/IconCircleLabelList"/>
    <dgm:cxn modelId="{39469F03-BABC-458E-9469-C2153FEC9FB6}" type="presParOf" srcId="{553D3E81-A3C3-413C-8AD4-9AE52D6C85A6}" destId="{B17282BE-ECC9-4115-A602-500051AE2C21}" srcOrd="2" destOrd="0" presId="urn:microsoft.com/office/officeart/2018/5/layout/IconCircleLabelList"/>
    <dgm:cxn modelId="{19F90E43-4883-4DD6-8C8E-AFB95138C35A}" type="presParOf" srcId="{553D3E81-A3C3-413C-8AD4-9AE52D6C85A6}" destId="{D2EA8071-6C69-496F-8042-ACE8E6C5BE06}" srcOrd="3" destOrd="0" presId="urn:microsoft.com/office/officeart/2018/5/layout/IconCircleLabelList"/>
    <dgm:cxn modelId="{6900251C-C0C6-46CB-BE06-C2ECC86AA026}" type="presParOf" srcId="{F593AC8A-9792-4B66-BA26-7C10539D1548}" destId="{DA1CDB97-7053-4045-9946-4C2E7C30501B}" srcOrd="1" destOrd="0" presId="urn:microsoft.com/office/officeart/2018/5/layout/IconCircleLabelList"/>
    <dgm:cxn modelId="{F8333C1B-6035-47A4-9FD5-20379E7D47FC}" type="presParOf" srcId="{F593AC8A-9792-4B66-BA26-7C10539D1548}" destId="{61C5F914-7C6E-4CA4-B787-D88A04974973}" srcOrd="2" destOrd="0" presId="urn:microsoft.com/office/officeart/2018/5/layout/IconCircleLabelList"/>
    <dgm:cxn modelId="{981F24D5-0F51-4F87-B38A-B452C1AA48F5}" type="presParOf" srcId="{61C5F914-7C6E-4CA4-B787-D88A04974973}" destId="{6B58E32A-D102-441D-B0B9-10CF1FA38144}" srcOrd="0" destOrd="0" presId="urn:microsoft.com/office/officeart/2018/5/layout/IconCircleLabelList"/>
    <dgm:cxn modelId="{F9CA3555-8831-41AD-B9A0-7F2F0957C10B}" type="presParOf" srcId="{61C5F914-7C6E-4CA4-B787-D88A04974973}" destId="{A50F8B2F-87F1-4564-A08F-838CB9D48721}" srcOrd="1" destOrd="0" presId="urn:microsoft.com/office/officeart/2018/5/layout/IconCircleLabelList"/>
    <dgm:cxn modelId="{F935E38B-68F1-4E94-ACEA-F3D69AB2D7EB}" type="presParOf" srcId="{61C5F914-7C6E-4CA4-B787-D88A04974973}" destId="{02DD5F5C-0B73-42E5-9CD6-CACAC8F8A0DC}" srcOrd="2" destOrd="0" presId="urn:microsoft.com/office/officeart/2018/5/layout/IconCircleLabelList"/>
    <dgm:cxn modelId="{F80AB0E2-415F-45E1-8E69-6246FDF59477}" type="presParOf" srcId="{61C5F914-7C6E-4CA4-B787-D88A04974973}" destId="{12812FB2-ACB1-4D3E-8517-0CB95AAD5E2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1AFC4-57FE-4016-9F84-CF7664F98E9F}">
      <dsp:nvSpPr>
        <dsp:cNvPr id="0" name=""/>
        <dsp:cNvSpPr/>
      </dsp:nvSpPr>
      <dsp:spPr>
        <a:xfrm>
          <a:off x="2075279" y="287733"/>
          <a:ext cx="2196000" cy="2196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4601E1-C8C0-49DA-9CFC-81D5754D7014}">
      <dsp:nvSpPr>
        <dsp:cNvPr id="0" name=""/>
        <dsp:cNvSpPr/>
      </dsp:nvSpPr>
      <dsp:spPr>
        <a:xfrm>
          <a:off x="2543279" y="755733"/>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2EA8071-6C69-496F-8042-ACE8E6C5BE06}">
      <dsp:nvSpPr>
        <dsp:cNvPr id="0" name=""/>
        <dsp:cNvSpPr/>
      </dsp:nvSpPr>
      <dsp:spPr>
        <a:xfrm>
          <a:off x="1373279" y="3167734"/>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955800">
            <a:lnSpc>
              <a:spcPct val="90000"/>
            </a:lnSpc>
            <a:spcBef>
              <a:spcPct val="0"/>
            </a:spcBef>
            <a:spcAft>
              <a:spcPct val="35000"/>
            </a:spcAft>
            <a:buNone/>
            <a:defRPr cap="all"/>
          </a:pPr>
          <a:r>
            <a:rPr lang="en-US" sz="4400" kern="1200"/>
            <a:t>Time.</a:t>
          </a:r>
        </a:p>
      </dsp:txBody>
      <dsp:txXfrm>
        <a:off x="1373279" y="3167734"/>
        <a:ext cx="3600000" cy="720000"/>
      </dsp:txXfrm>
    </dsp:sp>
    <dsp:sp modelId="{6B58E32A-D102-441D-B0B9-10CF1FA38144}">
      <dsp:nvSpPr>
        <dsp:cNvPr id="0" name=""/>
        <dsp:cNvSpPr/>
      </dsp:nvSpPr>
      <dsp:spPr>
        <a:xfrm>
          <a:off x="6305279" y="287733"/>
          <a:ext cx="2196000" cy="2196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0F8B2F-87F1-4564-A08F-838CB9D48721}">
      <dsp:nvSpPr>
        <dsp:cNvPr id="0" name=""/>
        <dsp:cNvSpPr/>
      </dsp:nvSpPr>
      <dsp:spPr>
        <a:xfrm>
          <a:off x="6773279" y="755733"/>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812FB2-ACB1-4D3E-8517-0CB95AAD5E23}">
      <dsp:nvSpPr>
        <dsp:cNvPr id="0" name=""/>
        <dsp:cNvSpPr/>
      </dsp:nvSpPr>
      <dsp:spPr>
        <a:xfrm>
          <a:off x="5603279" y="3167734"/>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955800">
            <a:lnSpc>
              <a:spcPct val="90000"/>
            </a:lnSpc>
            <a:spcBef>
              <a:spcPct val="0"/>
            </a:spcBef>
            <a:spcAft>
              <a:spcPct val="35000"/>
            </a:spcAft>
            <a:buNone/>
            <a:defRPr cap="all"/>
          </a:pPr>
          <a:r>
            <a:rPr lang="en-US" sz="4400" kern="1200"/>
            <a:t>Distress.</a:t>
          </a:r>
        </a:p>
      </dsp:txBody>
      <dsp:txXfrm>
        <a:off x="5603279" y="3167734"/>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2C62A6-6874-0744-9F67-6F7CAB465F9C}" type="datetimeFigureOut">
              <a:rPr lang="en-US" smtClean="0"/>
              <a:t>4/13/2021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606ADF-3ECF-E343-A0CD-C09FFDF84732}" type="slidenum">
              <a:rPr lang="en-US" smtClean="0"/>
              <a:t>‹#›</a:t>
            </a:fld>
            <a:endParaRPr lang="en-US"/>
          </a:p>
        </p:txBody>
      </p:sp>
    </p:spTree>
    <p:extLst>
      <p:ext uri="{BB962C8B-B14F-4D97-AF65-F5344CB8AC3E}">
        <p14:creationId xmlns:p14="http://schemas.microsoft.com/office/powerpoint/2010/main" val="1054539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webinar will look at overlap between mental and spiritual health. It will examine the formal classification of depression, dementia, and the anxiety disorders to show that these are all constructs built from a range of signs and symptoms and their severity. It will then introduce the Scottish Patient Reported Outcome Measure (PROM), a validated measure of the impact of chaplain interventions for people in spiritual distress. The Scottish PROM is a scale measure, made up from patient responses to five items related to spirituality. In the webinar, Professor Snowden considers the overlap between these five items and the signs and symptoms of depression and anxiety </a:t>
            </a:r>
            <a:r>
              <a:rPr lang="en-GB" dirty="0" err="1"/>
              <a:t>inparticular</a:t>
            </a:r>
            <a:r>
              <a:rPr lang="en-GB" dirty="0"/>
              <a:t> and considers the consequences of confounding mental and spiritual health in older people.</a:t>
            </a:r>
            <a:endParaRPr lang="en-US" dirty="0"/>
          </a:p>
          <a:p>
            <a:endParaRPr lang="en-US" dirty="0"/>
          </a:p>
        </p:txBody>
      </p:sp>
      <p:sp>
        <p:nvSpPr>
          <p:cNvPr id="4" name="Slide Number Placeholder 3"/>
          <p:cNvSpPr>
            <a:spLocks noGrp="1"/>
          </p:cNvSpPr>
          <p:nvPr>
            <p:ph type="sldNum" sz="quarter" idx="5"/>
          </p:nvPr>
        </p:nvSpPr>
        <p:spPr/>
        <p:txBody>
          <a:bodyPr/>
          <a:lstStyle/>
          <a:p>
            <a:fld id="{E4606ADF-3ECF-E343-A0CD-C09FFDF84732}" type="slidenum">
              <a:rPr lang="en-US" smtClean="0"/>
              <a:t>2</a:t>
            </a:fld>
            <a:endParaRPr lang="en-US"/>
          </a:p>
        </p:txBody>
      </p:sp>
    </p:spTree>
    <p:extLst>
      <p:ext uri="{BB962C8B-B14F-4D97-AF65-F5344CB8AC3E}">
        <p14:creationId xmlns:p14="http://schemas.microsoft.com/office/powerpoint/2010/main" val="2963884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conclusion, the present study confirmed four types of connection in the definition of spiritual health: human connection with God, himself, others and the nature. Most of the experts who participated in the current study recognized human connection with God as the most important part of the definition of spiritual health and also stated that human connection with God is the most important component and indicator of spiritual health. Other studies, on the other hand, could not show the superiority of one component over the others. Human connection with himself, others and the nature is not specific to spiritual health because these components of spiritual health are present in mental and social health as well. Although we found different definitions for spiritual health, we believe that these may differ based on individuals’ beliefs and opinions. It is suggested that further longitudinal studies be conducted to provide more accurate explanations for spiritual health by interdisciplinary collaboration between mental health specialists, social health specialists and religious scholars. Such studies would result in more accurate research on spiritual health and its causal relationship with physical health, mental health and social health.</a:t>
            </a:r>
            <a:endParaRPr lang="en-US" dirty="0"/>
          </a:p>
        </p:txBody>
      </p:sp>
      <p:sp>
        <p:nvSpPr>
          <p:cNvPr id="4" name="Slide Number Placeholder 3"/>
          <p:cNvSpPr>
            <a:spLocks noGrp="1"/>
          </p:cNvSpPr>
          <p:nvPr>
            <p:ph type="sldNum" sz="quarter" idx="5"/>
          </p:nvPr>
        </p:nvSpPr>
        <p:spPr/>
        <p:txBody>
          <a:bodyPr/>
          <a:lstStyle/>
          <a:p>
            <a:fld id="{E4606ADF-3ECF-E343-A0CD-C09FFDF84732}" type="slidenum">
              <a:rPr lang="en-US" smtClean="0"/>
              <a:t>14</a:t>
            </a:fld>
            <a:endParaRPr lang="en-US"/>
          </a:p>
        </p:txBody>
      </p:sp>
    </p:spTree>
    <p:extLst>
      <p:ext uri="{BB962C8B-B14F-4D97-AF65-F5344CB8AC3E}">
        <p14:creationId xmlns:p14="http://schemas.microsoft.com/office/powerpoint/2010/main" val="590559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webinar will look at overlap between mental and spiritual health. It will examine the formal classification of depression, dementia, and the anxiety disorders to show that these are all constructs built from a range of signs and symptoms and their severity. It will then introduce the Scottish Patient Reported Outcome Measure (PROM), a validated measure of the impact of chaplain interventions for people in spiritual distress. The Scottish PROM is a scale measure, made up from patient responses to five items related to spirituality. In the webinar, Professor Snowden considers the overlap between these five items and the signs and symptoms of depression and anxiety </a:t>
            </a:r>
            <a:r>
              <a:rPr lang="en-GB" dirty="0" err="1"/>
              <a:t>inparticular</a:t>
            </a:r>
            <a:r>
              <a:rPr lang="en-GB" dirty="0"/>
              <a:t> and considers the consequences of confounding mental and spiritual health in older people.</a:t>
            </a:r>
            <a:endParaRPr lang="en-US" dirty="0"/>
          </a:p>
          <a:p>
            <a:endParaRPr lang="en-US" dirty="0"/>
          </a:p>
        </p:txBody>
      </p:sp>
      <p:sp>
        <p:nvSpPr>
          <p:cNvPr id="4" name="Slide Number Placeholder 3"/>
          <p:cNvSpPr>
            <a:spLocks noGrp="1"/>
          </p:cNvSpPr>
          <p:nvPr>
            <p:ph type="sldNum" sz="quarter" idx="5"/>
          </p:nvPr>
        </p:nvSpPr>
        <p:spPr/>
        <p:txBody>
          <a:bodyPr/>
          <a:lstStyle/>
          <a:p>
            <a:fld id="{E4606ADF-3ECF-E343-A0CD-C09FFDF84732}" type="slidenum">
              <a:rPr lang="en-US" smtClean="0"/>
              <a:t>38</a:t>
            </a:fld>
            <a:endParaRPr lang="en-US"/>
          </a:p>
        </p:txBody>
      </p:sp>
    </p:spTree>
    <p:extLst>
      <p:ext uri="{BB962C8B-B14F-4D97-AF65-F5344CB8AC3E}">
        <p14:creationId xmlns:p14="http://schemas.microsoft.com/office/powerpoint/2010/main" val="335756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GB"/>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4/13/2021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4/13/2021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41" name="Body Level One…"/>
          <p:cNvSpPr txBox="1">
            <a:spLocks noGrp="1"/>
          </p:cNvSpPr>
          <p:nvPr>
            <p:ph type="body" sz="quarter" idx="1"/>
          </p:nvPr>
        </p:nvSpPr>
        <p:spPr>
          <a:xfrm>
            <a:off x="381000" y="321469"/>
            <a:ext cx="10477500" cy="321469"/>
          </a:xfrm>
          <a:prstGeom prst="rect">
            <a:avLst/>
          </a:prstGeom>
        </p:spPr>
        <p:txBody>
          <a:bodyPr anchor="b"/>
          <a:lstStyle>
            <a:lvl1pPr marL="0" indent="0" defTabSz="321457">
              <a:lnSpc>
                <a:spcPct val="80000"/>
              </a:lnSpc>
              <a:spcBef>
                <a:spcPts val="0"/>
              </a:spcBef>
              <a:buClrTx/>
              <a:buSzTx/>
              <a:buFontTx/>
              <a:buNone/>
              <a:defRPr sz="1687" cap="all" spc="84">
                <a:latin typeface="DIN Alternate"/>
                <a:ea typeface="DIN Alternate"/>
                <a:cs typeface="DIN Alternate"/>
                <a:sym typeface="DIN Alternate"/>
              </a:defRPr>
            </a:lvl1pPr>
            <a:lvl2pPr marL="533135" indent="-220607" defTabSz="321457">
              <a:lnSpc>
                <a:spcPct val="80000"/>
              </a:lnSpc>
              <a:spcBef>
                <a:spcPts val="0"/>
              </a:spcBef>
              <a:buClrTx/>
              <a:buSzPct val="104999"/>
              <a:buFontTx/>
              <a:buChar char="‣"/>
              <a:defRPr sz="1687" cap="all" spc="84">
                <a:latin typeface="DIN Alternate"/>
                <a:ea typeface="DIN Alternate"/>
                <a:cs typeface="DIN Alternate"/>
                <a:sym typeface="DIN Alternate"/>
              </a:defRPr>
            </a:lvl2pPr>
            <a:lvl3pPr marL="845663" indent="-220607" defTabSz="321457">
              <a:lnSpc>
                <a:spcPct val="80000"/>
              </a:lnSpc>
              <a:spcBef>
                <a:spcPts val="0"/>
              </a:spcBef>
              <a:buClrTx/>
              <a:buSzPct val="104999"/>
              <a:buFontTx/>
              <a:buChar char="‣"/>
              <a:defRPr sz="1687" cap="all" spc="84">
                <a:latin typeface="DIN Alternate"/>
                <a:ea typeface="DIN Alternate"/>
                <a:cs typeface="DIN Alternate"/>
                <a:sym typeface="DIN Alternate"/>
              </a:defRPr>
            </a:lvl3pPr>
            <a:lvl4pPr marL="1158191" indent="-220607" defTabSz="321457">
              <a:lnSpc>
                <a:spcPct val="80000"/>
              </a:lnSpc>
              <a:spcBef>
                <a:spcPts val="0"/>
              </a:spcBef>
              <a:buClrTx/>
              <a:buSzPct val="104999"/>
              <a:buFontTx/>
              <a:buChar char="‣"/>
              <a:defRPr sz="1687" cap="all" spc="84">
                <a:latin typeface="DIN Alternate"/>
                <a:ea typeface="DIN Alternate"/>
                <a:cs typeface="DIN Alternate"/>
                <a:sym typeface="DIN Alternate"/>
              </a:defRPr>
            </a:lvl4pPr>
            <a:lvl5pPr marL="1470719" indent="-220607" defTabSz="321457">
              <a:lnSpc>
                <a:spcPct val="80000"/>
              </a:lnSpc>
              <a:spcBef>
                <a:spcPts val="0"/>
              </a:spcBef>
              <a:buClrTx/>
              <a:buSzPct val="104999"/>
              <a:buFontTx/>
              <a:buChar char="‣"/>
              <a:defRPr sz="1687" cap="all" spc="84">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142" name="Title Text"/>
          <p:cNvSpPr txBox="1">
            <a:spLocks noGrp="1"/>
          </p:cNvSpPr>
          <p:nvPr>
            <p:ph type="title"/>
          </p:nvPr>
        </p:nvSpPr>
        <p:spPr>
          <a:prstGeom prst="rect">
            <a:avLst/>
          </a:prstGeom>
        </p:spPr>
        <p:txBody>
          <a:bodyPr/>
          <a:lstStyle/>
          <a:p>
            <a:r>
              <a:t>Title Text</a:t>
            </a:r>
          </a:p>
        </p:txBody>
      </p:sp>
      <p:sp>
        <p:nvSpPr>
          <p:cNvPr id="1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6085849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Master Slid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xfrm>
            <a:off x="5929312" y="6509742"/>
            <a:ext cx="321469" cy="258961"/>
          </a:xfrm>
          <a:prstGeom prst="rect">
            <a:avLst/>
          </a:prstGeom>
        </p:spPr>
        <p:txBody>
          <a:bodyPr/>
          <a:lstStyle>
            <a:lvl1pPr algn="ctr">
              <a:lnSpc>
                <a:spcPct val="100000"/>
              </a:lnSpc>
              <a:defRPr sz="1266">
                <a:solidFill>
                  <a:srgbClr val="000000"/>
                </a:solidFill>
                <a:latin typeface="Gill Sans"/>
                <a:ea typeface="Gill Sans"/>
                <a:cs typeface="Gill Sans"/>
                <a:sym typeface="Gill Sans"/>
              </a:defRPr>
            </a:lvl1pPr>
          </a:lstStyle>
          <a:p>
            <a:fld id="{86CB4B4D-7CA3-9044-876B-883B54F8677D}" type="slidenum">
              <a:t>‹#›</a:t>
            </a:fld>
            <a:endParaRPr/>
          </a:p>
        </p:txBody>
      </p:sp>
    </p:spTree>
    <p:extLst>
      <p:ext uri="{BB962C8B-B14F-4D97-AF65-F5344CB8AC3E}">
        <p14:creationId xmlns:p14="http://schemas.microsoft.com/office/powerpoint/2010/main" val="209541929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GB"/>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GB"/>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4/13/2021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GB"/>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4/13/2021</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GB"/>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4/13/2021</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4/13/2021</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GB"/>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GB"/>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4/13/2021</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4/13/2021</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verywellmind.com/guide-to-binge-eating-disorder-4021764" TargetMode="External"/><Relationship Id="rId2" Type="http://schemas.openxmlformats.org/officeDocument/2006/relationships/hyperlink" Target="https://www.cdc.gov/ncbddd/autism/hcp-dsm.html"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s://www.verywellmind.com/premenstrual-dysphoric-disorder-4767096" TargetMode="Externa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3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25.svg"/><Relationship Id="rId11" Type="http://schemas.openxmlformats.org/officeDocument/2006/relationships/image" Target="../media/image1.jpg"/><Relationship Id="rId5" Type="http://schemas.openxmlformats.org/officeDocument/2006/relationships/image" Target="../media/image24.png"/><Relationship Id="rId10" Type="http://schemas.openxmlformats.org/officeDocument/2006/relationships/image" Target="../media/image30.svg"/><Relationship Id="rId4" Type="http://schemas.openxmlformats.org/officeDocument/2006/relationships/image" Target="../media/image23.svg"/><Relationship Id="rId9" Type="http://schemas.openxmlformats.org/officeDocument/2006/relationships/image" Target="../media/image29.png"/></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A.Snowden@napier.ac.uk"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CE04-C19F-6647-8868-CA14264AE426}"/>
              </a:ext>
            </a:extLst>
          </p:cNvPr>
          <p:cNvSpPr>
            <a:spLocks noGrp="1"/>
          </p:cNvSpPr>
          <p:nvPr>
            <p:ph type="ctrTitle"/>
          </p:nvPr>
        </p:nvSpPr>
        <p:spPr/>
        <p:txBody>
          <a:bodyPr>
            <a:normAutofit fontScale="90000"/>
          </a:bodyPr>
          <a:lstStyle/>
          <a:p>
            <a:r>
              <a:rPr lang="en-GB" dirty="0"/>
              <a:t>‘Understanding Mental Health Problems’ – When is mental health spiritual health in older people? </a:t>
            </a:r>
            <a:endParaRPr lang="en-US" dirty="0"/>
          </a:p>
        </p:txBody>
      </p:sp>
      <p:sp>
        <p:nvSpPr>
          <p:cNvPr id="3" name="Subtitle 2">
            <a:extLst>
              <a:ext uri="{FF2B5EF4-FFF2-40B4-BE49-F238E27FC236}">
                <a16:creationId xmlns:a16="http://schemas.microsoft.com/office/drawing/2014/main" id="{EC0BCF29-20CE-7246-AA2C-E30452C3348E}"/>
              </a:ext>
            </a:extLst>
          </p:cNvPr>
          <p:cNvSpPr>
            <a:spLocks noGrp="1"/>
          </p:cNvSpPr>
          <p:nvPr>
            <p:ph type="subTitle" idx="1"/>
          </p:nvPr>
        </p:nvSpPr>
        <p:spPr/>
        <p:txBody>
          <a:bodyPr/>
          <a:lstStyle/>
          <a:p>
            <a:r>
              <a:rPr lang="en-US" dirty="0"/>
              <a:t>Prof Austyn Snowden</a:t>
            </a:r>
          </a:p>
          <a:p>
            <a:r>
              <a:rPr lang="en-US" dirty="0"/>
              <a:t>13</a:t>
            </a:r>
            <a:r>
              <a:rPr lang="en-US" baseline="30000" dirty="0"/>
              <a:t>th</a:t>
            </a:r>
            <a:r>
              <a:rPr lang="en-US" dirty="0"/>
              <a:t> April 2021</a:t>
            </a:r>
          </a:p>
          <a:p>
            <a:r>
              <a:rPr lang="en-US" dirty="0"/>
              <a:t>Invited presentation to: Faith in Older People</a:t>
            </a:r>
          </a:p>
        </p:txBody>
      </p:sp>
      <p:pic>
        <p:nvPicPr>
          <p:cNvPr id="5" name="Picture 4" descr="A picture containing logo&#10;&#10;Description automatically generated">
            <a:extLst>
              <a:ext uri="{FF2B5EF4-FFF2-40B4-BE49-F238E27FC236}">
                <a16:creationId xmlns:a16="http://schemas.microsoft.com/office/drawing/2014/main" id="{95F4CDBA-9479-FE45-A896-23692ABC31BB}"/>
              </a:ext>
            </a:extLst>
          </p:cNvPr>
          <p:cNvPicPr>
            <a:picLocks noChangeAspect="1"/>
          </p:cNvPicPr>
          <p:nvPr/>
        </p:nvPicPr>
        <p:blipFill>
          <a:blip r:embed="rId2"/>
          <a:stretch>
            <a:fillRect/>
          </a:stretch>
        </p:blipFill>
        <p:spPr>
          <a:xfrm>
            <a:off x="9053123" y="110523"/>
            <a:ext cx="3019257" cy="779163"/>
          </a:xfrm>
          <a:prstGeom prst="rect">
            <a:avLst/>
          </a:prstGeom>
        </p:spPr>
      </p:pic>
    </p:spTree>
    <p:extLst>
      <p:ext uri="{BB962C8B-B14F-4D97-AF65-F5344CB8AC3E}">
        <p14:creationId xmlns:p14="http://schemas.microsoft.com/office/powerpoint/2010/main" val="3136927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0BBFA-F5AE-2045-A4BD-D77AA189CD20}"/>
              </a:ext>
            </a:extLst>
          </p:cNvPr>
          <p:cNvSpPr>
            <a:spLocks noGrp="1"/>
          </p:cNvSpPr>
          <p:nvPr>
            <p:ph type="title"/>
          </p:nvPr>
        </p:nvSpPr>
        <p:spPr/>
        <p:txBody>
          <a:bodyPr/>
          <a:lstStyle/>
          <a:p>
            <a:r>
              <a:rPr lang="en-US" dirty="0"/>
              <a:t>Mnemonics</a:t>
            </a:r>
          </a:p>
        </p:txBody>
      </p:sp>
      <p:sp>
        <p:nvSpPr>
          <p:cNvPr id="3" name="Content Placeholder 2">
            <a:extLst>
              <a:ext uri="{FF2B5EF4-FFF2-40B4-BE49-F238E27FC236}">
                <a16:creationId xmlns:a16="http://schemas.microsoft.com/office/drawing/2014/main" id="{E7D7820E-0C34-404D-8CFE-B06280EBAA72}"/>
              </a:ext>
            </a:extLst>
          </p:cNvPr>
          <p:cNvSpPr>
            <a:spLocks noGrp="1"/>
          </p:cNvSpPr>
          <p:nvPr>
            <p:ph idx="1"/>
          </p:nvPr>
        </p:nvSpPr>
        <p:spPr/>
        <p:txBody>
          <a:bodyPr/>
          <a:lstStyle/>
          <a:p>
            <a:endParaRPr lang="en-US" dirty="0"/>
          </a:p>
        </p:txBody>
      </p:sp>
      <p:pic>
        <p:nvPicPr>
          <p:cNvPr id="4100" name="Picture 4">
            <a:extLst>
              <a:ext uri="{FF2B5EF4-FFF2-40B4-BE49-F238E27FC236}">
                <a16:creationId xmlns:a16="http://schemas.microsoft.com/office/drawing/2014/main" id="{A4D58796-1C87-554C-9B7A-541FC65BD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7595" y="803186"/>
            <a:ext cx="6880395" cy="5248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768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8D1E49-2A21-4A83-A0E0-FB1597B4B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88B852E-5494-418B-A833-75CF016A9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DF31E3C1-1A46-4329-9F80-B576692FEE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294B4592-99CA-47B1-816F-CE2D44F65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BF690E4C-72F8-4AC5-AF99-562763CC67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F834CDD4-CAB8-4ACC-9AAC-5399C743DE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1AEB045A-6821-475B-A28E-047437ABEF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D9B790C0-3D34-4626-BAFB-6EB473F40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EDA4D87F-91A4-4628-9A6E-F01820A7EE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045DAB88-124C-459C-A889-DAE9C9BE28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85D44010-1DAA-4CAC-B83F-7E3E8C455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E8C01D66-5C93-4A2E-AA74-DE97574EA4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E2E1A6E1-6C4A-47D3-81E2-9F8624F1B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3E849CB5-4526-49DC-B77B-A20FDB7FFD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5A18C8A4-FB2A-44C1-93D3-26C6DDFE0C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85D014FD-8C5A-4071-B19E-4910AAB618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A37D7262-3596-4026-9AD4-E94332E526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187E37E0-AAC3-4B33-AF36-334ACCBD33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409758BB-8A0E-4BEB-BC0C-F410AD98C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97C4EFE2-9D25-4978-BD9A-873B492702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9CCAF82A-A0E0-4B55-A97B-EFFAE79AF7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4F800DD8-3954-4F73-8807-16F1CFAC1E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84E1C91A-4B06-4852-918C-6380FA986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36BEFF6D-31AF-0A43-A9B7-BC77053FC9ED}"/>
              </a:ext>
            </a:extLst>
          </p:cNvPr>
          <p:cNvSpPr>
            <a:spLocks noGrp="1"/>
          </p:cNvSpPr>
          <p:nvPr>
            <p:ph type="title"/>
          </p:nvPr>
        </p:nvSpPr>
        <p:spPr>
          <a:xfrm>
            <a:off x="904877" y="795527"/>
            <a:ext cx="10488547" cy="1190912"/>
          </a:xfrm>
        </p:spPr>
        <p:txBody>
          <a:bodyPr>
            <a:normAutofit/>
          </a:bodyPr>
          <a:lstStyle/>
          <a:p>
            <a:r>
              <a:rPr lang="en-US" dirty="0">
                <a:solidFill>
                  <a:schemeClr val="tx2"/>
                </a:solidFill>
              </a:rPr>
              <a:t>Change over time?</a:t>
            </a:r>
          </a:p>
        </p:txBody>
      </p:sp>
      <p:sp>
        <p:nvSpPr>
          <p:cNvPr id="34" name="Rectangle 33">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030" y="2250281"/>
            <a:ext cx="4959318" cy="3678237"/>
          </a:xfrm>
          <a:prstGeom prst="rect">
            <a:avLst/>
          </a:prstGeom>
          <a:solidFill>
            <a:schemeClr val="bg1"/>
          </a:solidFill>
          <a:ln w="19050">
            <a:solidFill>
              <a:srgbClr val="F3F78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753B9A3-2D7B-D147-B35B-60F905170D19}"/>
              </a:ext>
            </a:extLst>
          </p:cNvPr>
          <p:cNvPicPr>
            <a:picLocks noChangeAspect="1"/>
          </p:cNvPicPr>
          <p:nvPr/>
        </p:nvPicPr>
        <p:blipFill>
          <a:blip r:embed="rId2"/>
          <a:stretch>
            <a:fillRect/>
          </a:stretch>
        </p:blipFill>
        <p:spPr>
          <a:xfrm>
            <a:off x="1412675" y="2416047"/>
            <a:ext cx="4008028" cy="3346704"/>
          </a:xfrm>
          <a:prstGeom prst="rect">
            <a:avLst/>
          </a:prstGeom>
          <a:ln w="12700">
            <a:noFill/>
          </a:ln>
        </p:spPr>
      </p:pic>
      <p:sp>
        <p:nvSpPr>
          <p:cNvPr id="3" name="Content Placeholder 2">
            <a:extLst>
              <a:ext uri="{FF2B5EF4-FFF2-40B4-BE49-F238E27FC236}">
                <a16:creationId xmlns:a16="http://schemas.microsoft.com/office/drawing/2014/main" id="{606F206A-5909-DF4A-94C4-14718547E294}"/>
              </a:ext>
            </a:extLst>
          </p:cNvPr>
          <p:cNvSpPr>
            <a:spLocks noGrp="1"/>
          </p:cNvSpPr>
          <p:nvPr>
            <p:ph idx="1"/>
          </p:nvPr>
        </p:nvSpPr>
        <p:spPr>
          <a:xfrm>
            <a:off x="6380703" y="2228850"/>
            <a:ext cx="5028928" cy="4205764"/>
          </a:xfrm>
        </p:spPr>
        <p:txBody>
          <a:bodyPr>
            <a:normAutofit/>
          </a:bodyPr>
          <a:lstStyle/>
          <a:p>
            <a:pPr>
              <a:buClr>
                <a:srgbClr val="F3F781"/>
              </a:buClr>
            </a:pPr>
            <a:r>
              <a:rPr lang="en-GB" dirty="0"/>
              <a:t>Frequency of “idiocy/insanity” in the 1840 census. 1880 census: </a:t>
            </a:r>
          </a:p>
          <a:p>
            <a:pPr>
              <a:buClr>
                <a:srgbClr val="F3F781"/>
              </a:buClr>
            </a:pPr>
            <a:r>
              <a:rPr lang="en-GB" dirty="0"/>
              <a:t>Mania, melancholia, monomania, paresis, dementia, dipsomania, and epilepsy.</a:t>
            </a:r>
          </a:p>
          <a:p>
            <a:pPr>
              <a:buClr>
                <a:srgbClr val="F3F781"/>
              </a:buClr>
            </a:pPr>
            <a:r>
              <a:rPr lang="en-GB" dirty="0"/>
              <a:t>ICD-6 included MI for 1</a:t>
            </a:r>
            <a:r>
              <a:rPr lang="en-GB" baseline="30000" dirty="0"/>
              <a:t>st</a:t>
            </a:r>
            <a:r>
              <a:rPr lang="en-GB" dirty="0"/>
              <a:t> time= DSM 1 1952 </a:t>
            </a:r>
          </a:p>
          <a:p>
            <a:pPr>
              <a:buClr>
                <a:srgbClr val="F3F781"/>
              </a:buClr>
            </a:pPr>
            <a:r>
              <a:rPr lang="en-GB" dirty="0"/>
              <a:t>Homosexuality not in 7</a:t>
            </a:r>
            <a:r>
              <a:rPr lang="en-GB" baseline="30000" dirty="0"/>
              <a:t>th</a:t>
            </a:r>
            <a:r>
              <a:rPr lang="en-GB" dirty="0"/>
              <a:t> edition of DSM 2 1974. </a:t>
            </a:r>
          </a:p>
          <a:p>
            <a:pPr>
              <a:buClr>
                <a:srgbClr val="F3F781"/>
              </a:buClr>
            </a:pPr>
            <a:r>
              <a:rPr lang="en-GB" dirty="0"/>
              <a:t>265 diagnoses in DSM 3</a:t>
            </a:r>
          </a:p>
          <a:p>
            <a:pPr>
              <a:buClr>
                <a:srgbClr val="F3F781"/>
              </a:buClr>
            </a:pPr>
            <a:r>
              <a:rPr lang="en-GB" dirty="0"/>
              <a:t>365 in DSM IV</a:t>
            </a:r>
          </a:p>
          <a:p>
            <a:pPr>
              <a:buClr>
                <a:srgbClr val="F3F781"/>
              </a:buClr>
            </a:pPr>
            <a:r>
              <a:rPr lang="en-GB" dirty="0"/>
              <a:t>197 in DSM V, but volume huge</a:t>
            </a:r>
          </a:p>
          <a:p>
            <a:pPr>
              <a:buClr>
                <a:srgbClr val="F3F781"/>
              </a:buClr>
            </a:pPr>
            <a:endParaRPr lang="en-GB" dirty="0"/>
          </a:p>
          <a:p>
            <a:pPr>
              <a:buClr>
                <a:srgbClr val="F3F781"/>
              </a:buClr>
            </a:pPr>
            <a:endParaRPr lang="en-US" dirty="0"/>
          </a:p>
        </p:txBody>
      </p:sp>
      <p:pic>
        <p:nvPicPr>
          <p:cNvPr id="33" name="Picture 32" descr="A picture containing logo&#10;&#10;Description automatically generated">
            <a:extLst>
              <a:ext uri="{FF2B5EF4-FFF2-40B4-BE49-F238E27FC236}">
                <a16:creationId xmlns:a16="http://schemas.microsoft.com/office/drawing/2014/main" id="{A621A409-F158-BE42-A0BA-318AEBB6DF69}"/>
              </a:ext>
            </a:extLst>
          </p:cNvPr>
          <p:cNvPicPr>
            <a:picLocks noChangeAspect="1"/>
          </p:cNvPicPr>
          <p:nvPr/>
        </p:nvPicPr>
        <p:blipFill>
          <a:blip r:embed="rId3"/>
          <a:stretch>
            <a:fillRect/>
          </a:stretch>
        </p:blipFill>
        <p:spPr>
          <a:xfrm>
            <a:off x="9053123" y="110523"/>
            <a:ext cx="3019257" cy="779163"/>
          </a:xfrm>
          <a:prstGeom prst="rect">
            <a:avLst/>
          </a:prstGeom>
        </p:spPr>
      </p:pic>
    </p:spTree>
    <p:extLst>
      <p:ext uri="{BB962C8B-B14F-4D97-AF65-F5344CB8AC3E}">
        <p14:creationId xmlns:p14="http://schemas.microsoft.com/office/powerpoint/2010/main" val="1042020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EFF6D-31AF-0A43-A9B7-BC77053FC9ED}"/>
              </a:ext>
            </a:extLst>
          </p:cNvPr>
          <p:cNvSpPr>
            <a:spLocks noGrp="1"/>
          </p:cNvSpPr>
          <p:nvPr>
            <p:ph type="title"/>
          </p:nvPr>
        </p:nvSpPr>
        <p:spPr/>
        <p:txBody>
          <a:bodyPr/>
          <a:lstStyle/>
          <a:p>
            <a:r>
              <a:rPr lang="en-US" dirty="0"/>
              <a:t>DSM 5 &amp; ICD-11</a:t>
            </a:r>
          </a:p>
        </p:txBody>
      </p:sp>
      <p:sp>
        <p:nvSpPr>
          <p:cNvPr id="3" name="Content Placeholder 2">
            <a:extLst>
              <a:ext uri="{FF2B5EF4-FFF2-40B4-BE49-F238E27FC236}">
                <a16:creationId xmlns:a16="http://schemas.microsoft.com/office/drawing/2014/main" id="{606F206A-5909-DF4A-94C4-14718547E294}"/>
              </a:ext>
            </a:extLst>
          </p:cNvPr>
          <p:cNvSpPr>
            <a:spLocks noGrp="1"/>
          </p:cNvSpPr>
          <p:nvPr>
            <p:ph idx="1"/>
          </p:nvPr>
        </p:nvSpPr>
        <p:spPr>
          <a:xfrm>
            <a:off x="4933096" y="-617841"/>
            <a:ext cx="6281873" cy="5248622"/>
          </a:xfrm>
        </p:spPr>
        <p:txBody>
          <a:bodyPr/>
          <a:lstStyle/>
          <a:p>
            <a:pPr fontAlgn="base"/>
            <a:r>
              <a:rPr lang="en-GB" dirty="0"/>
              <a:t>Asperger's Syndrome was eliminated as a diagnosis and, instead, incorporated under the category of </a:t>
            </a:r>
            <a:r>
              <a:rPr lang="en-GB" u="sng" dirty="0">
                <a:hlinkClick r:id="rId2"/>
              </a:rPr>
              <a:t>autism spectrum disorder</a:t>
            </a:r>
            <a:r>
              <a:rPr lang="en-GB" dirty="0"/>
              <a:t>.</a:t>
            </a:r>
          </a:p>
          <a:p>
            <a:pPr fontAlgn="base"/>
            <a:r>
              <a:rPr lang="en-GB" dirty="0"/>
              <a:t>Disruptive mood dysregulation disorder was added, in part to decrease over-diagnosis of childhood bipolar disorders.</a:t>
            </a:r>
          </a:p>
          <a:p>
            <a:pPr fontAlgn="base"/>
            <a:r>
              <a:rPr lang="en-GB" dirty="0"/>
              <a:t>Several diagnoses were officially added to the manual, including </a:t>
            </a:r>
            <a:r>
              <a:rPr lang="en-GB" u="sng" dirty="0">
                <a:hlinkClick r:id="rId3"/>
              </a:rPr>
              <a:t>binge eating disorder</a:t>
            </a:r>
            <a:r>
              <a:rPr lang="en-GB" dirty="0"/>
              <a:t>, hoarding disorder, and </a:t>
            </a:r>
            <a:r>
              <a:rPr lang="en-GB" u="sng" dirty="0">
                <a:hlinkClick r:id="rId4"/>
              </a:rPr>
              <a:t>premenstrual dysphoric disorder</a:t>
            </a:r>
            <a:r>
              <a:rPr lang="en-GB" dirty="0"/>
              <a:t>.</a:t>
            </a:r>
          </a:p>
          <a:p>
            <a:endParaRPr lang="en-US" dirty="0"/>
          </a:p>
        </p:txBody>
      </p:sp>
      <p:pic>
        <p:nvPicPr>
          <p:cNvPr id="2050" name="Picture 2" descr="WHO/Europe on Twitter: &quot;Anzhelika Volkonskaya is a trained nurse and  #transgender activist from #Belarus. She believes the changes in #ICD11  will ultimately lead to transgender people receiving better care within  health systems.">
            <a:extLst>
              <a:ext uri="{FF2B5EF4-FFF2-40B4-BE49-F238E27FC236}">
                <a16:creationId xmlns:a16="http://schemas.microsoft.com/office/drawing/2014/main" id="{66124DAF-04FF-8C44-882D-60AA1800F6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9406" y="3429000"/>
            <a:ext cx="4443466" cy="378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436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E3F26DD3-8507-5542-BEBF-4C624D60E7BE}"/>
              </a:ext>
            </a:extLst>
          </p:cNvPr>
          <p:cNvSpPr>
            <a:spLocks noGrp="1"/>
          </p:cNvSpPr>
          <p:nvPr>
            <p:ph type="title"/>
          </p:nvPr>
        </p:nvSpPr>
        <p:spPr>
          <a:xfrm>
            <a:off x="1759287" y="798881"/>
            <a:ext cx="8673427" cy="1048945"/>
          </a:xfrm>
        </p:spPr>
        <p:txBody>
          <a:bodyPr>
            <a:normAutofit/>
          </a:bodyPr>
          <a:lstStyle/>
          <a:p>
            <a:r>
              <a:rPr lang="en-US">
                <a:solidFill>
                  <a:schemeClr val="tx1"/>
                </a:solidFill>
              </a:rPr>
              <a:t>Difference between unhappiness &amp; disorder</a:t>
            </a:r>
          </a:p>
        </p:txBody>
      </p:sp>
      <p:graphicFrame>
        <p:nvGraphicFramePr>
          <p:cNvPr id="5" name="Content Placeholder 2">
            <a:extLst>
              <a:ext uri="{FF2B5EF4-FFF2-40B4-BE49-F238E27FC236}">
                <a16:creationId xmlns:a16="http://schemas.microsoft.com/office/drawing/2014/main" id="{1C1C2ABA-97DA-4905-9BB3-FAC1BB9D5B82}"/>
              </a:ext>
            </a:extLst>
          </p:cNvPr>
          <p:cNvGraphicFramePr>
            <a:graphicFrameLocks noGrp="1"/>
          </p:cNvGraphicFramePr>
          <p:nvPr>
            <p:ph idx="1"/>
            <p:extLst>
              <p:ext uri="{D42A27DB-BD31-4B8C-83A1-F6EECF244321}">
                <p14:modId xmlns:p14="http://schemas.microsoft.com/office/powerpoint/2010/main" val="1879014148"/>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6149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4000"/>
                <a:lumMod val="116000"/>
              </a:schemeClr>
            </a:gs>
            <a:gs pos="100000">
              <a:schemeClr val="bg2">
                <a:tint val="98000"/>
                <a:shade val="86000"/>
                <a:satMod val="90000"/>
                <a:lumMod val="88000"/>
              </a:schemeClr>
            </a:gs>
          </a:gsLst>
          <a:path path="circle">
            <a:fillToRect l="50000" t="15000" r="50000" b="169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6E6F882-BC45-8047-95E6-C188BA3D9C66}"/>
              </a:ext>
            </a:extLst>
          </p:cNvPr>
          <p:cNvSpPr>
            <a:spLocks noGrp="1"/>
          </p:cNvSpPr>
          <p:nvPr>
            <p:ph type="title"/>
          </p:nvPr>
        </p:nvSpPr>
        <p:spPr>
          <a:xfrm>
            <a:off x="807720" y="2349925"/>
            <a:ext cx="2441894" cy="2456442"/>
          </a:xfrm>
        </p:spPr>
        <p:txBody>
          <a:bodyPr>
            <a:normAutofit/>
          </a:bodyPr>
          <a:lstStyle/>
          <a:p>
            <a:pPr algn="l"/>
            <a:r>
              <a:rPr lang="en-US" sz="3200"/>
              <a:t>Spiritual distress?</a:t>
            </a:r>
          </a:p>
        </p:txBody>
      </p:sp>
      <p:sp>
        <p:nvSpPr>
          <p:cNvPr id="3" name="Content Placeholder 2">
            <a:extLst>
              <a:ext uri="{FF2B5EF4-FFF2-40B4-BE49-F238E27FC236}">
                <a16:creationId xmlns:a16="http://schemas.microsoft.com/office/drawing/2014/main" id="{B87E6188-0142-E749-9A56-CC95C0688AFC}"/>
              </a:ext>
            </a:extLst>
          </p:cNvPr>
          <p:cNvSpPr>
            <a:spLocks noGrp="1"/>
          </p:cNvSpPr>
          <p:nvPr>
            <p:ph idx="1"/>
          </p:nvPr>
        </p:nvSpPr>
        <p:spPr>
          <a:xfrm>
            <a:off x="4846319" y="1111249"/>
            <a:ext cx="6554001" cy="4635503"/>
          </a:xfrm>
        </p:spPr>
        <p:txBody>
          <a:bodyPr>
            <a:normAutofit/>
          </a:bodyPr>
          <a:lstStyle/>
          <a:p>
            <a:r>
              <a:rPr lang="en-US" dirty="0"/>
              <a:t>﻿“Spiritual care … </a:t>
            </a:r>
            <a:r>
              <a:rPr lang="en-US" dirty="0" err="1"/>
              <a:t>recognises</a:t>
            </a:r>
            <a:r>
              <a:rPr lang="en-US" dirty="0"/>
              <a:t> and responds to the needs of the human spirit when faced with trauma, ill health, or sadness.“ </a:t>
            </a:r>
          </a:p>
        </p:txBody>
      </p:sp>
    </p:spTree>
    <p:extLst>
      <p:ext uri="{BB962C8B-B14F-4D97-AF65-F5344CB8AC3E}">
        <p14:creationId xmlns:p14="http://schemas.microsoft.com/office/powerpoint/2010/main" val="318730695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3D24EB8-0A73-244D-BAA3-4BB2EA32B798}"/>
              </a:ext>
            </a:extLst>
          </p:cNvPr>
          <p:cNvSpPr>
            <a:spLocks noGrp="1"/>
          </p:cNvSpPr>
          <p:nvPr>
            <p:ph type="title"/>
          </p:nvPr>
        </p:nvSpPr>
        <p:spPr>
          <a:xfrm>
            <a:off x="7874928" y="1124998"/>
            <a:ext cx="3456122" cy="4589717"/>
          </a:xfrm>
        </p:spPr>
        <p:txBody>
          <a:bodyPr>
            <a:normAutofit/>
          </a:bodyPr>
          <a:lstStyle/>
          <a:p>
            <a:pPr algn="l"/>
            <a:r>
              <a:rPr lang="en-US" sz="4800"/>
              <a:t>Spiritual distress</a:t>
            </a:r>
          </a:p>
        </p:txBody>
      </p:sp>
      <p:sp>
        <p:nvSpPr>
          <p:cNvPr id="3" name="Content Placeholder 2">
            <a:extLst>
              <a:ext uri="{FF2B5EF4-FFF2-40B4-BE49-F238E27FC236}">
                <a16:creationId xmlns:a16="http://schemas.microsoft.com/office/drawing/2014/main" id="{CC22481F-A2C9-DB49-991C-E832D573C13A}"/>
              </a:ext>
            </a:extLst>
          </p:cNvPr>
          <p:cNvSpPr>
            <a:spLocks noGrp="1"/>
          </p:cNvSpPr>
          <p:nvPr>
            <p:ph idx="1"/>
          </p:nvPr>
        </p:nvSpPr>
        <p:spPr>
          <a:xfrm>
            <a:off x="798577" y="794042"/>
            <a:ext cx="5427137" cy="5248622"/>
          </a:xfrm>
        </p:spPr>
        <p:txBody>
          <a:bodyPr>
            <a:normAutofit/>
          </a:bodyPr>
          <a:lstStyle/>
          <a:p>
            <a:pPr fontAlgn="base"/>
            <a:r>
              <a:rPr lang="en-GB" sz="1600"/>
              <a:t>…is when a person is no longer able to find meaning, peace, comfort, strength, or connection in life. </a:t>
            </a:r>
          </a:p>
          <a:p>
            <a:pPr lvl="1" fontAlgn="base"/>
            <a:r>
              <a:rPr lang="en-GB" dirty="0"/>
              <a:t>Feelings of anger or hopelessness</a:t>
            </a:r>
          </a:p>
          <a:p>
            <a:pPr lvl="1" fontAlgn="base"/>
            <a:r>
              <a:rPr lang="en-GB" dirty="0"/>
              <a:t>Feelings of depression and anxiety</a:t>
            </a:r>
          </a:p>
          <a:p>
            <a:pPr lvl="1" fontAlgn="base"/>
            <a:r>
              <a:rPr lang="en-GB" dirty="0"/>
              <a:t>Difficulty sleeping</a:t>
            </a:r>
          </a:p>
          <a:p>
            <a:pPr lvl="1" fontAlgn="base"/>
            <a:r>
              <a:rPr lang="en-GB" dirty="0"/>
              <a:t>Feeling abandoned by God</a:t>
            </a:r>
          </a:p>
          <a:p>
            <a:pPr lvl="1" fontAlgn="base"/>
            <a:r>
              <a:rPr lang="en-GB" dirty="0"/>
              <a:t>Questioning the meaning of life or suffering</a:t>
            </a:r>
          </a:p>
          <a:p>
            <a:pPr lvl="1" fontAlgn="base"/>
            <a:r>
              <a:rPr lang="en-GB" dirty="0"/>
              <a:t>Questioning beliefs or sudden doubt in spiritual or religious beliefs</a:t>
            </a:r>
          </a:p>
          <a:p>
            <a:pPr lvl="1" fontAlgn="base"/>
            <a:r>
              <a:rPr lang="en-GB" dirty="0"/>
              <a:t>Asking why this situation occurred</a:t>
            </a:r>
          </a:p>
          <a:p>
            <a:pPr lvl="1" fontAlgn="base"/>
            <a:r>
              <a:rPr lang="en-GB" dirty="0"/>
              <a:t>Seeking spiritual help or guidance</a:t>
            </a:r>
          </a:p>
          <a:p>
            <a:endParaRPr lang="en-US" sz="1600"/>
          </a:p>
        </p:txBody>
      </p:sp>
    </p:spTree>
    <p:extLst>
      <p:ext uri="{BB962C8B-B14F-4D97-AF65-F5344CB8AC3E}">
        <p14:creationId xmlns:p14="http://schemas.microsoft.com/office/powerpoint/2010/main" val="1255569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4A506-61D1-7A4D-B85E-CEFAAEEE1756}"/>
              </a:ext>
            </a:extLst>
          </p:cNvPr>
          <p:cNvSpPr>
            <a:spLocks noGrp="1"/>
          </p:cNvSpPr>
          <p:nvPr>
            <p:ph type="title"/>
          </p:nvPr>
        </p:nvSpPr>
        <p:spPr/>
        <p:txBody>
          <a:bodyPr/>
          <a:lstStyle/>
          <a:p>
            <a:r>
              <a:rPr lang="en-US" dirty="0"/>
              <a:t>Spiritual Care</a:t>
            </a:r>
          </a:p>
        </p:txBody>
      </p:sp>
      <p:pic>
        <p:nvPicPr>
          <p:cNvPr id="5" name="Content Placeholder 4" descr="Graphical user interface, application, Teams&#10;&#10;Description automatically generated">
            <a:extLst>
              <a:ext uri="{FF2B5EF4-FFF2-40B4-BE49-F238E27FC236}">
                <a16:creationId xmlns:a16="http://schemas.microsoft.com/office/drawing/2014/main" id="{1A862A16-8CBA-EF4D-9989-504A391EF2C6}"/>
              </a:ext>
            </a:extLst>
          </p:cNvPr>
          <p:cNvPicPr>
            <a:picLocks noGrp="1" noChangeAspect="1"/>
          </p:cNvPicPr>
          <p:nvPr>
            <p:ph idx="1"/>
          </p:nvPr>
        </p:nvPicPr>
        <p:blipFill rotWithShape="1">
          <a:blip r:embed="rId2"/>
          <a:srcRect l="17272" r="38665"/>
          <a:stretch/>
        </p:blipFill>
        <p:spPr>
          <a:xfrm>
            <a:off x="5239265" y="97250"/>
            <a:ext cx="6064103" cy="8601494"/>
          </a:xfrm>
        </p:spPr>
      </p:pic>
    </p:spTree>
    <p:extLst>
      <p:ext uri="{BB962C8B-B14F-4D97-AF65-F5344CB8AC3E}">
        <p14:creationId xmlns:p14="http://schemas.microsoft.com/office/powerpoint/2010/main" val="3384994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464C0-C0DE-884B-965D-81AB071A715C}"/>
              </a:ext>
            </a:extLst>
          </p:cNvPr>
          <p:cNvSpPr>
            <a:spLocks noGrp="1"/>
          </p:cNvSpPr>
          <p:nvPr>
            <p:ph type="title"/>
          </p:nvPr>
        </p:nvSpPr>
        <p:spPr/>
        <p:txBody>
          <a:bodyPr/>
          <a:lstStyle/>
          <a:p>
            <a:r>
              <a:rPr lang="en-US" dirty="0"/>
              <a:t>Understanding the importance of spiritual care</a:t>
            </a:r>
          </a:p>
        </p:txBody>
      </p:sp>
      <p:sp>
        <p:nvSpPr>
          <p:cNvPr id="3" name="Content Placeholder 2">
            <a:extLst>
              <a:ext uri="{FF2B5EF4-FFF2-40B4-BE49-F238E27FC236}">
                <a16:creationId xmlns:a16="http://schemas.microsoft.com/office/drawing/2014/main" id="{F667F2EE-0633-AB4D-8C06-FAE35DB03E75}"/>
              </a:ext>
            </a:extLst>
          </p:cNvPr>
          <p:cNvSpPr>
            <a:spLocks noGrp="1"/>
          </p:cNvSpPr>
          <p:nvPr>
            <p:ph idx="1"/>
          </p:nvPr>
        </p:nvSpPr>
        <p:spPr/>
        <p:txBody>
          <a:bodyPr/>
          <a:lstStyle/>
          <a:p>
            <a:r>
              <a:rPr lang="en-US" dirty="0"/>
              <a:t>﻿Spiritual care is not religious (although religious care that is given in the context of the shared religious beliefs, values, liturgies, and lifestyle of a faith community may be spiritual) and it is an important aspect of holistic patient care. There are two challenges:</a:t>
            </a:r>
          </a:p>
          <a:p>
            <a:pPr marL="800100" lvl="1" indent="-342900">
              <a:buFont typeface="+mj-lt"/>
              <a:buAutoNum type="arabicPeriod"/>
            </a:pPr>
            <a:r>
              <a:rPr lang="en-US" dirty="0"/>
              <a:t> first, developing instruments that will more accurately assess the effectiveness of spiritual interventions and, </a:t>
            </a:r>
          </a:p>
          <a:p>
            <a:pPr marL="800100" lvl="1" indent="-342900">
              <a:buFont typeface="+mj-lt"/>
              <a:buAutoNum type="arabicPeriod"/>
            </a:pPr>
            <a:r>
              <a:rPr lang="en-US" dirty="0"/>
              <a:t>second, persuading GPs and other healthcare professionals of the importance of providing good spiritual care.</a:t>
            </a:r>
          </a:p>
        </p:txBody>
      </p:sp>
      <p:pic>
        <p:nvPicPr>
          <p:cNvPr id="4" name="Picture 3" descr="A picture containing logo&#10;&#10;Description automatically generated">
            <a:extLst>
              <a:ext uri="{FF2B5EF4-FFF2-40B4-BE49-F238E27FC236}">
                <a16:creationId xmlns:a16="http://schemas.microsoft.com/office/drawing/2014/main" id="{FEAB179D-A144-2643-9149-BF38070BF814}"/>
              </a:ext>
            </a:extLst>
          </p:cNvPr>
          <p:cNvPicPr>
            <a:picLocks noChangeAspect="1"/>
          </p:cNvPicPr>
          <p:nvPr/>
        </p:nvPicPr>
        <p:blipFill>
          <a:blip r:embed="rId2"/>
          <a:stretch>
            <a:fillRect/>
          </a:stretch>
        </p:blipFill>
        <p:spPr>
          <a:xfrm>
            <a:off x="9053123" y="110523"/>
            <a:ext cx="3019257" cy="779163"/>
          </a:xfrm>
          <a:prstGeom prst="rect">
            <a:avLst/>
          </a:prstGeom>
        </p:spPr>
      </p:pic>
    </p:spTree>
    <p:extLst>
      <p:ext uri="{BB962C8B-B14F-4D97-AF65-F5344CB8AC3E}">
        <p14:creationId xmlns:p14="http://schemas.microsoft.com/office/powerpoint/2010/main" val="3894980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4" name="Content Placeholder 3">
            <a:extLst>
              <a:ext uri="{FF2B5EF4-FFF2-40B4-BE49-F238E27FC236}">
                <a16:creationId xmlns:a16="http://schemas.microsoft.com/office/drawing/2014/main" id="{9E30C4B5-9770-1647-95DB-BAAAA27D559B}"/>
              </a:ext>
            </a:extLst>
          </p:cNvPr>
          <p:cNvGraphicFramePr>
            <a:graphicFrameLocks noGrp="1"/>
          </p:cNvGraphicFramePr>
          <p:nvPr>
            <p:ph idx="1"/>
            <p:extLst>
              <p:ext uri="{D42A27DB-BD31-4B8C-83A1-F6EECF244321}">
                <p14:modId xmlns:p14="http://schemas.microsoft.com/office/powerpoint/2010/main" val="1483648376"/>
              </p:ext>
            </p:extLst>
          </p:nvPr>
        </p:nvGraphicFramePr>
        <p:xfrm>
          <a:off x="807722" y="385763"/>
          <a:ext cx="10576558" cy="6134307"/>
        </p:xfrm>
        <a:graphic>
          <a:graphicData uri="http://schemas.openxmlformats.org/drawingml/2006/chart">
            <c:chart xmlns:c="http://schemas.openxmlformats.org/drawingml/2006/chart" xmlns:r="http://schemas.openxmlformats.org/officeDocument/2006/relationships" r:id="rId2"/>
          </a:graphicData>
        </a:graphic>
      </p:graphicFrame>
      <p:pic>
        <p:nvPicPr>
          <p:cNvPr id="33" name="Picture 32" descr="A picture containing logo&#10;&#10;Description automatically generated">
            <a:extLst>
              <a:ext uri="{FF2B5EF4-FFF2-40B4-BE49-F238E27FC236}">
                <a16:creationId xmlns:a16="http://schemas.microsoft.com/office/drawing/2014/main" id="{818B2CB3-B72A-1248-8EFD-0028FA774CE8}"/>
              </a:ext>
            </a:extLst>
          </p:cNvPr>
          <p:cNvPicPr>
            <a:picLocks noChangeAspect="1"/>
          </p:cNvPicPr>
          <p:nvPr/>
        </p:nvPicPr>
        <p:blipFill>
          <a:blip r:embed="rId3"/>
          <a:stretch>
            <a:fillRect/>
          </a:stretch>
        </p:blipFill>
        <p:spPr>
          <a:xfrm>
            <a:off x="9053123" y="110523"/>
            <a:ext cx="3019257" cy="779163"/>
          </a:xfrm>
          <a:prstGeom prst="rect">
            <a:avLst/>
          </a:prstGeom>
        </p:spPr>
      </p:pic>
    </p:spTree>
    <p:extLst>
      <p:ext uri="{BB962C8B-B14F-4D97-AF65-F5344CB8AC3E}">
        <p14:creationId xmlns:p14="http://schemas.microsoft.com/office/powerpoint/2010/main" val="2761632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4" name="Content Placeholder 3">
            <a:extLst>
              <a:ext uri="{FF2B5EF4-FFF2-40B4-BE49-F238E27FC236}">
                <a16:creationId xmlns:a16="http://schemas.microsoft.com/office/drawing/2014/main" id="{6B3130CD-D615-C546-A13B-91DC91CBB971}"/>
              </a:ext>
            </a:extLst>
          </p:cNvPr>
          <p:cNvGraphicFramePr>
            <a:graphicFrameLocks noGrp="1"/>
          </p:cNvGraphicFramePr>
          <p:nvPr>
            <p:ph idx="1"/>
            <p:extLst>
              <p:ext uri="{D42A27DB-BD31-4B8C-83A1-F6EECF244321}">
                <p14:modId xmlns:p14="http://schemas.microsoft.com/office/powerpoint/2010/main" val="4088418457"/>
              </p:ext>
            </p:extLst>
          </p:nvPr>
        </p:nvGraphicFramePr>
        <p:xfrm>
          <a:off x="807722" y="552451"/>
          <a:ext cx="10576558" cy="56139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2742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6C8D6-2F80-434F-B725-7B0DBD059F67}"/>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1DE612B5-7E93-E742-B0B4-CEE80CFC0BDD}"/>
              </a:ext>
            </a:extLst>
          </p:cNvPr>
          <p:cNvSpPr>
            <a:spLocks noGrp="1"/>
          </p:cNvSpPr>
          <p:nvPr>
            <p:ph idx="1"/>
          </p:nvPr>
        </p:nvSpPr>
        <p:spPr/>
        <p:txBody>
          <a:bodyPr>
            <a:normAutofit/>
          </a:bodyPr>
          <a:lstStyle/>
          <a:p>
            <a:r>
              <a:rPr lang="en-GB" dirty="0"/>
              <a:t>Overlap between mental and spiritual health. </a:t>
            </a:r>
          </a:p>
          <a:p>
            <a:r>
              <a:rPr lang="en-GB" dirty="0"/>
              <a:t>Formal classification of depression and the anxiety disorders </a:t>
            </a:r>
          </a:p>
          <a:p>
            <a:r>
              <a:rPr lang="en-GB" dirty="0"/>
              <a:t>Classification of Spiritual Disorders?</a:t>
            </a:r>
          </a:p>
          <a:p>
            <a:r>
              <a:rPr lang="en-GB" dirty="0"/>
              <a:t>Meeting spiritual need in Primary Care:</a:t>
            </a:r>
          </a:p>
          <a:p>
            <a:pPr marL="800100" lvl="1" indent="-342900">
              <a:buFont typeface="+mj-lt"/>
              <a:buAutoNum type="arabicPeriod"/>
            </a:pPr>
            <a:r>
              <a:rPr lang="en-GB" dirty="0"/>
              <a:t>Measurement?</a:t>
            </a:r>
          </a:p>
          <a:p>
            <a:pPr marL="800100" lvl="1" indent="-342900">
              <a:buFont typeface="+mj-lt"/>
              <a:buAutoNum type="arabicPeriod"/>
            </a:pPr>
            <a:r>
              <a:rPr lang="en-GB" dirty="0"/>
              <a:t>Persuasion?</a:t>
            </a:r>
          </a:p>
          <a:p>
            <a:r>
              <a:rPr lang="en-GB" dirty="0"/>
              <a:t>An example of a study designed to help people in spiritual distress in primary care</a:t>
            </a:r>
            <a:endParaRPr lang="en-US" dirty="0"/>
          </a:p>
          <a:p>
            <a:r>
              <a:rPr lang="en-GB" dirty="0"/>
              <a:t> Scottish Patient Reported Outcome Measure (PROM), </a:t>
            </a:r>
          </a:p>
          <a:p>
            <a:endParaRPr lang="en-US" dirty="0"/>
          </a:p>
        </p:txBody>
      </p:sp>
      <p:pic>
        <p:nvPicPr>
          <p:cNvPr id="4" name="Picture 3" descr="A picture containing logo&#10;&#10;Description automatically generated">
            <a:extLst>
              <a:ext uri="{FF2B5EF4-FFF2-40B4-BE49-F238E27FC236}">
                <a16:creationId xmlns:a16="http://schemas.microsoft.com/office/drawing/2014/main" id="{4C6AF0C7-54E7-D742-91B6-C386A8396910}"/>
              </a:ext>
            </a:extLst>
          </p:cNvPr>
          <p:cNvPicPr>
            <a:picLocks noChangeAspect="1"/>
          </p:cNvPicPr>
          <p:nvPr/>
        </p:nvPicPr>
        <p:blipFill>
          <a:blip r:embed="rId3"/>
          <a:stretch>
            <a:fillRect/>
          </a:stretch>
        </p:blipFill>
        <p:spPr>
          <a:xfrm>
            <a:off x="9053123" y="110523"/>
            <a:ext cx="3019257" cy="779163"/>
          </a:xfrm>
          <a:prstGeom prst="rect">
            <a:avLst/>
          </a:prstGeom>
        </p:spPr>
      </p:pic>
    </p:spTree>
    <p:extLst>
      <p:ext uri="{BB962C8B-B14F-4D97-AF65-F5344CB8AC3E}">
        <p14:creationId xmlns:p14="http://schemas.microsoft.com/office/powerpoint/2010/main" val="2256124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E18E-B0BB-A449-9A62-BC6F15CBC2D2}"/>
              </a:ext>
            </a:extLst>
          </p:cNvPr>
          <p:cNvSpPr>
            <a:spLocks noGrp="1"/>
          </p:cNvSpPr>
          <p:nvPr>
            <p:ph type="title"/>
          </p:nvPr>
        </p:nvSpPr>
        <p:spPr/>
        <p:txBody>
          <a:bodyPr/>
          <a:lstStyle/>
          <a:p>
            <a:r>
              <a:rPr lang="en-US" dirty="0"/>
              <a:t>Thoughts</a:t>
            </a:r>
          </a:p>
        </p:txBody>
      </p:sp>
      <p:sp>
        <p:nvSpPr>
          <p:cNvPr id="3" name="Content Placeholder 2">
            <a:extLst>
              <a:ext uri="{FF2B5EF4-FFF2-40B4-BE49-F238E27FC236}">
                <a16:creationId xmlns:a16="http://schemas.microsoft.com/office/drawing/2014/main" id="{BDF4A507-D8AA-E24A-8645-6ADC9599E520}"/>
              </a:ext>
            </a:extLst>
          </p:cNvPr>
          <p:cNvSpPr>
            <a:spLocks noGrp="1"/>
          </p:cNvSpPr>
          <p:nvPr>
            <p:ph idx="1"/>
          </p:nvPr>
        </p:nvSpPr>
        <p:spPr/>
        <p:txBody>
          <a:bodyPr/>
          <a:lstStyle/>
          <a:p>
            <a:r>
              <a:rPr lang="en-US" dirty="0"/>
              <a:t>Perhaps if we could identify people in spiritual distress we could help them?</a:t>
            </a:r>
          </a:p>
          <a:p>
            <a:r>
              <a:rPr lang="en-US" dirty="0"/>
              <a:t>Spiritual distress is something everyone may suffer, not just the religious?</a:t>
            </a:r>
          </a:p>
          <a:p>
            <a:r>
              <a:rPr lang="en-US" dirty="0"/>
              <a:t>Perhaps in future the GP will be regarded as the generalist in spiritual care who refers appropriate patients to the chaplain, who is the specialist in spiritual issues.</a:t>
            </a:r>
          </a:p>
          <a:p>
            <a:r>
              <a:rPr lang="en-US" dirty="0"/>
              <a:t>‘PHQ-9’ for spiritual care??</a:t>
            </a:r>
          </a:p>
        </p:txBody>
      </p:sp>
      <p:pic>
        <p:nvPicPr>
          <p:cNvPr id="4" name="Picture 3" descr="A picture containing logo&#10;&#10;Description automatically generated">
            <a:extLst>
              <a:ext uri="{FF2B5EF4-FFF2-40B4-BE49-F238E27FC236}">
                <a16:creationId xmlns:a16="http://schemas.microsoft.com/office/drawing/2014/main" id="{D0EA21B7-D4C1-B342-9610-9DAB4439A4E3}"/>
              </a:ext>
            </a:extLst>
          </p:cNvPr>
          <p:cNvPicPr>
            <a:picLocks noChangeAspect="1"/>
          </p:cNvPicPr>
          <p:nvPr/>
        </p:nvPicPr>
        <p:blipFill>
          <a:blip r:embed="rId2"/>
          <a:stretch>
            <a:fillRect/>
          </a:stretch>
        </p:blipFill>
        <p:spPr>
          <a:xfrm>
            <a:off x="9053123" y="110523"/>
            <a:ext cx="3019257" cy="779163"/>
          </a:xfrm>
          <a:prstGeom prst="rect">
            <a:avLst/>
          </a:prstGeom>
        </p:spPr>
      </p:pic>
    </p:spTree>
    <p:extLst>
      <p:ext uri="{BB962C8B-B14F-4D97-AF65-F5344CB8AC3E}">
        <p14:creationId xmlns:p14="http://schemas.microsoft.com/office/powerpoint/2010/main" val="886842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82889" y="692151"/>
            <a:ext cx="7318375" cy="938213"/>
          </a:xfrm>
        </p:spPr>
        <p:txBody>
          <a:bodyPr anchor="ctr">
            <a:normAutofit fontScale="90000"/>
          </a:bodyPr>
          <a:lstStyle/>
          <a:p>
            <a:pPr>
              <a:defRPr/>
            </a:pPr>
            <a:r>
              <a:rPr lang="en-GB">
                <a:latin typeface="+mj-lt"/>
                <a:ea typeface="+mj-ea"/>
                <a:cs typeface="+mj-cs"/>
              </a:rPr>
              <a:t>Context</a:t>
            </a:r>
          </a:p>
        </p:txBody>
      </p:sp>
      <p:sp>
        <p:nvSpPr>
          <p:cNvPr id="3" name="Content Placeholder 2"/>
          <p:cNvSpPr>
            <a:spLocks noGrp="1"/>
          </p:cNvSpPr>
          <p:nvPr>
            <p:ph idx="4294967295"/>
          </p:nvPr>
        </p:nvSpPr>
        <p:spPr>
          <a:xfrm>
            <a:off x="2566988" y="2492375"/>
            <a:ext cx="7650162" cy="3384550"/>
          </a:xfrm>
        </p:spPr>
        <p:txBody>
          <a:bodyPr>
            <a:normAutofit/>
          </a:bodyPr>
          <a:lstStyle/>
          <a:p>
            <a:pPr marL="282575" indent="-282575">
              <a:buNone/>
              <a:defRPr/>
            </a:pPr>
            <a:r>
              <a:rPr lang="en-GB" sz="2800"/>
              <a:t>All NHS employees are required to provide economically sound, evidence-based care.</a:t>
            </a:r>
          </a:p>
          <a:p>
            <a:pPr marL="282575" indent="-282575">
              <a:buNone/>
              <a:defRPr/>
            </a:pPr>
            <a:endParaRPr lang="en-GB" sz="2800"/>
          </a:p>
          <a:p>
            <a:pPr marL="282575" indent="-282575">
              <a:buNone/>
              <a:defRPr/>
            </a:pPr>
            <a:r>
              <a:rPr lang="en-GB" sz="2800"/>
              <a:t>In Scotland this is articulated in </a:t>
            </a:r>
            <a:r>
              <a:rPr lang="en-GB" sz="2800" b="1">
                <a:solidFill>
                  <a:schemeClr val="tx2"/>
                </a:solidFill>
              </a:rPr>
              <a:t>The Healthcare Quality Strategy for Scotland</a:t>
            </a:r>
            <a:r>
              <a:rPr lang="en-GB" sz="2800"/>
              <a:t> (The Scottish Government, 2010). </a:t>
            </a:r>
            <a:endParaRPr lang="en-GB" sz="2800" b="1"/>
          </a:p>
        </p:txBody>
      </p:sp>
      <p:pic>
        <p:nvPicPr>
          <p:cNvPr id="4" name="Picture 3" descr="A picture containing logo&#10;&#10;Description automatically generated">
            <a:extLst>
              <a:ext uri="{FF2B5EF4-FFF2-40B4-BE49-F238E27FC236}">
                <a16:creationId xmlns:a16="http://schemas.microsoft.com/office/drawing/2014/main" id="{9732B428-2BBF-7E40-8D5D-544480D1FBD2}"/>
              </a:ext>
            </a:extLst>
          </p:cNvPr>
          <p:cNvPicPr>
            <a:picLocks noChangeAspect="1"/>
          </p:cNvPicPr>
          <p:nvPr/>
        </p:nvPicPr>
        <p:blipFill>
          <a:blip r:embed="rId2"/>
          <a:stretch>
            <a:fillRect/>
          </a:stretch>
        </p:blipFill>
        <p:spPr>
          <a:xfrm>
            <a:off x="9053123" y="110523"/>
            <a:ext cx="3019257" cy="779163"/>
          </a:xfrm>
          <a:prstGeom prst="rect">
            <a:avLst/>
          </a:prstGeom>
        </p:spPr>
      </p:pic>
    </p:spTree>
    <p:extLst>
      <p:ext uri="{BB962C8B-B14F-4D97-AF65-F5344CB8AC3E}">
        <p14:creationId xmlns:p14="http://schemas.microsoft.com/office/powerpoint/2010/main" val="42872489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3000"/>
                                        <p:tgtEl>
                                          <p:spTgt spid="3">
                                            <p:txEl>
                                              <p:pRg st="0" end="0"/>
                                            </p:txEl>
                                          </p:spTgt>
                                        </p:tgtEl>
                                      </p:cBhvr>
                                    </p:animEffect>
                                  </p:childTnLst>
                                </p:cTn>
                              </p:par>
                            </p:childTnLst>
                          </p:cTn>
                        </p:par>
                        <p:par>
                          <p:cTn id="12" fill="hold" nodeType="afterGroup">
                            <p:stCondLst>
                              <p:cond delay="5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3" name="Group 202">
            <a:extLst>
              <a:ext uri="{FF2B5EF4-FFF2-40B4-BE49-F238E27FC236}">
                <a16:creationId xmlns:a16="http://schemas.microsoft.com/office/drawing/2014/main" id="{2DAE3342-9DFC-49D4-B09C-25E3107693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04" name="Freeform 5">
              <a:extLst>
                <a:ext uri="{FF2B5EF4-FFF2-40B4-BE49-F238E27FC236}">
                  <a16:creationId xmlns:a16="http://schemas.microsoft.com/office/drawing/2014/main" id="{E49E0D20-8423-4612-99A5-14AEF8F6B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5" name="Freeform 6">
              <a:extLst>
                <a:ext uri="{FF2B5EF4-FFF2-40B4-BE49-F238E27FC236}">
                  <a16:creationId xmlns:a16="http://schemas.microsoft.com/office/drawing/2014/main" id="{57C2C108-5A30-48CA-9203-56747AEB7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6" name="Freeform 7">
              <a:extLst>
                <a:ext uri="{FF2B5EF4-FFF2-40B4-BE49-F238E27FC236}">
                  <a16:creationId xmlns:a16="http://schemas.microsoft.com/office/drawing/2014/main" id="{1A343912-2EFC-408E-A862-5C9BF108D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7" name="Freeform 8">
              <a:extLst>
                <a:ext uri="{FF2B5EF4-FFF2-40B4-BE49-F238E27FC236}">
                  <a16:creationId xmlns:a16="http://schemas.microsoft.com/office/drawing/2014/main" id="{AA50D1CF-9DAE-4CF6-B829-E66CEE9D5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8" name="Freeform 9">
              <a:extLst>
                <a:ext uri="{FF2B5EF4-FFF2-40B4-BE49-F238E27FC236}">
                  <a16:creationId xmlns:a16="http://schemas.microsoft.com/office/drawing/2014/main" id="{FE5799A4-0568-433E-BF41-752CF516A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9" name="Freeform 10">
              <a:extLst>
                <a:ext uri="{FF2B5EF4-FFF2-40B4-BE49-F238E27FC236}">
                  <a16:creationId xmlns:a16="http://schemas.microsoft.com/office/drawing/2014/main" id="{CDBB86ED-F16F-4C28-BDD5-72D771176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0" name="Freeform 11">
              <a:extLst>
                <a:ext uri="{FF2B5EF4-FFF2-40B4-BE49-F238E27FC236}">
                  <a16:creationId xmlns:a16="http://schemas.microsoft.com/office/drawing/2014/main" id="{3347939E-8B76-4CFC-B2EC-63A7E2278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1" name="Freeform 12">
              <a:extLst>
                <a:ext uri="{FF2B5EF4-FFF2-40B4-BE49-F238E27FC236}">
                  <a16:creationId xmlns:a16="http://schemas.microsoft.com/office/drawing/2014/main" id="{FA1DD132-02E4-4CD3-B496-BFF924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2" name="Freeform 13">
              <a:extLst>
                <a:ext uri="{FF2B5EF4-FFF2-40B4-BE49-F238E27FC236}">
                  <a16:creationId xmlns:a16="http://schemas.microsoft.com/office/drawing/2014/main" id="{710BDA52-A7D7-4E4E-9F36-EC8F983EA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3" name="Freeform 14">
              <a:extLst>
                <a:ext uri="{FF2B5EF4-FFF2-40B4-BE49-F238E27FC236}">
                  <a16:creationId xmlns:a16="http://schemas.microsoft.com/office/drawing/2014/main" id="{B1BDF852-319F-42B8-9A50-7C9A9387C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4" name="Freeform 15">
              <a:extLst>
                <a:ext uri="{FF2B5EF4-FFF2-40B4-BE49-F238E27FC236}">
                  <a16:creationId xmlns:a16="http://schemas.microsoft.com/office/drawing/2014/main" id="{3AACE376-C01E-4F1F-91B7-39D0274BF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5" name="Freeform 16">
              <a:extLst>
                <a:ext uri="{FF2B5EF4-FFF2-40B4-BE49-F238E27FC236}">
                  <a16:creationId xmlns:a16="http://schemas.microsoft.com/office/drawing/2014/main" id="{7F612F4C-050E-459D-9771-ED088374A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6" name="Freeform 17">
              <a:extLst>
                <a:ext uri="{FF2B5EF4-FFF2-40B4-BE49-F238E27FC236}">
                  <a16:creationId xmlns:a16="http://schemas.microsoft.com/office/drawing/2014/main" id="{94E4211B-3E41-4905-8F4E-76811B9E5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7" name="Freeform 18">
              <a:extLst>
                <a:ext uri="{FF2B5EF4-FFF2-40B4-BE49-F238E27FC236}">
                  <a16:creationId xmlns:a16="http://schemas.microsoft.com/office/drawing/2014/main" id="{6AEC87EE-0CB8-43DE-8FEB-4586A92E8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8" name="Freeform 19">
              <a:extLst>
                <a:ext uri="{FF2B5EF4-FFF2-40B4-BE49-F238E27FC236}">
                  <a16:creationId xmlns:a16="http://schemas.microsoft.com/office/drawing/2014/main" id="{277C1C5D-7BDC-47E4-8B81-C3C4AE949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9" name="Freeform 20">
              <a:extLst>
                <a:ext uri="{FF2B5EF4-FFF2-40B4-BE49-F238E27FC236}">
                  <a16:creationId xmlns:a16="http://schemas.microsoft.com/office/drawing/2014/main" id="{7A2A6EF8-9768-4478-9CD3-DFA547CEF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0" name="Freeform 21">
              <a:extLst>
                <a:ext uri="{FF2B5EF4-FFF2-40B4-BE49-F238E27FC236}">
                  <a16:creationId xmlns:a16="http://schemas.microsoft.com/office/drawing/2014/main" id="{1FD9091C-E8FA-4ADA-937F-A74426ED1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1" name="Freeform 22">
              <a:extLst>
                <a:ext uri="{FF2B5EF4-FFF2-40B4-BE49-F238E27FC236}">
                  <a16:creationId xmlns:a16="http://schemas.microsoft.com/office/drawing/2014/main" id="{B69923E7-63C4-47CE-956E-09D384D4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2" name="Freeform 23">
              <a:extLst>
                <a:ext uri="{FF2B5EF4-FFF2-40B4-BE49-F238E27FC236}">
                  <a16:creationId xmlns:a16="http://schemas.microsoft.com/office/drawing/2014/main" id="{A2576784-872E-494C-A041-0E346226B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4" name="Group 223">
            <a:extLst>
              <a:ext uri="{FF2B5EF4-FFF2-40B4-BE49-F238E27FC236}">
                <a16:creationId xmlns:a16="http://schemas.microsoft.com/office/drawing/2014/main" id="{B54F73D8-62C2-4127-9D19-01219BBB9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225" name="Rectangle 224">
              <a:extLst>
                <a:ext uri="{FF2B5EF4-FFF2-40B4-BE49-F238E27FC236}">
                  <a16:creationId xmlns:a16="http://schemas.microsoft.com/office/drawing/2014/main" id="{CFD8CA02-9BE5-4B82-8129-6EF618402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6" name="Isosceles Triangle 225">
              <a:extLst>
                <a:ext uri="{FF2B5EF4-FFF2-40B4-BE49-F238E27FC236}">
                  <a16:creationId xmlns:a16="http://schemas.microsoft.com/office/drawing/2014/main" id="{01515E68-030C-4313-B300-35253163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7" name="Rectangle 226">
              <a:extLst>
                <a:ext uri="{FF2B5EF4-FFF2-40B4-BE49-F238E27FC236}">
                  <a16:creationId xmlns:a16="http://schemas.microsoft.com/office/drawing/2014/main" id="{1937725F-1DDF-4225-937E-106DBB047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29" name="Rectangle 228">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1" name="Group 230">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32"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3"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4"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5"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6"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7"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8"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9"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0"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41"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42"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3"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4"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5"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6"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7"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8"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9"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50"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074" name="Rectangle 2"/>
          <p:cNvSpPr>
            <a:spLocks noGrp="1" noChangeArrowheads="1"/>
          </p:cNvSpPr>
          <p:nvPr>
            <p:ph type="ctrTitle" idx="4294967295"/>
          </p:nvPr>
        </p:nvSpPr>
        <p:spPr>
          <a:xfrm>
            <a:off x="1378425" y="5199797"/>
            <a:ext cx="9435152" cy="789673"/>
          </a:xfrm>
        </p:spPr>
        <p:txBody>
          <a:bodyPr vert="horz" lIns="228600" tIns="228600" rIns="228600" bIns="0" rtlCol="0" anchor="ctr">
            <a:normAutofit/>
          </a:bodyPr>
          <a:lstStyle/>
          <a:p>
            <a:pPr>
              <a:lnSpc>
                <a:spcPct val="80000"/>
              </a:lnSpc>
              <a:defRPr/>
            </a:pPr>
            <a:r>
              <a:rPr lang="en-US">
                <a:solidFill>
                  <a:schemeClr val="bg1"/>
                </a:solidFill>
              </a:rPr>
              <a:t>The Original NES Project Goal (2010)</a:t>
            </a:r>
          </a:p>
        </p:txBody>
      </p:sp>
      <p:sp>
        <p:nvSpPr>
          <p:cNvPr id="3075" name="Rectangle 3"/>
          <p:cNvSpPr>
            <a:spLocks noGrp="1" noChangeArrowheads="1"/>
          </p:cNvSpPr>
          <p:nvPr>
            <p:ph type="subTitle" idx="4294967295"/>
          </p:nvPr>
        </p:nvSpPr>
        <p:spPr>
          <a:xfrm>
            <a:off x="1759237" y="6003836"/>
            <a:ext cx="8673427" cy="405405"/>
          </a:xfrm>
        </p:spPr>
        <p:txBody>
          <a:bodyPr vert="horz" lIns="91440" tIns="0" rIns="91440" bIns="45720" rtlCol="0">
            <a:normAutofit/>
          </a:bodyPr>
          <a:lstStyle/>
          <a:p>
            <a:pPr marL="0" indent="0" algn="ctr">
              <a:lnSpc>
                <a:spcPct val="90000"/>
              </a:lnSpc>
              <a:buNone/>
              <a:defRPr/>
            </a:pPr>
            <a:r>
              <a:rPr lang="en-US" sz="1200">
                <a:solidFill>
                  <a:schemeClr val="bg1"/>
                </a:solidFill>
              </a:rPr>
              <a:t>Develop a tool for use in a Scottish context to show the impact of health care chaplaincy on patient well-being. </a:t>
            </a:r>
          </a:p>
        </p:txBody>
      </p:sp>
      <p:pic>
        <p:nvPicPr>
          <p:cNvPr id="49156" name="Picture 4" descr="C:\Users\Mags\AppData\Local\Microsoft\Windows\Temporary Internet Files\Content.IE5\BE7XQ16I\MP900438647[1].jpg"/>
          <p:cNvPicPr>
            <a:picLocks noChangeAspect="1" noChangeArrowheads="1"/>
          </p:cNvPicPr>
          <p:nvPr/>
        </p:nvPicPr>
        <p:blipFill rotWithShape="1">
          <a:blip r:embed="rId2" cstate="print"/>
          <a:srcRect t="18918" b="18918"/>
          <a:stretch/>
        </p:blipFill>
        <p:spPr bwMode="auto">
          <a:xfrm>
            <a:off x="20" y="10"/>
            <a:ext cx="12191980" cy="5058947"/>
          </a:xfrm>
          <a:custGeom>
            <a:avLst/>
            <a:gdLst/>
            <a:ahLst/>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p:spPr>
      </p:pic>
    </p:spTree>
    <p:extLst>
      <p:ext uri="{BB962C8B-B14F-4D97-AF65-F5344CB8AC3E}">
        <p14:creationId xmlns:p14="http://schemas.microsoft.com/office/powerpoint/2010/main" val="33282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3000"/>
                                        <p:tgtEl>
                                          <p:spTgt spid="3074"/>
                                        </p:tgtEl>
                                      </p:cBhvr>
                                    </p:animEffect>
                                  </p:childTnLst>
                                </p:cTn>
                              </p:par>
                            </p:childTnLst>
                          </p:cTn>
                        </p:par>
                        <p:par>
                          <p:cTn id="8" fill="hold" nodeType="afterGroup">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3075">
                                            <p:txEl>
                                              <p:pRg st="0" end="0"/>
                                            </p:txEl>
                                          </p:spTgt>
                                        </p:tgtEl>
                                        <p:attrNameLst>
                                          <p:attrName>style.visibility</p:attrName>
                                        </p:attrNameLst>
                                      </p:cBhvr>
                                      <p:to>
                                        <p:strVal val="visible"/>
                                      </p:to>
                                    </p:set>
                                    <p:animEffect transition="in" filter="fade">
                                      <p:cBhvr>
                                        <p:cTn id="11" dur="30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4800B320-C486-4967-AFB8-58E3EBDA9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624" y="0"/>
            <a:ext cx="12584114" cy="6853238"/>
            <a:chOff x="-417513" y="0"/>
            <a:chExt cx="12584114" cy="6853238"/>
          </a:xfrm>
        </p:grpSpPr>
        <p:sp>
          <p:nvSpPr>
            <p:cNvPr id="77" name="Freeform 5">
              <a:extLst>
                <a:ext uri="{FF2B5EF4-FFF2-40B4-BE49-F238E27FC236}">
                  <a16:creationId xmlns:a16="http://schemas.microsoft.com/office/drawing/2014/main" id="{B6E6BEB2-753A-4253-9BE2-9E569A8A5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6">
              <a:extLst>
                <a:ext uri="{FF2B5EF4-FFF2-40B4-BE49-F238E27FC236}">
                  <a16:creationId xmlns:a16="http://schemas.microsoft.com/office/drawing/2014/main" id="{196A6026-E2E2-4401-BB72-F8314907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7">
              <a:extLst>
                <a:ext uri="{FF2B5EF4-FFF2-40B4-BE49-F238E27FC236}">
                  <a16:creationId xmlns:a16="http://schemas.microsoft.com/office/drawing/2014/main" id="{C852B828-3E4B-4404-AEE7-815B0B6EE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8">
              <a:extLst>
                <a:ext uri="{FF2B5EF4-FFF2-40B4-BE49-F238E27FC236}">
                  <a16:creationId xmlns:a16="http://schemas.microsoft.com/office/drawing/2014/main" id="{B2BAC571-023A-4027-9689-5A7375FE5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9">
              <a:extLst>
                <a:ext uri="{FF2B5EF4-FFF2-40B4-BE49-F238E27FC236}">
                  <a16:creationId xmlns:a16="http://schemas.microsoft.com/office/drawing/2014/main" id="{6BB424FB-2158-48AB-9A28-A11889AA5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0">
              <a:extLst>
                <a:ext uri="{FF2B5EF4-FFF2-40B4-BE49-F238E27FC236}">
                  <a16:creationId xmlns:a16="http://schemas.microsoft.com/office/drawing/2014/main" id="{BE5FA512-D3FE-4F91-AE23-51DAAAA74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1">
              <a:extLst>
                <a:ext uri="{FF2B5EF4-FFF2-40B4-BE49-F238E27FC236}">
                  <a16:creationId xmlns:a16="http://schemas.microsoft.com/office/drawing/2014/main" id="{83CF3A0A-06AA-4987-8182-4F86E66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2">
              <a:extLst>
                <a:ext uri="{FF2B5EF4-FFF2-40B4-BE49-F238E27FC236}">
                  <a16:creationId xmlns:a16="http://schemas.microsoft.com/office/drawing/2014/main" id="{969C6F15-1F6D-46D5-8C47-3FBC31253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3">
              <a:extLst>
                <a:ext uri="{FF2B5EF4-FFF2-40B4-BE49-F238E27FC236}">
                  <a16:creationId xmlns:a16="http://schemas.microsoft.com/office/drawing/2014/main" id="{01E2B94D-4E93-4C11-A1FC-B3A6E8CC5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4">
              <a:extLst>
                <a:ext uri="{FF2B5EF4-FFF2-40B4-BE49-F238E27FC236}">
                  <a16:creationId xmlns:a16="http://schemas.microsoft.com/office/drawing/2014/main" id="{F47C1110-8C08-4C26-BD0D-3083BFAC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a:extLst>
                <a:ext uri="{FF2B5EF4-FFF2-40B4-BE49-F238E27FC236}">
                  <a16:creationId xmlns:a16="http://schemas.microsoft.com/office/drawing/2014/main" id="{3085CEBC-D1F5-4F82-93C8-8ED38B7CBE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a:extLst>
                <a:ext uri="{FF2B5EF4-FFF2-40B4-BE49-F238E27FC236}">
                  <a16:creationId xmlns:a16="http://schemas.microsoft.com/office/drawing/2014/main" id="{3ED8F25D-E867-46B6-A62D-3B2114768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a:extLst>
                <a:ext uri="{FF2B5EF4-FFF2-40B4-BE49-F238E27FC236}">
                  <a16:creationId xmlns:a16="http://schemas.microsoft.com/office/drawing/2014/main" id="{6BB81545-0C01-4B56-BADD-6B7D5B72A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a:extLst>
                <a:ext uri="{FF2B5EF4-FFF2-40B4-BE49-F238E27FC236}">
                  <a16:creationId xmlns:a16="http://schemas.microsoft.com/office/drawing/2014/main" id="{A1574FCC-646A-4771-AB54-A44212F19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a:extLst>
                <a:ext uri="{FF2B5EF4-FFF2-40B4-BE49-F238E27FC236}">
                  <a16:creationId xmlns:a16="http://schemas.microsoft.com/office/drawing/2014/main" id="{A56CC2BC-E51D-4A79-AA80-770FAA784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a:extLst>
                <a:ext uri="{FF2B5EF4-FFF2-40B4-BE49-F238E27FC236}">
                  <a16:creationId xmlns:a16="http://schemas.microsoft.com/office/drawing/2014/main" id="{C95E0495-B7F8-44C5-AD1F-5F3C8633E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a:extLst>
                <a:ext uri="{FF2B5EF4-FFF2-40B4-BE49-F238E27FC236}">
                  <a16:creationId xmlns:a16="http://schemas.microsoft.com/office/drawing/2014/main" id="{28C1E7AA-A198-498A-9426-7632D7AA3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a:extLst>
                <a:ext uri="{FF2B5EF4-FFF2-40B4-BE49-F238E27FC236}">
                  <a16:creationId xmlns:a16="http://schemas.microsoft.com/office/drawing/2014/main" id="{96410611-0DF8-42D3-91B1-B87AE692E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a:extLst>
                <a:ext uri="{FF2B5EF4-FFF2-40B4-BE49-F238E27FC236}">
                  <a16:creationId xmlns:a16="http://schemas.microsoft.com/office/drawing/2014/main" id="{EACF821F-24B2-49B5-8688-744B0EADF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a:extLst>
                <a:ext uri="{FF2B5EF4-FFF2-40B4-BE49-F238E27FC236}">
                  <a16:creationId xmlns:a16="http://schemas.microsoft.com/office/drawing/2014/main" id="{418BD791-FEEE-4A18-A5EF-F3815F184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5">
              <a:extLst>
                <a:ext uri="{FF2B5EF4-FFF2-40B4-BE49-F238E27FC236}">
                  <a16:creationId xmlns:a16="http://schemas.microsoft.com/office/drawing/2014/main" id="{D5D16C8F-EA4F-447C-934A-06E7BFAE9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71" name="Graphic 70" descr="Health">
            <a:extLst>
              <a:ext uri="{FF2B5EF4-FFF2-40B4-BE49-F238E27FC236}">
                <a16:creationId xmlns:a16="http://schemas.microsoft.com/office/drawing/2014/main" id="{98F46B77-A6E9-4606-9561-FE2B6C026D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10467" y="643467"/>
            <a:ext cx="5571066" cy="5571066"/>
          </a:xfrm>
          <a:prstGeom prst="rect">
            <a:avLst/>
          </a:prstGeom>
        </p:spPr>
      </p:pic>
      <p:sp>
        <p:nvSpPr>
          <p:cNvPr id="23555" name="Rectangle 3"/>
          <p:cNvSpPr>
            <a:spLocks noGrp="1" noChangeArrowheads="1"/>
          </p:cNvSpPr>
          <p:nvPr>
            <p:ph type="body" idx="4294967295"/>
          </p:nvPr>
        </p:nvSpPr>
        <p:spPr>
          <a:xfrm>
            <a:off x="1981201" y="1666875"/>
            <a:ext cx="7847013" cy="3032125"/>
          </a:xfrm>
        </p:spPr>
        <p:txBody>
          <a:bodyPr>
            <a:normAutofit/>
          </a:bodyPr>
          <a:lstStyle/>
          <a:p>
            <a:pPr algn="ctr">
              <a:lnSpc>
                <a:spcPct val="80000"/>
              </a:lnSpc>
              <a:buFont typeface="Wingdings" charset="0"/>
              <a:buNone/>
            </a:pPr>
            <a:endParaRPr lang="en-GB" sz="3300">
              <a:solidFill>
                <a:srgbClr val="FFFFFF"/>
              </a:solidFill>
            </a:endParaRPr>
          </a:p>
          <a:p>
            <a:pPr algn="ctr">
              <a:lnSpc>
                <a:spcPct val="80000"/>
              </a:lnSpc>
              <a:buFont typeface="Wingdings" charset="0"/>
              <a:buNone/>
            </a:pPr>
            <a:r>
              <a:rPr lang="en-GB" sz="3300">
                <a:solidFill>
                  <a:srgbClr val="FFFFFF"/>
                </a:solidFill>
              </a:rPr>
              <a:t> A </a:t>
            </a:r>
            <a:r>
              <a:rPr lang="en-GB" sz="3300" b="1">
                <a:solidFill>
                  <a:srgbClr val="FFFFFF"/>
                </a:solidFill>
              </a:rPr>
              <a:t>series of structured questions </a:t>
            </a:r>
            <a:r>
              <a:rPr lang="en-GB" sz="3300">
                <a:solidFill>
                  <a:srgbClr val="FFFFFF"/>
                </a:solidFill>
              </a:rPr>
              <a:t>that ask patients about their health </a:t>
            </a:r>
            <a:r>
              <a:rPr lang="en-GB" sz="3300" b="1">
                <a:solidFill>
                  <a:srgbClr val="FFFFFF"/>
                </a:solidFill>
              </a:rPr>
              <a:t>from their point of view</a:t>
            </a:r>
            <a:r>
              <a:rPr lang="en-GB" sz="3300">
                <a:solidFill>
                  <a:srgbClr val="FFFFFF"/>
                </a:solidFill>
              </a:rPr>
              <a:t> </a:t>
            </a:r>
          </a:p>
          <a:p>
            <a:pPr algn="ctr">
              <a:lnSpc>
                <a:spcPct val="80000"/>
              </a:lnSpc>
              <a:buFont typeface="Wingdings" charset="0"/>
              <a:buNone/>
            </a:pPr>
            <a:r>
              <a:rPr lang="en-GB" sz="3300">
                <a:solidFill>
                  <a:srgbClr val="FFFFFF"/>
                </a:solidFill>
              </a:rPr>
              <a:t>usually in the light of </a:t>
            </a:r>
          </a:p>
          <a:p>
            <a:pPr algn="ctr">
              <a:lnSpc>
                <a:spcPct val="80000"/>
              </a:lnSpc>
              <a:buFont typeface="Wingdings" charset="0"/>
              <a:buNone/>
            </a:pPr>
            <a:r>
              <a:rPr lang="en-GB" sz="3300" b="1">
                <a:solidFill>
                  <a:srgbClr val="FFFFFF"/>
                </a:solidFill>
              </a:rPr>
              <a:t>specific treatment or intervention</a:t>
            </a:r>
          </a:p>
        </p:txBody>
      </p:sp>
    </p:spTree>
    <p:extLst>
      <p:ext uri="{BB962C8B-B14F-4D97-AF65-F5344CB8AC3E}">
        <p14:creationId xmlns:p14="http://schemas.microsoft.com/office/powerpoint/2010/main" val="6210572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Effect transition="in" filter="fade">
                                      <p:cBhvr>
                                        <p:cTn id="7" dur="3000"/>
                                        <p:tgtEl>
                                          <p:spTgt spid="23555">
                                            <p:txEl>
                                              <p:pRg st="1" end="1"/>
                                            </p:txEl>
                                          </p:spTgt>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animEffect transition="in" filter="fade">
                                      <p:cBhvr>
                                        <p:cTn id="11" dur="3000"/>
                                        <p:tgtEl>
                                          <p:spTgt spid="23555">
                                            <p:txEl>
                                              <p:pRg st="2" end="2"/>
                                            </p:txEl>
                                          </p:spTgt>
                                        </p:tgtEl>
                                      </p:cBhvr>
                                    </p:animEffect>
                                  </p:childTnLst>
                                </p:cTn>
                              </p:par>
                            </p:childTnLst>
                          </p:cTn>
                        </p:par>
                        <p:par>
                          <p:cTn id="12" fill="hold">
                            <p:stCondLst>
                              <p:cond delay="6000"/>
                            </p:stCondLst>
                            <p:childTnLst>
                              <p:par>
                                <p:cTn id="13" presetID="10" presetClass="entr" presetSubtype="0" fill="hold" grpId="0" nodeType="afterEffect">
                                  <p:stCondLst>
                                    <p:cond delay="0"/>
                                  </p:stCondLst>
                                  <p:childTnLst>
                                    <p:set>
                                      <p:cBhvr>
                                        <p:cTn id="14" dur="1" fill="hold">
                                          <p:stCondLst>
                                            <p:cond delay="0"/>
                                          </p:stCondLst>
                                        </p:cTn>
                                        <p:tgtEl>
                                          <p:spTgt spid="23555">
                                            <p:txEl>
                                              <p:pRg st="3" end="3"/>
                                            </p:txEl>
                                          </p:spTgt>
                                        </p:tgtEl>
                                        <p:attrNameLst>
                                          <p:attrName>style.visibility</p:attrName>
                                        </p:attrNameLst>
                                      </p:cBhvr>
                                      <p:to>
                                        <p:strVal val="visible"/>
                                      </p:to>
                                    </p:set>
                                    <p:animEffect transition="in" filter="fade">
                                      <p:cBhvr>
                                        <p:cTn id="15" dur="3000"/>
                                        <p:tgtEl>
                                          <p:spTgt spid="235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sp>
        <p:nvSpPr>
          <p:cNvPr id="4" name="TextBox 3"/>
          <p:cNvSpPr txBox="1"/>
          <p:nvPr/>
        </p:nvSpPr>
        <p:spPr>
          <a:xfrm>
            <a:off x="8658225" y="5557838"/>
            <a:ext cx="3533775" cy="954107"/>
          </a:xfrm>
          <a:prstGeom prst="rect">
            <a:avLst/>
          </a:prstGeom>
          <a:noFill/>
        </p:spPr>
        <p:txBody>
          <a:bodyPr wrap="square" rtlCol="0">
            <a:spAutoFit/>
          </a:bodyPr>
          <a:lstStyle/>
          <a:p>
            <a:r>
              <a:rPr lang="mr-IN" sz="2800" dirty="0"/>
              <a:t>…</a:t>
            </a:r>
            <a:r>
              <a:rPr lang="en-US" sz="2800"/>
              <a:t>only </a:t>
            </a:r>
            <a:r>
              <a:rPr lang="en-US" sz="2800" dirty="0"/>
              <a:t>a chaplain will </a:t>
            </a:r>
            <a:r>
              <a:rPr lang="en-US" sz="2800"/>
              <a:t>hear you as you are.</a:t>
            </a:r>
            <a:endParaRPr lang="en-US" sz="2800" dirty="0"/>
          </a:p>
        </p:txBody>
      </p:sp>
    </p:spTree>
    <p:extLst>
      <p:ext uri="{BB962C8B-B14F-4D97-AF65-F5344CB8AC3E}">
        <p14:creationId xmlns:p14="http://schemas.microsoft.com/office/powerpoint/2010/main" val="895852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65" name="Table"/>
          <p:cNvGraphicFramePr/>
          <p:nvPr>
            <p:extLst>
              <p:ext uri="{D42A27DB-BD31-4B8C-83A1-F6EECF244321}">
                <p14:modId xmlns:p14="http://schemas.microsoft.com/office/powerpoint/2010/main" val="679376351"/>
              </p:ext>
            </p:extLst>
          </p:nvPr>
        </p:nvGraphicFramePr>
        <p:xfrm>
          <a:off x="2425949" y="2989893"/>
          <a:ext cx="7532004" cy="3093430"/>
        </p:xfrm>
        <a:graphic>
          <a:graphicData uri="http://schemas.openxmlformats.org/drawingml/2006/table">
            <a:tbl>
              <a:tblPr firstRow="1" firstCol="1"/>
              <a:tblGrid>
                <a:gridCol w="4768432">
                  <a:extLst>
                    <a:ext uri="{9D8B030D-6E8A-4147-A177-3AD203B41FA5}">
                      <a16:colId xmlns:a16="http://schemas.microsoft.com/office/drawing/2014/main" val="20000"/>
                    </a:ext>
                  </a:extLst>
                </a:gridCol>
                <a:gridCol w="597585">
                  <a:extLst>
                    <a:ext uri="{9D8B030D-6E8A-4147-A177-3AD203B41FA5}">
                      <a16:colId xmlns:a16="http://schemas.microsoft.com/office/drawing/2014/main" val="20001"/>
                    </a:ext>
                  </a:extLst>
                </a:gridCol>
                <a:gridCol w="558593">
                  <a:extLst>
                    <a:ext uri="{9D8B030D-6E8A-4147-A177-3AD203B41FA5}">
                      <a16:colId xmlns:a16="http://schemas.microsoft.com/office/drawing/2014/main" val="20002"/>
                    </a:ext>
                  </a:extLst>
                </a:gridCol>
                <a:gridCol w="549166">
                  <a:extLst>
                    <a:ext uri="{9D8B030D-6E8A-4147-A177-3AD203B41FA5}">
                      <a16:colId xmlns:a16="http://schemas.microsoft.com/office/drawing/2014/main" val="20003"/>
                    </a:ext>
                  </a:extLst>
                </a:gridCol>
                <a:gridCol w="501093">
                  <a:extLst>
                    <a:ext uri="{9D8B030D-6E8A-4147-A177-3AD203B41FA5}">
                      <a16:colId xmlns:a16="http://schemas.microsoft.com/office/drawing/2014/main" val="20004"/>
                    </a:ext>
                  </a:extLst>
                </a:gridCol>
                <a:gridCol w="557135">
                  <a:extLst>
                    <a:ext uri="{9D8B030D-6E8A-4147-A177-3AD203B41FA5}">
                      <a16:colId xmlns:a16="http://schemas.microsoft.com/office/drawing/2014/main" val="20005"/>
                    </a:ext>
                  </a:extLst>
                </a:gridCol>
              </a:tblGrid>
              <a:tr h="617934">
                <a:tc>
                  <a:txBody>
                    <a:bodyPr/>
                    <a:lstStyle/>
                    <a:p>
                      <a:pPr algn="ctr" defTabSz="914400">
                        <a:lnSpc>
                          <a:spcPct val="100000"/>
                        </a:lnSpc>
                        <a:tabLst>
                          <a:tab pos="1663700" algn="l"/>
                        </a:tabLst>
                        <a:defRPr sz="1800" b="0">
                          <a:solidFill>
                            <a:srgbClr val="000000"/>
                          </a:solidFill>
                        </a:defRPr>
                      </a:pPr>
                      <a:r>
                        <a:rPr sz="1900" b="1" dirty="0">
                          <a:sym typeface="Helvetica"/>
                        </a:rPr>
                        <a:t>During your visit with the chaplain:</a:t>
                      </a:r>
                    </a:p>
                  </a:txBody>
                  <a:tcPr marL="35719" marR="35719" marT="35719" marB="35719" anchor="ctr" horzOverflow="overflow">
                    <a:lnR w="12700">
                      <a:solidFill>
                        <a:srgbClr val="000000"/>
                      </a:solidFill>
                      <a:custDash>
                        <a:ds d="200000" sp="200000"/>
                      </a:custDash>
                      <a:miter lim="400000"/>
                    </a:lnR>
                    <a:lnB w="12700">
                      <a:solidFill>
                        <a:srgbClr val="000000"/>
                      </a:solidFill>
                      <a:miter lim="400000"/>
                    </a:lnB>
                    <a:noFill/>
                  </a:tcPr>
                </a:tc>
                <a:tc>
                  <a:txBody>
                    <a:bodyPr/>
                    <a:lstStyle/>
                    <a:p>
                      <a:pPr algn="l" defTabSz="914400">
                        <a:lnSpc>
                          <a:spcPct val="100000"/>
                        </a:lnSpc>
                        <a:tabLst>
                          <a:tab pos="1663700" algn="l"/>
                        </a:tabLst>
                        <a:defRPr sz="1800" b="0">
                          <a:solidFill>
                            <a:srgbClr val="000000"/>
                          </a:solidFill>
                        </a:defRPr>
                      </a:pPr>
                      <a:r>
                        <a:rPr sz="1200" i="1">
                          <a:sym typeface="Helvetica"/>
                        </a:rPr>
                        <a:t>None of the time</a:t>
                      </a:r>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B w="12700">
                      <a:solidFill>
                        <a:srgbClr val="000000"/>
                      </a:solidFill>
                      <a:miter lim="400000"/>
                    </a:lnB>
                    <a:noFill/>
                  </a:tcPr>
                </a:tc>
                <a:tc>
                  <a:txBody>
                    <a:bodyPr/>
                    <a:lstStyle/>
                    <a:p>
                      <a:pPr algn="l" defTabSz="914400">
                        <a:lnSpc>
                          <a:spcPct val="100000"/>
                        </a:lnSpc>
                        <a:tabLst>
                          <a:tab pos="1663700" algn="l"/>
                        </a:tabLst>
                        <a:defRPr sz="1800" b="0">
                          <a:solidFill>
                            <a:srgbClr val="000000"/>
                          </a:solidFill>
                        </a:defRPr>
                      </a:pPr>
                      <a:r>
                        <a:rPr sz="1200" i="1">
                          <a:sym typeface="Helvetica"/>
                        </a:rPr>
                        <a:t>Rarely</a:t>
                      </a:r>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B w="12700">
                      <a:solidFill>
                        <a:srgbClr val="000000"/>
                      </a:solidFill>
                      <a:miter lim="400000"/>
                    </a:lnB>
                    <a:noFill/>
                  </a:tcPr>
                </a:tc>
                <a:tc>
                  <a:txBody>
                    <a:bodyPr/>
                    <a:lstStyle/>
                    <a:p>
                      <a:pPr algn="l" defTabSz="914400">
                        <a:lnSpc>
                          <a:spcPct val="100000"/>
                        </a:lnSpc>
                        <a:tabLst>
                          <a:tab pos="1663700" algn="l"/>
                        </a:tabLst>
                        <a:defRPr sz="1800" b="0">
                          <a:solidFill>
                            <a:srgbClr val="000000"/>
                          </a:solidFill>
                        </a:defRPr>
                      </a:pPr>
                      <a:r>
                        <a:rPr sz="1200" i="1">
                          <a:sym typeface="Helvetica"/>
                        </a:rPr>
                        <a:t>Some of the time</a:t>
                      </a:r>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B w="12700">
                      <a:solidFill>
                        <a:srgbClr val="000000"/>
                      </a:solidFill>
                      <a:miter lim="400000"/>
                    </a:lnB>
                    <a:noFill/>
                  </a:tcPr>
                </a:tc>
                <a:tc>
                  <a:txBody>
                    <a:bodyPr/>
                    <a:lstStyle/>
                    <a:p>
                      <a:pPr algn="l" defTabSz="914400">
                        <a:lnSpc>
                          <a:spcPct val="100000"/>
                        </a:lnSpc>
                        <a:tabLst>
                          <a:tab pos="1663700" algn="l"/>
                        </a:tabLst>
                        <a:defRPr sz="1800" b="0">
                          <a:solidFill>
                            <a:srgbClr val="000000"/>
                          </a:solidFill>
                        </a:defRPr>
                      </a:pPr>
                      <a:r>
                        <a:rPr sz="1200" i="1">
                          <a:sym typeface="Helvetica"/>
                        </a:rPr>
                        <a:t>Often</a:t>
                      </a:r>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B w="12700">
                      <a:solidFill>
                        <a:srgbClr val="000000"/>
                      </a:solidFill>
                      <a:miter lim="400000"/>
                    </a:lnB>
                    <a:noFill/>
                  </a:tcPr>
                </a:tc>
                <a:tc>
                  <a:txBody>
                    <a:bodyPr/>
                    <a:lstStyle/>
                    <a:p>
                      <a:pPr algn="l" defTabSz="914400">
                        <a:lnSpc>
                          <a:spcPct val="100000"/>
                        </a:lnSpc>
                        <a:tabLst>
                          <a:tab pos="1663700" algn="l"/>
                        </a:tabLst>
                        <a:defRPr sz="1800" b="0">
                          <a:solidFill>
                            <a:srgbClr val="000000"/>
                          </a:solidFill>
                        </a:defRPr>
                      </a:pPr>
                      <a:r>
                        <a:rPr sz="1200" i="1">
                          <a:sym typeface="Helvetica"/>
                        </a:rPr>
                        <a:t>All of the time</a:t>
                      </a:r>
                    </a:p>
                  </a:txBody>
                  <a:tcPr marL="35719" marR="35719" marT="35719" marB="35719" anchor="ctr" horzOverflow="overflow">
                    <a:lnL w="12700">
                      <a:solidFill>
                        <a:srgbClr val="000000"/>
                      </a:solidFill>
                      <a:custDash>
                        <a:ds d="200000" sp="200000"/>
                      </a:custDash>
                      <a:miter lim="400000"/>
                    </a:lnL>
                    <a:lnB w="12700">
                      <a:solidFill>
                        <a:srgbClr val="000000"/>
                      </a:solidFill>
                      <a:miter lim="400000"/>
                    </a:lnB>
                    <a:noFill/>
                  </a:tcPr>
                </a:tc>
                <a:extLst>
                  <a:ext uri="{0D108BD9-81ED-4DB2-BD59-A6C34878D82A}">
                    <a16:rowId xmlns:a16="http://schemas.microsoft.com/office/drawing/2014/main" val="10000"/>
                  </a:ext>
                </a:extLst>
              </a:tr>
              <a:tr h="607598">
                <a:tc>
                  <a:txBody>
                    <a:bodyPr/>
                    <a:lstStyle/>
                    <a:p>
                      <a:pPr algn="l" defTabSz="914400">
                        <a:lnSpc>
                          <a:spcPct val="100000"/>
                        </a:lnSpc>
                        <a:tabLst>
                          <a:tab pos="1663700" algn="l"/>
                        </a:tabLst>
                        <a:defRPr sz="1800" b="0">
                          <a:solidFill>
                            <a:srgbClr val="000000"/>
                          </a:solidFill>
                        </a:defRPr>
                      </a:pPr>
                      <a:r>
                        <a:rPr sz="1900">
                          <a:latin typeface="Helvetica Light"/>
                          <a:ea typeface="Helvetica Light"/>
                          <a:cs typeface="Helvetica Light"/>
                          <a:sym typeface="Helvetica Light"/>
                        </a:rPr>
                        <a:t>I was listened to</a:t>
                      </a:r>
                    </a:p>
                  </a:txBody>
                  <a:tcPr marL="35719" marR="35719" marT="35719" marB="35719" anchor="ctr" horzOverflow="overflow">
                    <a:lnR w="12700">
                      <a:solidFill>
                        <a:srgbClr val="000000"/>
                      </a:solidFill>
                      <a:miter lim="400000"/>
                    </a:lnR>
                    <a:lnT w="12700">
                      <a:solidFill>
                        <a:srgbClr val="000000"/>
                      </a:solidFill>
                      <a:miter lim="400000"/>
                    </a:lnT>
                    <a:lnB w="12700">
                      <a:solidFill>
                        <a:srgbClr val="000000"/>
                      </a:solidFill>
                      <a:custDash>
                        <a:ds d="200000" sp="200000"/>
                      </a:custDash>
                      <a:miter lim="400000"/>
                    </a:lnB>
                    <a:noFill/>
                  </a:tcPr>
                </a:tc>
                <a:tc>
                  <a:txBody>
                    <a:bodyPr/>
                    <a:lstStyle/>
                    <a:p>
                      <a:pPr algn="l" defTabSz="914400">
                        <a:lnSpc>
                          <a:spcPct val="100000"/>
                        </a:lnSpc>
                        <a:defRPr sz="2700">
                          <a:sym typeface="Helvetica Light"/>
                        </a:defRPr>
                      </a:pPr>
                      <a:endParaRPr sz="1900"/>
                    </a:p>
                  </a:txBody>
                  <a:tcPr marL="35719" marR="35719" marT="35719" marB="35719" anchor="ctr" horzOverflow="overflow">
                    <a:lnL w="12700">
                      <a:solidFill>
                        <a:srgbClr val="000000"/>
                      </a:solidFill>
                      <a:miter lim="400000"/>
                    </a:lnL>
                    <a:lnR w="12700">
                      <a:solidFill>
                        <a:srgbClr val="000000"/>
                      </a:solidFill>
                      <a:custDash>
                        <a:ds d="200000" sp="200000"/>
                      </a:custDash>
                      <a:miter lim="400000"/>
                    </a:lnR>
                    <a:lnT w="12700">
                      <a:solidFill>
                        <a:srgbClr val="000000"/>
                      </a:solidFill>
                      <a:miter lim="400000"/>
                    </a:lnT>
                    <a:lnB w="12700">
                      <a:solidFill>
                        <a:srgbClr val="000000"/>
                      </a:solidFill>
                      <a:custDash>
                        <a:ds d="200000" sp="200000"/>
                      </a:custDash>
                      <a:miter lim="400000"/>
                    </a:lnB>
                    <a:noFill/>
                  </a:tcPr>
                </a:tc>
                <a:tc>
                  <a:txBody>
                    <a:bodyPr/>
                    <a:lstStyle/>
                    <a:p>
                      <a:pPr algn="l" defTabSz="914400">
                        <a:lnSpc>
                          <a:spcPct val="100000"/>
                        </a:lnSpc>
                        <a:defRPr sz="2700">
                          <a:sym typeface="Helvetica Light"/>
                        </a:defRPr>
                      </a:pPr>
                      <a:endParaRPr sz="19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miter lim="400000"/>
                    </a:lnT>
                    <a:lnB w="12700">
                      <a:solidFill>
                        <a:srgbClr val="000000"/>
                      </a:solidFill>
                      <a:custDash>
                        <a:ds d="200000" sp="200000"/>
                      </a:custDash>
                      <a:miter lim="400000"/>
                    </a:lnB>
                    <a:noFill/>
                  </a:tcPr>
                </a:tc>
                <a:tc>
                  <a:txBody>
                    <a:bodyPr/>
                    <a:lstStyle/>
                    <a:p>
                      <a:pPr algn="l" defTabSz="914400">
                        <a:lnSpc>
                          <a:spcPct val="100000"/>
                        </a:lnSpc>
                        <a:defRPr sz="2700">
                          <a:sym typeface="Helvetica Light"/>
                        </a:defRPr>
                      </a:pPr>
                      <a:endParaRPr sz="19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miter lim="400000"/>
                    </a:lnT>
                    <a:lnB w="12700">
                      <a:solidFill>
                        <a:srgbClr val="000000"/>
                      </a:solidFill>
                      <a:custDash>
                        <a:ds d="200000" sp="200000"/>
                      </a:custDash>
                      <a:miter lim="400000"/>
                    </a:lnB>
                    <a:noFill/>
                  </a:tcPr>
                </a:tc>
                <a:tc>
                  <a:txBody>
                    <a:bodyPr/>
                    <a:lstStyle/>
                    <a:p>
                      <a:pPr algn="l" defTabSz="914400">
                        <a:lnSpc>
                          <a:spcPct val="100000"/>
                        </a:lnSpc>
                        <a:defRPr sz="2700">
                          <a:sym typeface="Helvetica Light"/>
                        </a:defRPr>
                      </a:pPr>
                      <a:endParaRPr sz="19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miter lim="400000"/>
                    </a:lnT>
                    <a:lnB w="12700">
                      <a:solidFill>
                        <a:srgbClr val="000000"/>
                      </a:solidFill>
                      <a:custDash>
                        <a:ds d="200000" sp="200000"/>
                      </a:custDash>
                      <a:miter lim="400000"/>
                    </a:lnB>
                    <a:noFill/>
                  </a:tcPr>
                </a:tc>
                <a:tc>
                  <a:txBody>
                    <a:bodyPr/>
                    <a:lstStyle/>
                    <a:p>
                      <a:pPr algn="l" defTabSz="914400">
                        <a:lnSpc>
                          <a:spcPct val="100000"/>
                        </a:lnSpc>
                        <a:defRPr sz="2700">
                          <a:sym typeface="Helvetica Light"/>
                        </a:defRPr>
                      </a:pPr>
                      <a:endParaRPr sz="1900"/>
                    </a:p>
                  </a:txBody>
                  <a:tcPr marL="35719" marR="35719" marT="35719" marB="35719" anchor="ctr" horzOverflow="overflow">
                    <a:lnL w="12700">
                      <a:solidFill>
                        <a:srgbClr val="000000"/>
                      </a:solidFill>
                      <a:custDash>
                        <a:ds d="200000" sp="200000"/>
                      </a:custDash>
                      <a:miter lim="400000"/>
                    </a:lnL>
                    <a:lnT w="12700">
                      <a:solidFill>
                        <a:srgbClr val="000000"/>
                      </a:solidFill>
                      <a:miter lim="400000"/>
                    </a:lnT>
                    <a:lnB w="12700">
                      <a:solidFill>
                        <a:srgbClr val="000000"/>
                      </a:solidFill>
                      <a:custDash>
                        <a:ds d="200000" sp="200000"/>
                      </a:custDash>
                      <a:miter lim="400000"/>
                    </a:lnB>
                    <a:noFill/>
                  </a:tcPr>
                </a:tc>
                <a:extLst>
                  <a:ext uri="{0D108BD9-81ED-4DB2-BD59-A6C34878D82A}">
                    <a16:rowId xmlns:a16="http://schemas.microsoft.com/office/drawing/2014/main" val="10001"/>
                  </a:ext>
                </a:extLst>
              </a:tr>
              <a:tr h="607598">
                <a:tc>
                  <a:txBody>
                    <a:bodyPr/>
                    <a:lstStyle/>
                    <a:p>
                      <a:pPr algn="l" defTabSz="914400">
                        <a:lnSpc>
                          <a:spcPct val="100000"/>
                        </a:lnSpc>
                        <a:tabLst>
                          <a:tab pos="1663700" algn="l"/>
                        </a:tabLst>
                        <a:defRPr sz="1800" b="0">
                          <a:solidFill>
                            <a:srgbClr val="000000"/>
                          </a:solidFill>
                        </a:defRPr>
                      </a:pPr>
                      <a:r>
                        <a:rPr sz="1900" dirty="0">
                          <a:latin typeface="Helvetica Light"/>
                          <a:ea typeface="Helvetica Light"/>
                          <a:cs typeface="Helvetica Light"/>
                          <a:sym typeface="Helvetica Light"/>
                        </a:rPr>
                        <a:t>My faith/beliefs were valued</a:t>
                      </a:r>
                    </a:p>
                  </a:txBody>
                  <a:tcPr marL="35719" marR="35719" marT="35719" marB="35719" anchor="ctr" horzOverflow="overflow">
                    <a:lnR w="12700">
                      <a:solidFill>
                        <a:srgbClr val="000000"/>
                      </a:solidFill>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l" defTabSz="914400">
                        <a:lnSpc>
                          <a:spcPct val="100000"/>
                        </a:lnSpc>
                        <a:defRPr sz="2700">
                          <a:sym typeface="Helvetica Light"/>
                        </a:defRPr>
                      </a:pPr>
                      <a:endParaRPr sz="1900"/>
                    </a:p>
                  </a:txBody>
                  <a:tcPr marL="35719" marR="35719" marT="35719" marB="35719" anchor="ctr" horzOverflow="overflow">
                    <a:lnL w="12700">
                      <a:solidFill>
                        <a:srgbClr val="000000"/>
                      </a:solidFill>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l" defTabSz="914400">
                        <a:lnSpc>
                          <a:spcPct val="100000"/>
                        </a:lnSpc>
                        <a:defRPr sz="2700">
                          <a:sym typeface="Helvetica Light"/>
                        </a:defRPr>
                      </a:pPr>
                      <a:endParaRPr sz="19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l" defTabSz="914400">
                        <a:lnSpc>
                          <a:spcPct val="100000"/>
                        </a:lnSpc>
                        <a:defRPr sz="2700">
                          <a:sym typeface="Helvetica Light"/>
                        </a:defRPr>
                      </a:pPr>
                      <a:endParaRPr sz="19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l" defTabSz="914400">
                        <a:lnSpc>
                          <a:spcPct val="100000"/>
                        </a:lnSpc>
                        <a:defRPr sz="2700">
                          <a:sym typeface="Helvetica Light"/>
                        </a:defRPr>
                      </a:pPr>
                      <a:endParaRPr sz="19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l" defTabSz="914400">
                        <a:lnSpc>
                          <a:spcPct val="100000"/>
                        </a:lnSpc>
                        <a:defRPr sz="2700">
                          <a:sym typeface="Helvetica Light"/>
                        </a:defRPr>
                      </a:pPr>
                      <a:endParaRPr sz="1900"/>
                    </a:p>
                  </a:txBody>
                  <a:tcPr marL="35719" marR="35719" marT="35719" marB="35719" anchor="ctr" horzOverflow="overflow">
                    <a:lnL w="12700">
                      <a:solidFill>
                        <a:srgbClr val="000000"/>
                      </a:solidFill>
                      <a:custDash>
                        <a:ds d="200000" sp="200000"/>
                      </a:custDash>
                      <a:miter lim="400000"/>
                    </a:lnL>
                    <a:lnT w="12700">
                      <a:solidFill>
                        <a:srgbClr val="000000"/>
                      </a:solidFill>
                      <a:custDash>
                        <a:ds d="200000" sp="200000"/>
                      </a:custDash>
                      <a:miter lim="400000"/>
                    </a:lnT>
                    <a:lnB w="12700">
                      <a:solidFill>
                        <a:srgbClr val="000000"/>
                      </a:solidFill>
                      <a:custDash>
                        <a:ds d="200000" sp="200000"/>
                      </a:custDash>
                      <a:miter lim="400000"/>
                    </a:lnB>
                    <a:noFill/>
                  </a:tcPr>
                </a:tc>
                <a:extLst>
                  <a:ext uri="{0D108BD9-81ED-4DB2-BD59-A6C34878D82A}">
                    <a16:rowId xmlns:a16="http://schemas.microsoft.com/office/drawing/2014/main" val="10002"/>
                  </a:ext>
                </a:extLst>
              </a:tr>
              <a:tr h="650081">
                <a:tc>
                  <a:txBody>
                    <a:bodyPr/>
                    <a:lstStyle/>
                    <a:p>
                      <a:pPr algn="l" defTabSz="914400">
                        <a:lnSpc>
                          <a:spcPct val="100000"/>
                        </a:lnSpc>
                        <a:tabLst>
                          <a:tab pos="1663700" algn="l"/>
                        </a:tabLst>
                        <a:defRPr sz="1800" b="0">
                          <a:solidFill>
                            <a:srgbClr val="000000"/>
                          </a:solidFill>
                        </a:defRPr>
                      </a:pPr>
                      <a:r>
                        <a:rPr sz="1900">
                          <a:latin typeface="Helvetica Light"/>
                          <a:ea typeface="Helvetica Light"/>
                          <a:cs typeface="Helvetica Light"/>
                          <a:sym typeface="Helvetica Light"/>
                        </a:rPr>
                        <a:t>I was able to talk about what was on my mind</a:t>
                      </a:r>
                    </a:p>
                  </a:txBody>
                  <a:tcPr marL="35719" marR="35719" marT="35719" marB="35719" anchor="ctr" horzOverflow="overflow">
                    <a:lnR w="12700">
                      <a:solidFill>
                        <a:srgbClr val="000000"/>
                      </a:solidFill>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l" defTabSz="914400">
                        <a:lnSpc>
                          <a:spcPct val="100000"/>
                        </a:lnSpc>
                        <a:defRPr sz="2700">
                          <a:sym typeface="Helvetica Light"/>
                        </a:defRPr>
                      </a:pPr>
                      <a:endParaRPr sz="1900"/>
                    </a:p>
                  </a:txBody>
                  <a:tcPr marL="35719" marR="35719" marT="35719" marB="35719" anchor="ctr" horzOverflow="overflow">
                    <a:lnL w="12700">
                      <a:solidFill>
                        <a:srgbClr val="000000"/>
                      </a:solidFill>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l" defTabSz="914400">
                        <a:lnSpc>
                          <a:spcPct val="100000"/>
                        </a:lnSpc>
                        <a:defRPr sz="2700">
                          <a:sym typeface="Helvetica Light"/>
                        </a:defRPr>
                      </a:pPr>
                      <a:endParaRPr sz="19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l" defTabSz="914400">
                        <a:lnSpc>
                          <a:spcPct val="100000"/>
                        </a:lnSpc>
                        <a:defRPr sz="2700">
                          <a:sym typeface="Helvetica Light"/>
                        </a:defRPr>
                      </a:pPr>
                      <a:endParaRPr sz="19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l" defTabSz="914400">
                        <a:lnSpc>
                          <a:spcPct val="100000"/>
                        </a:lnSpc>
                        <a:defRPr sz="2700">
                          <a:sym typeface="Helvetica Light"/>
                        </a:defRPr>
                      </a:pPr>
                      <a:endParaRPr sz="19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l" defTabSz="914400">
                        <a:lnSpc>
                          <a:spcPct val="100000"/>
                        </a:lnSpc>
                        <a:defRPr sz="2700">
                          <a:sym typeface="Helvetica Light"/>
                        </a:defRPr>
                      </a:pPr>
                      <a:endParaRPr sz="1900" dirty="0"/>
                    </a:p>
                  </a:txBody>
                  <a:tcPr marL="35719" marR="35719" marT="35719" marB="35719" anchor="ctr" horzOverflow="overflow">
                    <a:lnL w="12700">
                      <a:solidFill>
                        <a:srgbClr val="000000"/>
                      </a:solidFill>
                      <a:custDash>
                        <a:ds d="200000" sp="200000"/>
                      </a:custDash>
                      <a:miter lim="400000"/>
                    </a:lnL>
                    <a:lnT w="12700">
                      <a:solidFill>
                        <a:srgbClr val="000000"/>
                      </a:solidFill>
                      <a:custDash>
                        <a:ds d="200000" sp="200000"/>
                      </a:custDash>
                      <a:miter lim="400000"/>
                    </a:lnT>
                    <a:lnB w="12700">
                      <a:solidFill>
                        <a:srgbClr val="000000"/>
                      </a:solidFill>
                      <a:custDash>
                        <a:ds d="200000" sp="200000"/>
                      </a:custDash>
                      <a:miter lim="400000"/>
                    </a:lnB>
                    <a:noFill/>
                  </a:tcPr>
                </a:tc>
                <a:extLst>
                  <a:ext uri="{0D108BD9-81ED-4DB2-BD59-A6C34878D82A}">
                    <a16:rowId xmlns:a16="http://schemas.microsoft.com/office/drawing/2014/main" val="10003"/>
                  </a:ext>
                </a:extLst>
              </a:tr>
              <a:tr h="607598">
                <a:tc>
                  <a:txBody>
                    <a:bodyPr/>
                    <a:lstStyle/>
                    <a:p>
                      <a:pPr algn="l" defTabSz="914400">
                        <a:lnSpc>
                          <a:spcPct val="100000"/>
                        </a:lnSpc>
                        <a:tabLst>
                          <a:tab pos="1663700" algn="l"/>
                        </a:tabLst>
                        <a:defRPr sz="1800" b="0">
                          <a:solidFill>
                            <a:srgbClr val="000000"/>
                          </a:solidFill>
                        </a:defRPr>
                      </a:pPr>
                      <a:r>
                        <a:rPr sz="1900">
                          <a:latin typeface="Helvetica Light"/>
                          <a:ea typeface="Helvetica Light"/>
                          <a:cs typeface="Helvetica Light"/>
                          <a:sym typeface="Helvetica Light"/>
                        </a:rPr>
                        <a:t>My situation was understood</a:t>
                      </a:r>
                    </a:p>
                  </a:txBody>
                  <a:tcPr marL="35719" marR="35719" marT="35719" marB="35719" anchor="ctr" horzOverflow="overflow">
                    <a:lnR w="12700">
                      <a:solidFill>
                        <a:srgbClr val="000000"/>
                      </a:solidFill>
                      <a:miter lim="400000"/>
                    </a:lnR>
                    <a:lnT w="12700">
                      <a:solidFill>
                        <a:srgbClr val="000000"/>
                      </a:solidFill>
                      <a:custDash>
                        <a:ds d="200000" sp="200000"/>
                      </a:custDash>
                      <a:miter lim="400000"/>
                    </a:lnT>
                    <a:noFill/>
                  </a:tcPr>
                </a:tc>
                <a:tc>
                  <a:txBody>
                    <a:bodyPr/>
                    <a:lstStyle/>
                    <a:p>
                      <a:pPr algn="l" defTabSz="914400">
                        <a:lnSpc>
                          <a:spcPct val="100000"/>
                        </a:lnSpc>
                        <a:defRPr sz="2700">
                          <a:sym typeface="Helvetica Light"/>
                        </a:defRPr>
                      </a:pPr>
                      <a:endParaRPr sz="1900"/>
                    </a:p>
                  </a:txBody>
                  <a:tcPr marL="35719" marR="35719" marT="35719" marB="35719" anchor="ctr" horzOverflow="overflow">
                    <a:lnL w="12700">
                      <a:solidFill>
                        <a:srgbClr val="000000"/>
                      </a:solidFill>
                      <a:miter lim="400000"/>
                    </a:lnL>
                    <a:lnR w="12700">
                      <a:solidFill>
                        <a:srgbClr val="000000"/>
                      </a:solidFill>
                      <a:custDash>
                        <a:ds d="200000" sp="200000"/>
                      </a:custDash>
                      <a:miter lim="400000"/>
                    </a:lnR>
                    <a:lnT w="12700">
                      <a:solidFill>
                        <a:srgbClr val="000000"/>
                      </a:solidFill>
                      <a:custDash>
                        <a:ds d="200000" sp="200000"/>
                      </a:custDash>
                      <a:miter lim="400000"/>
                    </a:lnT>
                    <a:noFill/>
                  </a:tcPr>
                </a:tc>
                <a:tc>
                  <a:txBody>
                    <a:bodyPr/>
                    <a:lstStyle/>
                    <a:p>
                      <a:pPr algn="l" defTabSz="914400">
                        <a:lnSpc>
                          <a:spcPct val="100000"/>
                        </a:lnSpc>
                        <a:defRPr sz="2700">
                          <a:sym typeface="Helvetica Light"/>
                        </a:defRPr>
                      </a:pPr>
                      <a:endParaRPr sz="19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noFill/>
                  </a:tcPr>
                </a:tc>
                <a:tc>
                  <a:txBody>
                    <a:bodyPr/>
                    <a:lstStyle/>
                    <a:p>
                      <a:pPr algn="l" defTabSz="914400">
                        <a:lnSpc>
                          <a:spcPct val="100000"/>
                        </a:lnSpc>
                        <a:defRPr sz="2700">
                          <a:sym typeface="Helvetica Light"/>
                        </a:defRPr>
                      </a:pPr>
                      <a:endParaRPr sz="19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noFill/>
                  </a:tcPr>
                </a:tc>
                <a:tc>
                  <a:txBody>
                    <a:bodyPr/>
                    <a:lstStyle/>
                    <a:p>
                      <a:pPr algn="l" defTabSz="914400">
                        <a:lnSpc>
                          <a:spcPct val="100000"/>
                        </a:lnSpc>
                        <a:defRPr sz="2700">
                          <a:sym typeface="Helvetica Light"/>
                        </a:defRPr>
                      </a:pPr>
                      <a:endParaRPr sz="19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noFill/>
                  </a:tcPr>
                </a:tc>
                <a:tc>
                  <a:txBody>
                    <a:bodyPr/>
                    <a:lstStyle/>
                    <a:p>
                      <a:pPr algn="l" defTabSz="914400">
                        <a:lnSpc>
                          <a:spcPct val="100000"/>
                        </a:lnSpc>
                        <a:defRPr sz="2700">
                          <a:sym typeface="Helvetica Light"/>
                        </a:defRPr>
                      </a:pPr>
                      <a:endParaRPr sz="1900" dirty="0"/>
                    </a:p>
                  </a:txBody>
                  <a:tcPr marL="35719" marR="35719" marT="35719" marB="35719" anchor="ctr" horzOverflow="overflow">
                    <a:lnL w="12700">
                      <a:solidFill>
                        <a:srgbClr val="000000"/>
                      </a:solidFill>
                      <a:custDash>
                        <a:ds d="200000" sp="200000"/>
                      </a:custDash>
                      <a:miter lim="400000"/>
                    </a:lnL>
                    <a:lnT w="12700">
                      <a:solidFill>
                        <a:srgbClr val="000000"/>
                      </a:solidFill>
                      <a:custDash>
                        <a:ds d="200000" sp="200000"/>
                      </a:custDash>
                      <a:miter lim="400000"/>
                    </a:lnT>
                    <a:noFill/>
                  </a:tcPr>
                </a:tc>
                <a:extLst>
                  <a:ext uri="{0D108BD9-81ED-4DB2-BD59-A6C34878D82A}">
                    <a16:rowId xmlns:a16="http://schemas.microsoft.com/office/drawing/2014/main" val="10004"/>
                  </a:ext>
                </a:extLst>
              </a:tr>
            </a:tbl>
          </a:graphicData>
        </a:graphic>
      </p:graphicFrame>
      <p:sp>
        <p:nvSpPr>
          <p:cNvPr id="1368" name="Dingbat Check"/>
          <p:cNvSpPr/>
          <p:nvPr/>
        </p:nvSpPr>
        <p:spPr>
          <a:xfrm>
            <a:off x="8956432" y="3753903"/>
            <a:ext cx="437685" cy="415916"/>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3484C9"/>
          </a:solidFill>
          <a:ln w="12700">
            <a:miter lim="400000"/>
          </a:ln>
        </p:spPr>
        <p:txBody>
          <a:bodyPr lIns="0" tIns="0" rIns="0" bIns="0"/>
          <a:lstStyle/>
          <a:p>
            <a:endParaRPr sz="1266"/>
          </a:p>
        </p:txBody>
      </p:sp>
      <p:sp>
        <p:nvSpPr>
          <p:cNvPr id="1369" name="Dingbat Check"/>
          <p:cNvSpPr/>
          <p:nvPr/>
        </p:nvSpPr>
        <p:spPr>
          <a:xfrm>
            <a:off x="9520268" y="4328651"/>
            <a:ext cx="437685" cy="415915"/>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3484C9"/>
          </a:solidFill>
          <a:ln w="12700">
            <a:miter lim="400000"/>
          </a:ln>
        </p:spPr>
        <p:txBody>
          <a:bodyPr lIns="0" tIns="0" rIns="0" bIns="0"/>
          <a:lstStyle/>
          <a:p>
            <a:endParaRPr sz="1266"/>
          </a:p>
        </p:txBody>
      </p:sp>
      <p:sp>
        <p:nvSpPr>
          <p:cNvPr id="1370" name="Dingbat Check"/>
          <p:cNvSpPr/>
          <p:nvPr/>
        </p:nvSpPr>
        <p:spPr>
          <a:xfrm>
            <a:off x="9520268" y="4974793"/>
            <a:ext cx="437685" cy="415915"/>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3484C9"/>
          </a:solidFill>
          <a:ln w="12700">
            <a:miter lim="400000"/>
          </a:ln>
        </p:spPr>
        <p:txBody>
          <a:bodyPr lIns="0" tIns="0" rIns="0" bIns="0"/>
          <a:lstStyle/>
          <a:p>
            <a:endParaRPr sz="1266"/>
          </a:p>
        </p:txBody>
      </p:sp>
      <p:sp>
        <p:nvSpPr>
          <p:cNvPr id="1371" name="Dingbat Check"/>
          <p:cNvSpPr/>
          <p:nvPr/>
        </p:nvSpPr>
        <p:spPr>
          <a:xfrm>
            <a:off x="8956432" y="5577092"/>
            <a:ext cx="437685" cy="415916"/>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3484C9"/>
          </a:solidFill>
          <a:ln w="12700">
            <a:miter lim="400000"/>
          </a:ln>
        </p:spPr>
        <p:txBody>
          <a:bodyPr lIns="0" tIns="0" rIns="0" bIns="0"/>
          <a:lstStyle/>
          <a:p>
            <a:endParaRPr sz="1266"/>
          </a:p>
        </p:txBody>
      </p:sp>
      <p:pic>
        <p:nvPicPr>
          <p:cNvPr id="1372" name="EdNapUni_Logo_RGB.jpg" descr="EdNapUni_Logo_RGB.jpg"/>
          <p:cNvPicPr>
            <a:picLocks noChangeAspect="1"/>
          </p:cNvPicPr>
          <p:nvPr/>
        </p:nvPicPr>
        <p:blipFill>
          <a:blip r:embed="rId2"/>
          <a:stretch>
            <a:fillRect/>
          </a:stretch>
        </p:blipFill>
        <p:spPr>
          <a:xfrm>
            <a:off x="12716625" y="-72370"/>
            <a:ext cx="2580433" cy="787677"/>
          </a:xfrm>
          <a:prstGeom prst="rect">
            <a:avLst/>
          </a:prstGeom>
          <a:ln w="12700">
            <a:miter lim="400000"/>
          </a:ln>
        </p:spPr>
      </p:pic>
      <p:sp>
        <p:nvSpPr>
          <p:cNvPr id="3" name="Text Placeholder 2">
            <a:extLst>
              <a:ext uri="{FF2B5EF4-FFF2-40B4-BE49-F238E27FC236}">
                <a16:creationId xmlns:a16="http://schemas.microsoft.com/office/drawing/2014/main" id="{5A97A07A-EACD-E148-85D2-BBF0DDC06156}"/>
              </a:ext>
            </a:extLst>
          </p:cNvPr>
          <p:cNvSpPr>
            <a:spLocks noGrp="1"/>
          </p:cNvSpPr>
          <p:nvPr>
            <p:ph type="body" sz="quarter" idx="1"/>
          </p:nvPr>
        </p:nvSpPr>
        <p:spPr/>
        <p:txBody>
          <a:bodyPr/>
          <a:lstStyle/>
          <a:p>
            <a:r>
              <a:rPr lang="en-GB" dirty="0"/>
              <a:t>Things the chaplain does</a:t>
            </a:r>
            <a:endParaRPr lang="en-US" dirty="0"/>
          </a:p>
        </p:txBody>
      </p:sp>
      <p:pic>
        <p:nvPicPr>
          <p:cNvPr id="9" name="Picture 8" descr="A picture containing logo&#10;&#10;Description automatically generated">
            <a:extLst>
              <a:ext uri="{FF2B5EF4-FFF2-40B4-BE49-F238E27FC236}">
                <a16:creationId xmlns:a16="http://schemas.microsoft.com/office/drawing/2014/main" id="{F8696837-F26D-0A45-87A4-6D6389FBFC49}"/>
              </a:ext>
            </a:extLst>
          </p:cNvPr>
          <p:cNvPicPr>
            <a:picLocks noChangeAspect="1"/>
          </p:cNvPicPr>
          <p:nvPr/>
        </p:nvPicPr>
        <p:blipFill>
          <a:blip r:embed="rId3"/>
          <a:stretch>
            <a:fillRect/>
          </a:stretch>
        </p:blipFill>
        <p:spPr>
          <a:xfrm>
            <a:off x="9053123" y="110523"/>
            <a:ext cx="3019257" cy="779163"/>
          </a:xfrm>
          <a:prstGeom prst="rect">
            <a:avLst/>
          </a:prstGeom>
        </p:spPr>
      </p:pic>
    </p:spTree>
    <p:extLst>
      <p:ext uri="{BB962C8B-B14F-4D97-AF65-F5344CB8AC3E}">
        <p14:creationId xmlns:p14="http://schemas.microsoft.com/office/powerpoint/2010/main" val="233197519"/>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3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3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3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1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8" grpId="0" animBg="1" advAuto="0"/>
      <p:bldP spid="1369" grpId="0" animBg="1" advAuto="0"/>
      <p:bldP spid="1370" grpId="0" animBg="1" advAuto="0"/>
      <p:bldP spid="1371" grpId="0"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4" name="Text"/>
          <p:cNvSpPr txBox="1">
            <a:spLocks noGrp="1"/>
          </p:cNvSpPr>
          <p:nvPr>
            <p:ph type="body" sz="quarter" idx="1"/>
          </p:nvPr>
        </p:nvSpPr>
        <p:spPr>
          <a:prstGeom prst="rect">
            <a:avLst/>
          </a:prstGeom>
        </p:spPr>
        <p:txBody>
          <a:bodyPr/>
          <a:lstStyle>
            <a:lvl1pPr>
              <a:defRPr spc="100"/>
            </a:lvl1pPr>
          </a:lstStyle>
          <a:p>
            <a:r>
              <a:rPr lang="en-GB" dirty="0"/>
              <a:t>After being with the chaplain</a:t>
            </a:r>
            <a:endParaRPr dirty="0"/>
          </a:p>
        </p:txBody>
      </p:sp>
      <p:graphicFrame>
        <p:nvGraphicFramePr>
          <p:cNvPr id="1378" name="Table"/>
          <p:cNvGraphicFramePr/>
          <p:nvPr/>
        </p:nvGraphicFramePr>
        <p:xfrm>
          <a:off x="2567455" y="2906454"/>
          <a:ext cx="7807224" cy="3718332"/>
        </p:xfrm>
        <a:graphic>
          <a:graphicData uri="http://schemas.openxmlformats.org/drawingml/2006/table">
            <a:tbl>
              <a:tblPr firstRow="1" firstCol="1"/>
              <a:tblGrid>
                <a:gridCol w="4942670">
                  <a:extLst>
                    <a:ext uri="{9D8B030D-6E8A-4147-A177-3AD203B41FA5}">
                      <a16:colId xmlns:a16="http://schemas.microsoft.com/office/drawing/2014/main" val="20000"/>
                    </a:ext>
                  </a:extLst>
                </a:gridCol>
                <a:gridCol w="619421">
                  <a:extLst>
                    <a:ext uri="{9D8B030D-6E8A-4147-A177-3AD203B41FA5}">
                      <a16:colId xmlns:a16="http://schemas.microsoft.com/office/drawing/2014/main" val="20001"/>
                    </a:ext>
                  </a:extLst>
                </a:gridCol>
                <a:gridCol w="579004">
                  <a:extLst>
                    <a:ext uri="{9D8B030D-6E8A-4147-A177-3AD203B41FA5}">
                      <a16:colId xmlns:a16="http://schemas.microsoft.com/office/drawing/2014/main" val="20002"/>
                    </a:ext>
                  </a:extLst>
                </a:gridCol>
                <a:gridCol w="569232">
                  <a:extLst>
                    <a:ext uri="{9D8B030D-6E8A-4147-A177-3AD203B41FA5}">
                      <a16:colId xmlns:a16="http://schemas.microsoft.com/office/drawing/2014/main" val="20003"/>
                    </a:ext>
                  </a:extLst>
                </a:gridCol>
                <a:gridCol w="519404">
                  <a:extLst>
                    <a:ext uri="{9D8B030D-6E8A-4147-A177-3AD203B41FA5}">
                      <a16:colId xmlns:a16="http://schemas.microsoft.com/office/drawing/2014/main" val="20004"/>
                    </a:ext>
                  </a:extLst>
                </a:gridCol>
                <a:gridCol w="577493">
                  <a:extLst>
                    <a:ext uri="{9D8B030D-6E8A-4147-A177-3AD203B41FA5}">
                      <a16:colId xmlns:a16="http://schemas.microsoft.com/office/drawing/2014/main" val="20005"/>
                    </a:ext>
                  </a:extLst>
                </a:gridCol>
              </a:tblGrid>
              <a:tr h="650081">
                <a:tc>
                  <a:txBody>
                    <a:bodyPr/>
                    <a:lstStyle/>
                    <a:p>
                      <a:pPr algn="ctr" defTabSz="914400">
                        <a:lnSpc>
                          <a:spcPct val="100000"/>
                        </a:lnSpc>
                        <a:tabLst>
                          <a:tab pos="1663700" algn="l"/>
                        </a:tabLst>
                        <a:defRPr sz="1800" b="0">
                          <a:solidFill>
                            <a:srgbClr val="000000"/>
                          </a:solidFill>
                        </a:defRPr>
                      </a:pPr>
                      <a:r>
                        <a:rPr sz="1800" b="1">
                          <a:sym typeface="Helvetica"/>
                        </a:rPr>
                        <a:t>Over the last two weeks I have felt:</a:t>
                      </a:r>
                    </a:p>
                  </a:txBody>
                  <a:tcPr marL="35719" marR="35719" marT="35719" marB="35719" anchor="ctr" horzOverflow="overflow">
                    <a:lnR w="12700">
                      <a:solidFill>
                        <a:srgbClr val="000000"/>
                      </a:solidFill>
                      <a:custDash>
                        <a:ds d="200000" sp="200000"/>
                      </a:custDash>
                      <a:miter lim="400000"/>
                    </a:lnR>
                    <a:lnB w="12700">
                      <a:solidFill>
                        <a:srgbClr val="000000"/>
                      </a:solidFill>
                      <a:miter lim="400000"/>
                    </a:lnB>
                    <a:noFill/>
                  </a:tcPr>
                </a:tc>
                <a:tc>
                  <a:txBody>
                    <a:bodyPr/>
                    <a:lstStyle/>
                    <a:p>
                      <a:pPr algn="ctr" defTabSz="914400">
                        <a:lnSpc>
                          <a:spcPct val="100000"/>
                        </a:lnSpc>
                        <a:tabLst>
                          <a:tab pos="1663700" algn="l"/>
                        </a:tabLst>
                        <a:defRPr sz="1800" b="0">
                          <a:solidFill>
                            <a:srgbClr val="000000"/>
                          </a:solidFill>
                        </a:defRPr>
                      </a:pPr>
                      <a:r>
                        <a:rPr sz="1300" i="1">
                          <a:sym typeface="Helvetica"/>
                        </a:rPr>
                        <a:t>None of the time</a:t>
                      </a:r>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B w="12700">
                      <a:solidFill>
                        <a:srgbClr val="000000"/>
                      </a:solidFill>
                      <a:miter lim="400000"/>
                    </a:lnB>
                    <a:noFill/>
                  </a:tcPr>
                </a:tc>
                <a:tc>
                  <a:txBody>
                    <a:bodyPr/>
                    <a:lstStyle/>
                    <a:p>
                      <a:pPr algn="ctr" defTabSz="914400">
                        <a:lnSpc>
                          <a:spcPct val="100000"/>
                        </a:lnSpc>
                        <a:tabLst>
                          <a:tab pos="1663700" algn="l"/>
                        </a:tabLst>
                        <a:defRPr sz="1800" b="0">
                          <a:solidFill>
                            <a:srgbClr val="000000"/>
                          </a:solidFill>
                        </a:defRPr>
                      </a:pPr>
                      <a:r>
                        <a:rPr sz="1300" i="1">
                          <a:sym typeface="Helvetica"/>
                        </a:rPr>
                        <a:t>Rarely</a:t>
                      </a:r>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B w="12700">
                      <a:solidFill>
                        <a:srgbClr val="000000"/>
                      </a:solidFill>
                      <a:miter lim="400000"/>
                    </a:lnB>
                    <a:noFill/>
                  </a:tcPr>
                </a:tc>
                <a:tc>
                  <a:txBody>
                    <a:bodyPr/>
                    <a:lstStyle/>
                    <a:p>
                      <a:pPr algn="ctr" defTabSz="914400">
                        <a:lnSpc>
                          <a:spcPct val="100000"/>
                        </a:lnSpc>
                        <a:tabLst>
                          <a:tab pos="1663700" algn="l"/>
                        </a:tabLst>
                        <a:defRPr sz="1800" b="0">
                          <a:solidFill>
                            <a:srgbClr val="000000"/>
                          </a:solidFill>
                        </a:defRPr>
                      </a:pPr>
                      <a:r>
                        <a:rPr sz="1300" i="1">
                          <a:sym typeface="Helvetica"/>
                        </a:rPr>
                        <a:t>Some of the time</a:t>
                      </a:r>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B w="12700">
                      <a:solidFill>
                        <a:srgbClr val="000000"/>
                      </a:solidFill>
                      <a:miter lim="400000"/>
                    </a:lnB>
                    <a:noFill/>
                  </a:tcPr>
                </a:tc>
                <a:tc>
                  <a:txBody>
                    <a:bodyPr/>
                    <a:lstStyle/>
                    <a:p>
                      <a:pPr algn="ctr" defTabSz="914400">
                        <a:lnSpc>
                          <a:spcPct val="100000"/>
                        </a:lnSpc>
                        <a:tabLst>
                          <a:tab pos="1663700" algn="l"/>
                        </a:tabLst>
                        <a:defRPr sz="1800" b="0">
                          <a:solidFill>
                            <a:srgbClr val="000000"/>
                          </a:solidFill>
                        </a:defRPr>
                      </a:pPr>
                      <a:r>
                        <a:rPr sz="1300" i="1">
                          <a:sym typeface="Helvetica"/>
                        </a:rPr>
                        <a:t>Often</a:t>
                      </a:r>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B w="12700">
                      <a:solidFill>
                        <a:srgbClr val="000000"/>
                      </a:solidFill>
                      <a:miter lim="400000"/>
                    </a:lnB>
                    <a:noFill/>
                  </a:tcPr>
                </a:tc>
                <a:tc>
                  <a:txBody>
                    <a:bodyPr/>
                    <a:lstStyle/>
                    <a:p>
                      <a:pPr algn="ctr" defTabSz="914400">
                        <a:lnSpc>
                          <a:spcPct val="100000"/>
                        </a:lnSpc>
                        <a:tabLst>
                          <a:tab pos="1663700" algn="l"/>
                        </a:tabLst>
                        <a:defRPr sz="1800" b="0">
                          <a:solidFill>
                            <a:srgbClr val="000000"/>
                          </a:solidFill>
                        </a:defRPr>
                      </a:pPr>
                      <a:r>
                        <a:rPr sz="1300" i="1">
                          <a:sym typeface="Helvetica"/>
                        </a:rPr>
                        <a:t>All of the time</a:t>
                      </a:r>
                    </a:p>
                  </a:txBody>
                  <a:tcPr marL="35719" marR="35719" marT="35719" marB="35719" anchor="ctr" horzOverflow="overflow">
                    <a:lnL w="12700">
                      <a:solidFill>
                        <a:srgbClr val="000000"/>
                      </a:solidFill>
                      <a:custDash>
                        <a:ds d="200000" sp="200000"/>
                      </a:custDash>
                      <a:miter lim="400000"/>
                    </a:lnL>
                    <a:lnB w="12700">
                      <a:solidFill>
                        <a:srgbClr val="000000"/>
                      </a:solidFill>
                      <a:miter lim="400000"/>
                    </a:lnB>
                    <a:noFill/>
                  </a:tcPr>
                </a:tc>
                <a:extLst>
                  <a:ext uri="{0D108BD9-81ED-4DB2-BD59-A6C34878D82A}">
                    <a16:rowId xmlns:a16="http://schemas.microsoft.com/office/drawing/2014/main" val="10000"/>
                  </a:ext>
                </a:extLst>
              </a:tr>
              <a:tr h="628650">
                <a:tc>
                  <a:txBody>
                    <a:bodyPr/>
                    <a:lstStyle/>
                    <a:p>
                      <a:pPr algn="l" defTabSz="914400">
                        <a:lnSpc>
                          <a:spcPct val="100000"/>
                        </a:lnSpc>
                        <a:tabLst>
                          <a:tab pos="1663700" algn="l"/>
                        </a:tabLst>
                        <a:defRPr sz="1800" b="0">
                          <a:solidFill>
                            <a:srgbClr val="000000"/>
                          </a:solidFill>
                        </a:defRPr>
                      </a:pPr>
                      <a:r>
                        <a:rPr sz="1800" dirty="0">
                          <a:latin typeface="Helvetica Light"/>
                          <a:ea typeface="Helvetica Light"/>
                          <a:cs typeface="Helvetica Light"/>
                          <a:sym typeface="Helvetica Light"/>
                        </a:rPr>
                        <a:t>I could be honest with myself about how I was really feeling</a:t>
                      </a:r>
                    </a:p>
                  </a:txBody>
                  <a:tcPr marL="35719" marR="35719" marT="35719" marB="35719" anchor="ctr" horzOverflow="overflow">
                    <a:lnR w="12700">
                      <a:solidFill>
                        <a:srgbClr val="000000"/>
                      </a:solidFill>
                      <a:miter lim="400000"/>
                    </a:lnR>
                    <a:lnT w="12700">
                      <a:solidFill>
                        <a:srgbClr val="000000"/>
                      </a:solidFill>
                      <a:miter lim="400000"/>
                    </a:lnT>
                    <a:lnB w="12700">
                      <a:solidFill>
                        <a:srgbClr val="000000"/>
                      </a:solidFill>
                      <a:custDash>
                        <a:ds d="200000" sp="200000"/>
                      </a:custDash>
                      <a:miter lim="400000"/>
                    </a:lnB>
                    <a:noFill/>
                  </a:tcPr>
                </a:tc>
                <a:tc>
                  <a:txBody>
                    <a:bodyPr/>
                    <a:lstStyle/>
                    <a:p>
                      <a:pPr algn="ctr" defTabSz="914400">
                        <a:lnSpc>
                          <a:spcPct val="100000"/>
                        </a:lnSpc>
                        <a:defRPr sz="2600">
                          <a:sym typeface="Helvetica Light"/>
                        </a:defRPr>
                      </a:pPr>
                      <a:endParaRPr sz="1800"/>
                    </a:p>
                  </a:txBody>
                  <a:tcPr marL="35719" marR="35719" marT="35719" marB="35719" anchor="ctr" horzOverflow="overflow">
                    <a:lnL w="12700">
                      <a:solidFill>
                        <a:srgbClr val="000000"/>
                      </a:solidFill>
                      <a:miter lim="400000"/>
                    </a:lnL>
                    <a:lnR w="12700">
                      <a:solidFill>
                        <a:srgbClr val="000000"/>
                      </a:solidFill>
                      <a:custDash>
                        <a:ds d="200000" sp="200000"/>
                      </a:custDash>
                      <a:miter lim="400000"/>
                    </a:lnR>
                    <a:lnT w="12700">
                      <a:solidFill>
                        <a:srgbClr val="000000"/>
                      </a:solidFill>
                      <a:miter lim="400000"/>
                    </a:lnT>
                    <a:lnB w="12700">
                      <a:solidFill>
                        <a:srgbClr val="000000"/>
                      </a:solidFill>
                      <a:custDash>
                        <a:ds d="200000" sp="200000"/>
                      </a:custDash>
                      <a:miter lim="400000"/>
                    </a:lnB>
                    <a:noFill/>
                  </a:tcPr>
                </a:tc>
                <a:tc>
                  <a:txBody>
                    <a:bodyPr/>
                    <a:lstStyle/>
                    <a:p>
                      <a:pPr algn="ctr" defTabSz="914400">
                        <a:lnSpc>
                          <a:spcPct val="100000"/>
                        </a:lnSpc>
                        <a:defRPr sz="2600">
                          <a:sym typeface="Helvetica Light"/>
                        </a:defRPr>
                      </a:pPr>
                      <a:endParaRPr sz="18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miter lim="400000"/>
                    </a:lnT>
                    <a:lnB w="12700">
                      <a:solidFill>
                        <a:srgbClr val="000000"/>
                      </a:solidFill>
                      <a:custDash>
                        <a:ds d="200000" sp="200000"/>
                      </a:custDash>
                      <a:miter lim="400000"/>
                    </a:lnB>
                    <a:noFill/>
                  </a:tcPr>
                </a:tc>
                <a:tc>
                  <a:txBody>
                    <a:bodyPr/>
                    <a:lstStyle/>
                    <a:p>
                      <a:pPr algn="ctr" defTabSz="914400">
                        <a:lnSpc>
                          <a:spcPct val="100000"/>
                        </a:lnSpc>
                        <a:defRPr sz="2600">
                          <a:sym typeface="Helvetica Light"/>
                        </a:defRPr>
                      </a:pPr>
                      <a:endParaRPr sz="18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miter lim="400000"/>
                    </a:lnT>
                    <a:lnB w="12700">
                      <a:solidFill>
                        <a:srgbClr val="000000"/>
                      </a:solidFill>
                      <a:custDash>
                        <a:ds d="200000" sp="200000"/>
                      </a:custDash>
                      <a:miter lim="400000"/>
                    </a:lnB>
                    <a:noFill/>
                  </a:tcPr>
                </a:tc>
                <a:tc>
                  <a:txBody>
                    <a:bodyPr/>
                    <a:lstStyle/>
                    <a:p>
                      <a:pPr algn="ctr" defTabSz="914400">
                        <a:lnSpc>
                          <a:spcPct val="100000"/>
                        </a:lnSpc>
                        <a:defRPr sz="2600">
                          <a:sym typeface="Helvetica Light"/>
                        </a:defRPr>
                      </a:pPr>
                      <a:endParaRPr sz="18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miter lim="400000"/>
                    </a:lnT>
                    <a:lnB w="12700">
                      <a:solidFill>
                        <a:srgbClr val="000000"/>
                      </a:solidFill>
                      <a:custDash>
                        <a:ds d="200000" sp="200000"/>
                      </a:custDash>
                      <a:miter lim="400000"/>
                    </a:lnB>
                    <a:noFill/>
                  </a:tcPr>
                </a:tc>
                <a:tc>
                  <a:txBody>
                    <a:bodyPr/>
                    <a:lstStyle/>
                    <a:p>
                      <a:pPr algn="ctr" defTabSz="914400">
                        <a:lnSpc>
                          <a:spcPct val="100000"/>
                        </a:lnSpc>
                        <a:defRPr sz="2600">
                          <a:sym typeface="Helvetica Light"/>
                        </a:defRPr>
                      </a:pPr>
                      <a:endParaRPr sz="1800"/>
                    </a:p>
                  </a:txBody>
                  <a:tcPr marL="35719" marR="35719" marT="35719" marB="35719" anchor="ctr" horzOverflow="overflow">
                    <a:lnL w="12700">
                      <a:solidFill>
                        <a:srgbClr val="000000"/>
                      </a:solidFill>
                      <a:custDash>
                        <a:ds d="200000" sp="200000"/>
                      </a:custDash>
                      <a:miter lim="400000"/>
                    </a:lnL>
                    <a:lnT w="12700">
                      <a:solidFill>
                        <a:srgbClr val="000000"/>
                      </a:solidFill>
                      <a:miter lim="400000"/>
                    </a:lnT>
                    <a:lnB w="12700">
                      <a:solidFill>
                        <a:srgbClr val="000000"/>
                      </a:solidFill>
                      <a:custDash>
                        <a:ds d="200000" sp="200000"/>
                      </a:custDash>
                      <a:miter lim="400000"/>
                    </a:lnB>
                    <a:noFill/>
                  </a:tcPr>
                </a:tc>
                <a:extLst>
                  <a:ext uri="{0D108BD9-81ED-4DB2-BD59-A6C34878D82A}">
                    <a16:rowId xmlns:a16="http://schemas.microsoft.com/office/drawing/2014/main" val="10001"/>
                  </a:ext>
                </a:extLst>
              </a:tr>
              <a:tr h="605971">
                <a:tc>
                  <a:txBody>
                    <a:bodyPr/>
                    <a:lstStyle/>
                    <a:p>
                      <a:pPr algn="l" defTabSz="914400">
                        <a:lnSpc>
                          <a:spcPct val="100000"/>
                        </a:lnSpc>
                        <a:tabLst>
                          <a:tab pos="1663700" algn="l"/>
                        </a:tabLst>
                        <a:defRPr sz="1800" b="0">
                          <a:solidFill>
                            <a:srgbClr val="000000"/>
                          </a:solidFill>
                        </a:defRPr>
                      </a:pPr>
                      <a:r>
                        <a:rPr sz="1800" dirty="0">
                          <a:latin typeface="Helvetica Light"/>
                          <a:ea typeface="Helvetica Light"/>
                          <a:cs typeface="Helvetica Light"/>
                          <a:sym typeface="Helvetica Light"/>
                        </a:rPr>
                        <a:t>anxious</a:t>
                      </a:r>
                    </a:p>
                  </a:txBody>
                  <a:tcPr marL="35719" marR="35719" marT="35719" marB="35719" anchor="ctr" horzOverflow="overflow">
                    <a:lnR w="12700">
                      <a:solidFill>
                        <a:srgbClr val="000000"/>
                      </a:solidFill>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ctr" defTabSz="914400">
                        <a:lnSpc>
                          <a:spcPct val="100000"/>
                        </a:lnSpc>
                        <a:defRPr sz="2600">
                          <a:sym typeface="Helvetica Light"/>
                        </a:defRPr>
                      </a:pPr>
                      <a:endParaRPr sz="1800"/>
                    </a:p>
                  </a:txBody>
                  <a:tcPr marL="35719" marR="35719" marT="35719" marB="35719" anchor="ctr" horzOverflow="overflow">
                    <a:lnL w="12700">
                      <a:solidFill>
                        <a:srgbClr val="000000"/>
                      </a:solidFill>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ctr" defTabSz="914400">
                        <a:lnSpc>
                          <a:spcPct val="100000"/>
                        </a:lnSpc>
                        <a:defRPr sz="2600">
                          <a:sym typeface="Helvetica Light"/>
                        </a:defRPr>
                      </a:pPr>
                      <a:endParaRPr sz="1800" dirty="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ctr" defTabSz="914400">
                        <a:lnSpc>
                          <a:spcPct val="100000"/>
                        </a:lnSpc>
                        <a:defRPr sz="2600">
                          <a:sym typeface="Helvetica Light"/>
                        </a:defRPr>
                      </a:pPr>
                      <a:endParaRPr sz="18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ctr" defTabSz="914400">
                        <a:lnSpc>
                          <a:spcPct val="100000"/>
                        </a:lnSpc>
                        <a:defRPr sz="2600">
                          <a:sym typeface="Helvetica Light"/>
                        </a:defRPr>
                      </a:pPr>
                      <a:endParaRPr sz="18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ctr" defTabSz="914400">
                        <a:lnSpc>
                          <a:spcPct val="100000"/>
                        </a:lnSpc>
                        <a:defRPr sz="2600">
                          <a:sym typeface="Helvetica Light"/>
                        </a:defRPr>
                      </a:pPr>
                      <a:endParaRPr sz="1800"/>
                    </a:p>
                  </a:txBody>
                  <a:tcPr marL="35719" marR="35719" marT="35719" marB="35719" anchor="ctr" horzOverflow="overflow">
                    <a:lnL w="12700">
                      <a:solidFill>
                        <a:srgbClr val="000000"/>
                      </a:solidFill>
                      <a:custDash>
                        <a:ds d="200000" sp="200000"/>
                      </a:custDash>
                      <a:miter lim="400000"/>
                    </a:lnL>
                    <a:lnT w="12700">
                      <a:solidFill>
                        <a:srgbClr val="000000"/>
                      </a:solidFill>
                      <a:custDash>
                        <a:ds d="200000" sp="200000"/>
                      </a:custDash>
                      <a:miter lim="400000"/>
                    </a:lnT>
                    <a:lnB w="12700">
                      <a:solidFill>
                        <a:srgbClr val="000000"/>
                      </a:solidFill>
                      <a:custDash>
                        <a:ds d="200000" sp="200000"/>
                      </a:custDash>
                      <a:miter lim="400000"/>
                    </a:lnB>
                    <a:noFill/>
                  </a:tcPr>
                </a:tc>
                <a:extLst>
                  <a:ext uri="{0D108BD9-81ED-4DB2-BD59-A6C34878D82A}">
                    <a16:rowId xmlns:a16="http://schemas.microsoft.com/office/drawing/2014/main" val="10002"/>
                  </a:ext>
                </a:extLst>
              </a:tr>
              <a:tr h="605971">
                <a:tc>
                  <a:txBody>
                    <a:bodyPr/>
                    <a:lstStyle/>
                    <a:p>
                      <a:pPr algn="l" defTabSz="914400">
                        <a:lnSpc>
                          <a:spcPct val="100000"/>
                        </a:lnSpc>
                        <a:tabLst>
                          <a:tab pos="1663700" algn="l"/>
                        </a:tabLst>
                        <a:defRPr sz="1800" b="0">
                          <a:solidFill>
                            <a:srgbClr val="000000"/>
                          </a:solidFill>
                        </a:defRPr>
                      </a:pPr>
                      <a:r>
                        <a:rPr sz="1800">
                          <a:latin typeface="Helvetica Light"/>
                          <a:ea typeface="Helvetica Light"/>
                          <a:cs typeface="Helvetica Light"/>
                          <a:sym typeface="Helvetica Light"/>
                        </a:rPr>
                        <a:t>I had a positive outlook on my situation</a:t>
                      </a:r>
                    </a:p>
                  </a:txBody>
                  <a:tcPr marL="35719" marR="35719" marT="35719" marB="35719" anchor="ctr" horzOverflow="overflow">
                    <a:lnR w="12700">
                      <a:solidFill>
                        <a:srgbClr val="000000"/>
                      </a:solidFill>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ctr" defTabSz="914400">
                        <a:lnSpc>
                          <a:spcPct val="100000"/>
                        </a:lnSpc>
                        <a:defRPr sz="2600">
                          <a:sym typeface="Helvetica Light"/>
                        </a:defRPr>
                      </a:pPr>
                      <a:endParaRPr sz="1800"/>
                    </a:p>
                  </a:txBody>
                  <a:tcPr marL="35719" marR="35719" marT="35719" marB="35719" anchor="ctr" horzOverflow="overflow">
                    <a:lnL w="12700">
                      <a:solidFill>
                        <a:srgbClr val="000000"/>
                      </a:solidFill>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ctr" defTabSz="914400">
                        <a:lnSpc>
                          <a:spcPct val="100000"/>
                        </a:lnSpc>
                        <a:defRPr sz="2600">
                          <a:sym typeface="Helvetica Light"/>
                        </a:defRPr>
                      </a:pPr>
                      <a:endParaRPr sz="18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ctr" defTabSz="914400">
                        <a:lnSpc>
                          <a:spcPct val="100000"/>
                        </a:lnSpc>
                        <a:defRPr sz="2600">
                          <a:sym typeface="Helvetica Light"/>
                        </a:defRPr>
                      </a:pPr>
                      <a:endParaRPr sz="18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ctr" defTabSz="914400">
                        <a:lnSpc>
                          <a:spcPct val="100000"/>
                        </a:lnSpc>
                        <a:defRPr sz="2600">
                          <a:sym typeface="Helvetica Light"/>
                        </a:defRPr>
                      </a:pPr>
                      <a:endParaRPr sz="18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ctr" defTabSz="914400">
                        <a:lnSpc>
                          <a:spcPct val="100000"/>
                        </a:lnSpc>
                        <a:defRPr sz="2600">
                          <a:sym typeface="Helvetica Light"/>
                        </a:defRPr>
                      </a:pPr>
                      <a:endParaRPr sz="1800"/>
                    </a:p>
                  </a:txBody>
                  <a:tcPr marL="35719" marR="35719" marT="35719" marB="35719" anchor="ctr" horzOverflow="overflow">
                    <a:lnL w="12700">
                      <a:solidFill>
                        <a:srgbClr val="000000"/>
                      </a:solidFill>
                      <a:custDash>
                        <a:ds d="200000" sp="200000"/>
                      </a:custDash>
                      <a:miter lim="400000"/>
                    </a:lnL>
                    <a:lnT w="12700">
                      <a:solidFill>
                        <a:srgbClr val="000000"/>
                      </a:solidFill>
                      <a:custDash>
                        <a:ds d="200000" sp="200000"/>
                      </a:custDash>
                      <a:miter lim="400000"/>
                    </a:lnT>
                    <a:lnB w="12700">
                      <a:solidFill>
                        <a:srgbClr val="000000"/>
                      </a:solidFill>
                      <a:custDash>
                        <a:ds d="200000" sp="200000"/>
                      </a:custDash>
                      <a:miter lim="400000"/>
                    </a:lnB>
                    <a:noFill/>
                  </a:tcPr>
                </a:tc>
                <a:extLst>
                  <a:ext uri="{0D108BD9-81ED-4DB2-BD59-A6C34878D82A}">
                    <a16:rowId xmlns:a16="http://schemas.microsoft.com/office/drawing/2014/main" val="10003"/>
                  </a:ext>
                </a:extLst>
              </a:tr>
              <a:tr h="605971">
                <a:tc>
                  <a:txBody>
                    <a:bodyPr/>
                    <a:lstStyle/>
                    <a:p>
                      <a:pPr algn="l" defTabSz="914400">
                        <a:lnSpc>
                          <a:spcPct val="100000"/>
                        </a:lnSpc>
                        <a:tabLst>
                          <a:tab pos="1663700" algn="l"/>
                        </a:tabLst>
                        <a:defRPr sz="1800" b="0">
                          <a:solidFill>
                            <a:srgbClr val="000000"/>
                          </a:solidFill>
                        </a:defRPr>
                      </a:pPr>
                      <a:r>
                        <a:rPr sz="1800">
                          <a:latin typeface="Helvetica Light"/>
                          <a:ea typeface="Helvetica Light"/>
                          <a:cs typeface="Helvetica Light"/>
                          <a:sym typeface="Helvetica Light"/>
                        </a:rPr>
                        <a:t>in control of my life</a:t>
                      </a:r>
                    </a:p>
                  </a:txBody>
                  <a:tcPr marL="35719" marR="35719" marT="35719" marB="35719" anchor="ctr" horzOverflow="overflow">
                    <a:lnR w="12700">
                      <a:solidFill>
                        <a:srgbClr val="000000"/>
                      </a:solidFill>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ctr" defTabSz="914400">
                        <a:lnSpc>
                          <a:spcPct val="100000"/>
                        </a:lnSpc>
                        <a:defRPr sz="2600">
                          <a:sym typeface="Helvetica Light"/>
                        </a:defRPr>
                      </a:pPr>
                      <a:endParaRPr sz="1800"/>
                    </a:p>
                  </a:txBody>
                  <a:tcPr marL="35719" marR="35719" marT="35719" marB="35719" anchor="ctr" horzOverflow="overflow">
                    <a:lnL w="12700">
                      <a:solidFill>
                        <a:srgbClr val="000000"/>
                      </a:solidFill>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ctr" defTabSz="914400">
                        <a:lnSpc>
                          <a:spcPct val="100000"/>
                        </a:lnSpc>
                        <a:defRPr sz="2600">
                          <a:sym typeface="Helvetica Light"/>
                        </a:defRPr>
                      </a:pPr>
                      <a:endParaRPr sz="18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ctr" defTabSz="914400">
                        <a:lnSpc>
                          <a:spcPct val="100000"/>
                        </a:lnSpc>
                        <a:defRPr sz="2600">
                          <a:sym typeface="Helvetica Light"/>
                        </a:defRPr>
                      </a:pPr>
                      <a:endParaRPr sz="18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ctr" defTabSz="914400">
                        <a:lnSpc>
                          <a:spcPct val="100000"/>
                        </a:lnSpc>
                        <a:defRPr sz="2600">
                          <a:sym typeface="Helvetica Light"/>
                        </a:defRPr>
                      </a:pPr>
                      <a:endParaRPr sz="18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noFill/>
                  </a:tcPr>
                </a:tc>
                <a:tc>
                  <a:txBody>
                    <a:bodyPr/>
                    <a:lstStyle/>
                    <a:p>
                      <a:pPr algn="ctr" defTabSz="914400">
                        <a:lnSpc>
                          <a:spcPct val="100000"/>
                        </a:lnSpc>
                        <a:defRPr sz="2600">
                          <a:sym typeface="Helvetica Light"/>
                        </a:defRPr>
                      </a:pPr>
                      <a:endParaRPr sz="1800"/>
                    </a:p>
                  </a:txBody>
                  <a:tcPr marL="35719" marR="35719" marT="35719" marB="35719" anchor="ctr" horzOverflow="overflow">
                    <a:lnL w="12700">
                      <a:solidFill>
                        <a:srgbClr val="000000"/>
                      </a:solidFill>
                      <a:custDash>
                        <a:ds d="200000" sp="200000"/>
                      </a:custDash>
                      <a:miter lim="400000"/>
                    </a:lnL>
                    <a:lnT w="12700">
                      <a:solidFill>
                        <a:srgbClr val="000000"/>
                      </a:solidFill>
                      <a:custDash>
                        <a:ds d="200000" sp="200000"/>
                      </a:custDash>
                      <a:miter lim="400000"/>
                    </a:lnT>
                    <a:lnB w="12700">
                      <a:solidFill>
                        <a:srgbClr val="000000"/>
                      </a:solidFill>
                      <a:custDash>
                        <a:ds d="200000" sp="200000"/>
                      </a:custDash>
                      <a:miter lim="400000"/>
                    </a:lnB>
                    <a:noFill/>
                  </a:tcPr>
                </a:tc>
                <a:extLst>
                  <a:ext uri="{0D108BD9-81ED-4DB2-BD59-A6C34878D82A}">
                    <a16:rowId xmlns:a16="http://schemas.microsoft.com/office/drawing/2014/main" val="10004"/>
                  </a:ext>
                </a:extLst>
              </a:tr>
              <a:tr h="605971">
                <a:tc>
                  <a:txBody>
                    <a:bodyPr/>
                    <a:lstStyle/>
                    <a:p>
                      <a:pPr algn="l" defTabSz="914400">
                        <a:lnSpc>
                          <a:spcPct val="100000"/>
                        </a:lnSpc>
                        <a:tabLst>
                          <a:tab pos="1663700" algn="l"/>
                        </a:tabLst>
                        <a:defRPr sz="1800" b="0">
                          <a:solidFill>
                            <a:srgbClr val="000000"/>
                          </a:solidFill>
                        </a:defRPr>
                      </a:pPr>
                      <a:r>
                        <a:rPr sz="1800" dirty="0">
                          <a:latin typeface="Helvetica Light"/>
                          <a:ea typeface="Helvetica Light"/>
                          <a:cs typeface="Helvetica Light"/>
                          <a:sym typeface="Helvetica Light"/>
                        </a:rPr>
                        <a:t>a sense of peace</a:t>
                      </a:r>
                    </a:p>
                  </a:txBody>
                  <a:tcPr marL="35719" marR="35719" marT="35719" marB="35719" anchor="ctr" horzOverflow="overflow">
                    <a:lnR w="12700">
                      <a:solidFill>
                        <a:srgbClr val="000000"/>
                      </a:solidFill>
                      <a:miter lim="400000"/>
                    </a:lnR>
                    <a:lnT w="12700">
                      <a:solidFill>
                        <a:srgbClr val="000000"/>
                      </a:solidFill>
                      <a:custDash>
                        <a:ds d="200000" sp="200000"/>
                      </a:custDash>
                      <a:miter lim="400000"/>
                    </a:lnT>
                    <a:noFill/>
                  </a:tcPr>
                </a:tc>
                <a:tc>
                  <a:txBody>
                    <a:bodyPr/>
                    <a:lstStyle/>
                    <a:p>
                      <a:pPr algn="ctr" defTabSz="914400">
                        <a:lnSpc>
                          <a:spcPct val="100000"/>
                        </a:lnSpc>
                        <a:defRPr sz="2600">
                          <a:sym typeface="Helvetica Light"/>
                        </a:defRPr>
                      </a:pPr>
                      <a:endParaRPr sz="1800"/>
                    </a:p>
                  </a:txBody>
                  <a:tcPr marL="35719" marR="35719" marT="35719" marB="35719" anchor="ctr" horzOverflow="overflow">
                    <a:lnL w="12700">
                      <a:solidFill>
                        <a:srgbClr val="000000"/>
                      </a:solidFill>
                      <a:miter lim="400000"/>
                    </a:lnL>
                    <a:lnR w="12700">
                      <a:solidFill>
                        <a:srgbClr val="000000"/>
                      </a:solidFill>
                      <a:custDash>
                        <a:ds d="200000" sp="200000"/>
                      </a:custDash>
                      <a:miter lim="400000"/>
                    </a:lnR>
                    <a:lnT w="12700">
                      <a:solidFill>
                        <a:srgbClr val="000000"/>
                      </a:solidFill>
                      <a:custDash>
                        <a:ds d="200000" sp="200000"/>
                      </a:custDash>
                      <a:miter lim="400000"/>
                    </a:lnT>
                    <a:noFill/>
                  </a:tcPr>
                </a:tc>
                <a:tc>
                  <a:txBody>
                    <a:bodyPr/>
                    <a:lstStyle/>
                    <a:p>
                      <a:pPr algn="ctr" defTabSz="914400">
                        <a:lnSpc>
                          <a:spcPct val="100000"/>
                        </a:lnSpc>
                        <a:defRPr sz="2600">
                          <a:sym typeface="Helvetica Light"/>
                        </a:defRPr>
                      </a:pPr>
                      <a:endParaRPr sz="18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noFill/>
                  </a:tcPr>
                </a:tc>
                <a:tc>
                  <a:txBody>
                    <a:bodyPr/>
                    <a:lstStyle/>
                    <a:p>
                      <a:pPr algn="ctr" defTabSz="914400">
                        <a:lnSpc>
                          <a:spcPct val="100000"/>
                        </a:lnSpc>
                        <a:defRPr sz="2600">
                          <a:sym typeface="Helvetica Light"/>
                        </a:defRPr>
                      </a:pPr>
                      <a:endParaRPr sz="18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noFill/>
                  </a:tcPr>
                </a:tc>
                <a:tc>
                  <a:txBody>
                    <a:bodyPr/>
                    <a:lstStyle/>
                    <a:p>
                      <a:pPr algn="ctr" defTabSz="914400">
                        <a:lnSpc>
                          <a:spcPct val="100000"/>
                        </a:lnSpc>
                        <a:defRPr sz="2600">
                          <a:sym typeface="Helvetica Light"/>
                        </a:defRPr>
                      </a:pPr>
                      <a:endParaRPr sz="1800"/>
                    </a:p>
                  </a:txBody>
                  <a:tcPr marL="35719" marR="35719" marT="35719" marB="35719" anchor="ctr"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noFill/>
                  </a:tcPr>
                </a:tc>
                <a:tc>
                  <a:txBody>
                    <a:bodyPr/>
                    <a:lstStyle/>
                    <a:p>
                      <a:pPr algn="ctr" defTabSz="914400">
                        <a:lnSpc>
                          <a:spcPct val="100000"/>
                        </a:lnSpc>
                        <a:defRPr sz="2600">
                          <a:sym typeface="Helvetica Light"/>
                        </a:defRPr>
                      </a:pPr>
                      <a:endParaRPr sz="1800" dirty="0"/>
                    </a:p>
                  </a:txBody>
                  <a:tcPr marL="35719" marR="35719" marT="35719" marB="35719" anchor="ctr" horzOverflow="overflow">
                    <a:lnL w="12700">
                      <a:solidFill>
                        <a:srgbClr val="000000"/>
                      </a:solidFill>
                      <a:custDash>
                        <a:ds d="200000" sp="200000"/>
                      </a:custDash>
                      <a:miter lim="400000"/>
                    </a:lnL>
                    <a:lnT w="12700">
                      <a:solidFill>
                        <a:srgbClr val="000000"/>
                      </a:solidFill>
                      <a:custDash>
                        <a:ds d="200000" sp="200000"/>
                      </a:custDash>
                      <a:miter lim="400000"/>
                    </a:lnT>
                    <a:noFill/>
                  </a:tcPr>
                </a:tc>
                <a:extLst>
                  <a:ext uri="{0D108BD9-81ED-4DB2-BD59-A6C34878D82A}">
                    <a16:rowId xmlns:a16="http://schemas.microsoft.com/office/drawing/2014/main" val="10005"/>
                  </a:ext>
                </a:extLst>
              </a:tr>
            </a:tbl>
          </a:graphicData>
        </a:graphic>
      </p:graphicFrame>
      <p:sp>
        <p:nvSpPr>
          <p:cNvPr id="1379" name="Dingbat Check"/>
          <p:cNvSpPr/>
          <p:nvPr/>
        </p:nvSpPr>
        <p:spPr>
          <a:xfrm>
            <a:off x="9275832" y="3708275"/>
            <a:ext cx="437685" cy="415916"/>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3484C9"/>
          </a:solidFill>
          <a:ln w="12700">
            <a:miter lim="400000"/>
          </a:ln>
        </p:spPr>
        <p:txBody>
          <a:bodyPr lIns="0" tIns="0" rIns="0" bIns="0"/>
          <a:lstStyle/>
          <a:p>
            <a:endParaRPr sz="1266" dirty="0"/>
          </a:p>
        </p:txBody>
      </p:sp>
      <p:sp>
        <p:nvSpPr>
          <p:cNvPr id="1380" name="Dingbat Check"/>
          <p:cNvSpPr/>
          <p:nvPr/>
        </p:nvSpPr>
        <p:spPr>
          <a:xfrm>
            <a:off x="8034731" y="4310574"/>
            <a:ext cx="437684" cy="415915"/>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3484C9"/>
          </a:solidFill>
          <a:ln w="12700">
            <a:miter lim="400000"/>
          </a:ln>
        </p:spPr>
        <p:txBody>
          <a:bodyPr lIns="0" tIns="0" rIns="0" bIns="0"/>
          <a:lstStyle/>
          <a:p>
            <a:endParaRPr sz="1266"/>
          </a:p>
        </p:txBody>
      </p:sp>
      <p:sp>
        <p:nvSpPr>
          <p:cNvPr id="1381" name="Dingbat Check"/>
          <p:cNvSpPr/>
          <p:nvPr/>
        </p:nvSpPr>
        <p:spPr>
          <a:xfrm>
            <a:off x="9275832" y="4931125"/>
            <a:ext cx="437685" cy="415915"/>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3484C9"/>
          </a:solidFill>
          <a:ln w="12700">
            <a:miter lim="400000"/>
          </a:ln>
        </p:spPr>
        <p:txBody>
          <a:bodyPr lIns="0" tIns="0" rIns="0" bIns="0"/>
          <a:lstStyle/>
          <a:p>
            <a:endParaRPr sz="1266"/>
          </a:p>
        </p:txBody>
      </p:sp>
      <p:sp>
        <p:nvSpPr>
          <p:cNvPr id="1382" name="Dingbat Check"/>
          <p:cNvSpPr/>
          <p:nvPr/>
        </p:nvSpPr>
        <p:spPr>
          <a:xfrm>
            <a:off x="9275833" y="5597304"/>
            <a:ext cx="437684" cy="415916"/>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3484C9"/>
          </a:solidFill>
          <a:ln w="12700">
            <a:miter lim="400000"/>
          </a:ln>
        </p:spPr>
        <p:txBody>
          <a:bodyPr lIns="0" tIns="0" rIns="0" bIns="0"/>
          <a:lstStyle/>
          <a:p>
            <a:endParaRPr sz="1266"/>
          </a:p>
        </p:txBody>
      </p:sp>
      <p:sp>
        <p:nvSpPr>
          <p:cNvPr id="1383" name="Dingbat Check"/>
          <p:cNvSpPr/>
          <p:nvPr/>
        </p:nvSpPr>
        <p:spPr>
          <a:xfrm>
            <a:off x="8746539" y="6185331"/>
            <a:ext cx="437685" cy="415916"/>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3484C9"/>
          </a:solidFill>
          <a:ln w="12700">
            <a:miter lim="400000"/>
          </a:ln>
        </p:spPr>
        <p:txBody>
          <a:bodyPr lIns="0" tIns="0" rIns="0" bIns="0"/>
          <a:lstStyle/>
          <a:p>
            <a:endParaRPr sz="1266"/>
          </a:p>
        </p:txBody>
      </p:sp>
      <p:pic>
        <p:nvPicPr>
          <p:cNvPr id="9" name="Picture 8" descr="A picture containing logo&#10;&#10;Description automatically generated">
            <a:extLst>
              <a:ext uri="{FF2B5EF4-FFF2-40B4-BE49-F238E27FC236}">
                <a16:creationId xmlns:a16="http://schemas.microsoft.com/office/drawing/2014/main" id="{9E0B4381-C995-C746-8371-E7F92F27E9A8}"/>
              </a:ext>
            </a:extLst>
          </p:cNvPr>
          <p:cNvPicPr>
            <a:picLocks noChangeAspect="1"/>
          </p:cNvPicPr>
          <p:nvPr/>
        </p:nvPicPr>
        <p:blipFill>
          <a:blip r:embed="rId2"/>
          <a:stretch>
            <a:fillRect/>
          </a:stretch>
        </p:blipFill>
        <p:spPr>
          <a:xfrm>
            <a:off x="9053123" y="110523"/>
            <a:ext cx="3019257" cy="779163"/>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3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3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3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13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13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9" grpId="0" animBg="1" advAuto="0"/>
      <p:bldP spid="1380" grpId="0" animBg="1" advAuto="0"/>
      <p:bldP spid="1381" grpId="0" animBg="1" advAuto="0"/>
      <p:bldP spid="1382" grpId="0" animBg="1" advAuto="0"/>
      <p:bldP spid="1383" grpId="0"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6" name="Body"/>
          <p:cNvSpPr txBox="1">
            <a:spLocks noGrp="1"/>
          </p:cNvSpPr>
          <p:nvPr>
            <p:ph type="body" sz="quarter" idx="1"/>
          </p:nvPr>
        </p:nvSpPr>
        <p:spPr>
          <a:prstGeom prst="rect">
            <a:avLst/>
          </a:prstGeom>
        </p:spPr>
        <p:txBody>
          <a:bodyPr/>
          <a:lstStyle/>
          <a:p>
            <a:pPr>
              <a:defRPr spc="100"/>
            </a:pPr>
            <a:r>
              <a:rPr lang="en-GB" dirty="0"/>
              <a:t>Free text comments</a:t>
            </a:r>
            <a:endParaRPr dirty="0"/>
          </a:p>
        </p:txBody>
      </p:sp>
      <p:sp>
        <p:nvSpPr>
          <p:cNvPr id="1389" name="Rectangle"/>
          <p:cNvSpPr/>
          <p:nvPr/>
        </p:nvSpPr>
        <p:spPr>
          <a:xfrm>
            <a:off x="2525029" y="2576215"/>
            <a:ext cx="7332289" cy="2840060"/>
          </a:xfrm>
          <a:prstGeom prst="rect">
            <a:avLst/>
          </a:prstGeom>
          <a:ln w="25400">
            <a:solidFill>
              <a:srgbClr val="5B5854"/>
            </a:solidFill>
            <a:miter lim="400000"/>
          </a:ln>
        </p:spPr>
        <p:txBody>
          <a:bodyPr lIns="35719" tIns="35719" rIns="35719" bIns="35719" anchor="ctr"/>
          <a:lstStyle/>
          <a:p>
            <a:pPr defTabSz="410751">
              <a:defRPr sz="2800" cap="all">
                <a:solidFill>
                  <a:srgbClr val="838787"/>
                </a:solidFill>
                <a:latin typeface="DIN Condensed"/>
                <a:ea typeface="DIN Condensed"/>
                <a:cs typeface="DIN Condensed"/>
                <a:sym typeface="DIN Condensed"/>
              </a:defRPr>
            </a:pPr>
            <a:endParaRPr sz="1969"/>
          </a:p>
        </p:txBody>
      </p:sp>
      <p:sp>
        <p:nvSpPr>
          <p:cNvPr id="1390" name="Thank you very much for completing this questionnaire.…"/>
          <p:cNvSpPr txBox="1"/>
          <p:nvPr/>
        </p:nvSpPr>
        <p:spPr>
          <a:xfrm>
            <a:off x="2525029" y="5705654"/>
            <a:ext cx="7478120" cy="60606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409858" marR="78132" indent="-409858">
              <a:spcBef>
                <a:spcPts val="562"/>
              </a:spcBef>
              <a:defRPr sz="2800" b="1" spc="-35">
                <a:solidFill>
                  <a:srgbClr val="000000"/>
                </a:solidFill>
                <a:latin typeface="Arial"/>
                <a:ea typeface="Arial"/>
                <a:cs typeface="Arial"/>
                <a:sym typeface="Arial"/>
              </a:defRPr>
            </a:pPr>
            <a:r>
              <a:rPr sz="1969" dirty="0"/>
              <a:t>Thank you very much for completing this questionnaire.</a:t>
            </a:r>
          </a:p>
          <a:p>
            <a:pPr>
              <a:defRPr sz="2800" spc="-35">
                <a:solidFill>
                  <a:srgbClr val="000000"/>
                </a:solidFill>
                <a:latin typeface="Arial"/>
                <a:ea typeface="Arial"/>
                <a:cs typeface="Arial"/>
                <a:sym typeface="Arial"/>
              </a:defRPr>
            </a:pPr>
            <a:r>
              <a:rPr sz="1969" dirty="0"/>
              <a:t>Please return in envelope to </a:t>
            </a:r>
            <a:r>
              <a:rPr sz="1969" i="1" dirty="0">
                <a:solidFill>
                  <a:srgbClr val="929292"/>
                </a:solidFill>
              </a:rPr>
              <a:t>A.N Other, address.</a:t>
            </a:r>
          </a:p>
        </p:txBody>
      </p:sp>
      <p:sp>
        <p:nvSpPr>
          <p:cNvPr id="1391" name="© NHS Education for Scotland 2014. You can copy or reproduce the information in this document for use within NHSScotland and for non-commercial educational purposes. Use of this document for commercial purposes is permitted only with the written permission of NES."/>
          <p:cNvSpPr txBox="1"/>
          <p:nvPr/>
        </p:nvSpPr>
        <p:spPr>
          <a:xfrm>
            <a:off x="2525029" y="6324177"/>
            <a:ext cx="5504407" cy="505075"/>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a:defRPr sz="1200" b="1">
                <a:solidFill>
                  <a:srgbClr val="000000"/>
                </a:solidFill>
                <a:latin typeface="Calibri"/>
                <a:ea typeface="Calibri"/>
                <a:cs typeface="Calibri"/>
                <a:sym typeface="Calibri"/>
              </a:defRPr>
            </a:pPr>
            <a:r>
              <a:rPr sz="844" dirty="0"/>
              <a:t>© NHS Education for Scotland 20</a:t>
            </a:r>
            <a:r>
              <a:rPr lang="en-GB" sz="844" dirty="0"/>
              <a:t>20</a:t>
            </a:r>
            <a:r>
              <a:rPr sz="844" dirty="0"/>
              <a:t>. You can copy or reproduce the information in this document for use within </a:t>
            </a:r>
            <a:r>
              <a:rPr sz="844" dirty="0" err="1"/>
              <a:t>NHSScotland</a:t>
            </a:r>
            <a:r>
              <a:rPr sz="844" dirty="0"/>
              <a:t> and for non-commercial educational purposes. Use of this document for commercial purposes is permitted only with the written permission of NES</a:t>
            </a:r>
            <a:r>
              <a:rPr sz="1125" dirty="0"/>
              <a:t>.</a:t>
            </a:r>
          </a:p>
        </p:txBody>
      </p:sp>
      <p:sp>
        <p:nvSpPr>
          <p:cNvPr id="1392" name="Thank you for providing this service"/>
          <p:cNvSpPr txBox="1"/>
          <p:nvPr/>
        </p:nvSpPr>
        <p:spPr>
          <a:xfrm>
            <a:off x="2662157" y="3550046"/>
            <a:ext cx="6751208" cy="44146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r>
              <a:rPr sz="2400" dirty="0"/>
              <a:t>Thank you for </a:t>
            </a:r>
            <a:r>
              <a:rPr lang="en-GB" sz="2400" dirty="0"/>
              <a:t>listening to what was on my mind</a:t>
            </a:r>
            <a:endParaRPr sz="2400" dirty="0"/>
          </a:p>
        </p:txBody>
      </p:sp>
      <p:pic>
        <p:nvPicPr>
          <p:cNvPr id="1393" name="EdNapUni_Logo_RGB.jpg" descr="EdNapUni_Logo_RGB.jpg"/>
          <p:cNvPicPr>
            <a:picLocks noChangeAspect="1"/>
          </p:cNvPicPr>
          <p:nvPr/>
        </p:nvPicPr>
        <p:blipFill>
          <a:blip r:embed="rId2"/>
          <a:stretch>
            <a:fillRect/>
          </a:stretch>
        </p:blipFill>
        <p:spPr>
          <a:xfrm>
            <a:off x="12516158" y="0"/>
            <a:ext cx="2580433" cy="787677"/>
          </a:xfrm>
          <a:prstGeom prst="rect">
            <a:avLst/>
          </a:prstGeom>
          <a:ln w="12700">
            <a:miter lim="400000"/>
          </a:ln>
        </p:spPr>
      </p:pic>
      <p:pic>
        <p:nvPicPr>
          <p:cNvPr id="8" name="Picture 7" descr="A picture containing logo&#10;&#10;Description automatically generated">
            <a:extLst>
              <a:ext uri="{FF2B5EF4-FFF2-40B4-BE49-F238E27FC236}">
                <a16:creationId xmlns:a16="http://schemas.microsoft.com/office/drawing/2014/main" id="{E5ADBD82-EB18-DB42-A45F-D0C90329302C}"/>
              </a:ext>
            </a:extLst>
          </p:cNvPr>
          <p:cNvPicPr>
            <a:picLocks noChangeAspect="1"/>
          </p:cNvPicPr>
          <p:nvPr/>
        </p:nvPicPr>
        <p:blipFill>
          <a:blip r:embed="rId3"/>
          <a:stretch>
            <a:fillRect/>
          </a:stretch>
        </p:blipFill>
        <p:spPr>
          <a:xfrm>
            <a:off x="9053123" y="110523"/>
            <a:ext cx="3019257" cy="779163"/>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fill="hold"/>
                                        <p:tgtEl>
                                          <p:spTgt spid="1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 grpId="0"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C6EFDF-87C4-CA46-8CF7-66B97E8F591B}"/>
              </a:ext>
            </a:extLst>
          </p:cNvPr>
          <p:cNvSpPr>
            <a:spLocks noGrp="1"/>
          </p:cNvSpPr>
          <p:nvPr>
            <p:ph type="body" sz="quarter" idx="1"/>
          </p:nvPr>
        </p:nvSpPr>
        <p:spPr/>
        <p:txBody>
          <a:bodyPr/>
          <a:lstStyle/>
          <a:p>
            <a:endParaRPr lang="en-US"/>
          </a:p>
        </p:txBody>
      </p:sp>
      <p:sp>
        <p:nvSpPr>
          <p:cNvPr id="3" name="Title 2">
            <a:extLst>
              <a:ext uri="{FF2B5EF4-FFF2-40B4-BE49-F238E27FC236}">
                <a16:creationId xmlns:a16="http://schemas.microsoft.com/office/drawing/2014/main" id="{2C4AD3E7-FD68-8748-827B-46AAE8C6798C}"/>
              </a:ext>
            </a:extLst>
          </p:cNvPr>
          <p:cNvSpPr>
            <a:spLocks noGrp="1"/>
          </p:cNvSpPr>
          <p:nvPr>
            <p:ph type="title"/>
          </p:nvPr>
        </p:nvSpPr>
        <p:spPr/>
        <p:txBody>
          <a:bodyPr/>
          <a:lstStyle/>
          <a:p>
            <a:endParaRPr lang="en-US"/>
          </a:p>
        </p:txBody>
      </p:sp>
      <p:pic>
        <p:nvPicPr>
          <p:cNvPr id="4" name="pasted-image.pdf" descr="pasted-image.pdf">
            <a:extLst>
              <a:ext uri="{FF2B5EF4-FFF2-40B4-BE49-F238E27FC236}">
                <a16:creationId xmlns:a16="http://schemas.microsoft.com/office/drawing/2014/main" id="{51B0E78D-AFA7-CC48-BDCA-166DBF868336}"/>
              </a:ext>
            </a:extLst>
          </p:cNvPr>
          <p:cNvPicPr>
            <a:picLocks noChangeAspect="1"/>
          </p:cNvPicPr>
          <p:nvPr/>
        </p:nvPicPr>
        <p:blipFill>
          <a:blip r:embed="rId2"/>
          <a:stretch>
            <a:fillRect/>
          </a:stretch>
        </p:blipFill>
        <p:spPr>
          <a:xfrm>
            <a:off x="1524001" y="175656"/>
            <a:ext cx="9191924" cy="6893944"/>
          </a:xfrm>
          <a:prstGeom prst="rect">
            <a:avLst/>
          </a:prstGeom>
          <a:ln w="12700">
            <a:miter lim="400000"/>
          </a:ln>
        </p:spPr>
      </p:pic>
      <p:sp>
        <p:nvSpPr>
          <p:cNvPr id="5" name="TextBox 4">
            <a:extLst>
              <a:ext uri="{FF2B5EF4-FFF2-40B4-BE49-F238E27FC236}">
                <a16:creationId xmlns:a16="http://schemas.microsoft.com/office/drawing/2014/main" id="{37BCD19A-C791-5E49-B4E6-94C73504118E}"/>
              </a:ext>
            </a:extLst>
          </p:cNvPr>
          <p:cNvSpPr txBox="1"/>
          <p:nvPr/>
        </p:nvSpPr>
        <p:spPr>
          <a:xfrm>
            <a:off x="7826896" y="1346672"/>
            <a:ext cx="368898" cy="287130"/>
          </a:xfrm>
          <a:prstGeom prst="rect">
            <a:avLst/>
          </a:prstGeom>
          <a:noFill/>
        </p:spPr>
        <p:txBody>
          <a:bodyPr wrap="square" rtlCol="0">
            <a:spAutoFit/>
          </a:bodyPr>
          <a:lstStyle/>
          <a:p>
            <a:r>
              <a:rPr lang="en-US" sz="1266" dirty="0">
                <a:solidFill>
                  <a:schemeClr val="bg1"/>
                </a:solidFill>
              </a:rPr>
              <a:t>0</a:t>
            </a:r>
          </a:p>
        </p:txBody>
      </p:sp>
      <p:sp>
        <p:nvSpPr>
          <p:cNvPr id="6" name="TextBox 5">
            <a:extLst>
              <a:ext uri="{FF2B5EF4-FFF2-40B4-BE49-F238E27FC236}">
                <a16:creationId xmlns:a16="http://schemas.microsoft.com/office/drawing/2014/main" id="{A876FAF9-D6BF-7141-B14C-A381181A0A43}"/>
              </a:ext>
            </a:extLst>
          </p:cNvPr>
          <p:cNvSpPr txBox="1"/>
          <p:nvPr/>
        </p:nvSpPr>
        <p:spPr>
          <a:xfrm>
            <a:off x="8410663" y="1346672"/>
            <a:ext cx="368898" cy="287130"/>
          </a:xfrm>
          <a:prstGeom prst="rect">
            <a:avLst/>
          </a:prstGeom>
          <a:noFill/>
        </p:spPr>
        <p:txBody>
          <a:bodyPr wrap="square" rtlCol="0">
            <a:spAutoFit/>
          </a:bodyPr>
          <a:lstStyle/>
          <a:p>
            <a:r>
              <a:rPr lang="en-US" sz="1266" dirty="0">
                <a:solidFill>
                  <a:schemeClr val="bg1"/>
                </a:solidFill>
              </a:rPr>
              <a:t>1</a:t>
            </a:r>
          </a:p>
        </p:txBody>
      </p:sp>
      <p:sp>
        <p:nvSpPr>
          <p:cNvPr id="7" name="TextBox 6">
            <a:extLst>
              <a:ext uri="{FF2B5EF4-FFF2-40B4-BE49-F238E27FC236}">
                <a16:creationId xmlns:a16="http://schemas.microsoft.com/office/drawing/2014/main" id="{B8ACFB2B-EED7-5947-92D1-DF2C10100226}"/>
              </a:ext>
            </a:extLst>
          </p:cNvPr>
          <p:cNvSpPr txBox="1"/>
          <p:nvPr/>
        </p:nvSpPr>
        <p:spPr>
          <a:xfrm>
            <a:off x="8956340" y="1346672"/>
            <a:ext cx="368898" cy="287130"/>
          </a:xfrm>
          <a:prstGeom prst="rect">
            <a:avLst/>
          </a:prstGeom>
          <a:noFill/>
        </p:spPr>
        <p:txBody>
          <a:bodyPr wrap="square" rtlCol="0">
            <a:spAutoFit/>
          </a:bodyPr>
          <a:lstStyle/>
          <a:p>
            <a:r>
              <a:rPr lang="en-US" sz="1266" dirty="0">
                <a:solidFill>
                  <a:schemeClr val="bg1"/>
                </a:solidFill>
              </a:rPr>
              <a:t>2</a:t>
            </a:r>
          </a:p>
        </p:txBody>
      </p:sp>
      <p:sp>
        <p:nvSpPr>
          <p:cNvPr id="8" name="TextBox 7">
            <a:extLst>
              <a:ext uri="{FF2B5EF4-FFF2-40B4-BE49-F238E27FC236}">
                <a16:creationId xmlns:a16="http://schemas.microsoft.com/office/drawing/2014/main" id="{2DE7BB88-722D-854C-B0A4-A8FB448E4A75}"/>
              </a:ext>
            </a:extLst>
          </p:cNvPr>
          <p:cNvSpPr txBox="1"/>
          <p:nvPr/>
        </p:nvSpPr>
        <p:spPr>
          <a:xfrm>
            <a:off x="9548246" y="1346672"/>
            <a:ext cx="368898" cy="287130"/>
          </a:xfrm>
          <a:prstGeom prst="rect">
            <a:avLst/>
          </a:prstGeom>
          <a:noFill/>
        </p:spPr>
        <p:txBody>
          <a:bodyPr wrap="square" rtlCol="0">
            <a:spAutoFit/>
          </a:bodyPr>
          <a:lstStyle/>
          <a:p>
            <a:r>
              <a:rPr lang="en-US" sz="1266" dirty="0">
                <a:solidFill>
                  <a:schemeClr val="bg1"/>
                </a:solidFill>
              </a:rPr>
              <a:t>3</a:t>
            </a:r>
          </a:p>
        </p:txBody>
      </p:sp>
      <p:sp>
        <p:nvSpPr>
          <p:cNvPr id="9" name="TextBox 8">
            <a:extLst>
              <a:ext uri="{FF2B5EF4-FFF2-40B4-BE49-F238E27FC236}">
                <a16:creationId xmlns:a16="http://schemas.microsoft.com/office/drawing/2014/main" id="{CE99EB26-5F6A-F94C-B181-096400CB9FC4}"/>
              </a:ext>
            </a:extLst>
          </p:cNvPr>
          <p:cNvSpPr txBox="1"/>
          <p:nvPr/>
        </p:nvSpPr>
        <p:spPr>
          <a:xfrm>
            <a:off x="10102062" y="1346672"/>
            <a:ext cx="368898" cy="287130"/>
          </a:xfrm>
          <a:prstGeom prst="rect">
            <a:avLst/>
          </a:prstGeom>
          <a:noFill/>
        </p:spPr>
        <p:txBody>
          <a:bodyPr wrap="square" rtlCol="0">
            <a:spAutoFit/>
          </a:bodyPr>
          <a:lstStyle/>
          <a:p>
            <a:r>
              <a:rPr lang="en-US" sz="1266" dirty="0">
                <a:solidFill>
                  <a:schemeClr val="bg1"/>
                </a:solidFill>
              </a:rPr>
              <a:t>4</a:t>
            </a:r>
          </a:p>
        </p:txBody>
      </p:sp>
      <p:sp>
        <p:nvSpPr>
          <p:cNvPr id="10" name="TextBox 9">
            <a:extLst>
              <a:ext uri="{FF2B5EF4-FFF2-40B4-BE49-F238E27FC236}">
                <a16:creationId xmlns:a16="http://schemas.microsoft.com/office/drawing/2014/main" id="{8057AD9C-0682-1E4A-820B-B64E3F202AC0}"/>
              </a:ext>
            </a:extLst>
          </p:cNvPr>
          <p:cNvSpPr txBox="1"/>
          <p:nvPr/>
        </p:nvSpPr>
        <p:spPr>
          <a:xfrm>
            <a:off x="3305253" y="1728554"/>
            <a:ext cx="1949892" cy="287130"/>
          </a:xfrm>
          <a:prstGeom prst="rect">
            <a:avLst/>
          </a:prstGeom>
          <a:noFill/>
        </p:spPr>
        <p:txBody>
          <a:bodyPr wrap="square" rtlCol="0">
            <a:spAutoFit/>
          </a:bodyPr>
          <a:lstStyle/>
          <a:p>
            <a:r>
              <a:rPr lang="en-US" sz="1266" dirty="0">
                <a:solidFill>
                  <a:schemeClr val="bg1"/>
                </a:solidFill>
              </a:rPr>
              <a:t>Things the person is</a:t>
            </a:r>
          </a:p>
        </p:txBody>
      </p:sp>
      <p:sp>
        <p:nvSpPr>
          <p:cNvPr id="11" name="TextBox 10">
            <a:extLst>
              <a:ext uri="{FF2B5EF4-FFF2-40B4-BE49-F238E27FC236}">
                <a16:creationId xmlns:a16="http://schemas.microsoft.com/office/drawing/2014/main" id="{85766CE6-9E5B-5249-B1B9-3BB772E2E236}"/>
              </a:ext>
            </a:extLst>
          </p:cNvPr>
          <p:cNvSpPr txBox="1"/>
          <p:nvPr/>
        </p:nvSpPr>
        <p:spPr>
          <a:xfrm>
            <a:off x="3918328" y="4602450"/>
            <a:ext cx="1949892" cy="481927"/>
          </a:xfrm>
          <a:prstGeom prst="rect">
            <a:avLst/>
          </a:prstGeom>
          <a:noFill/>
        </p:spPr>
        <p:txBody>
          <a:bodyPr wrap="square" rtlCol="0">
            <a:spAutoFit/>
          </a:bodyPr>
          <a:lstStyle/>
          <a:p>
            <a:r>
              <a:rPr lang="en-US" sz="1266" dirty="0">
                <a:solidFill>
                  <a:schemeClr val="bg1"/>
                </a:solidFill>
              </a:rPr>
              <a:t>Things the chaplain does</a:t>
            </a:r>
          </a:p>
        </p:txBody>
      </p:sp>
      <p:sp>
        <p:nvSpPr>
          <p:cNvPr id="12" name="TextBox 11">
            <a:extLst>
              <a:ext uri="{FF2B5EF4-FFF2-40B4-BE49-F238E27FC236}">
                <a16:creationId xmlns:a16="http://schemas.microsoft.com/office/drawing/2014/main" id="{EB2866B5-046D-064D-BE68-B955DFB03321}"/>
              </a:ext>
            </a:extLst>
          </p:cNvPr>
          <p:cNvSpPr txBox="1"/>
          <p:nvPr/>
        </p:nvSpPr>
        <p:spPr>
          <a:xfrm>
            <a:off x="7967251" y="699145"/>
            <a:ext cx="2748673" cy="287130"/>
          </a:xfrm>
          <a:prstGeom prst="rect">
            <a:avLst/>
          </a:prstGeom>
          <a:noFill/>
        </p:spPr>
        <p:txBody>
          <a:bodyPr wrap="square" rtlCol="0">
            <a:spAutoFit/>
          </a:bodyPr>
          <a:lstStyle/>
          <a:p>
            <a:r>
              <a:rPr lang="en-US" sz="1266" dirty="0">
                <a:solidFill>
                  <a:schemeClr val="bg1"/>
                </a:solidFill>
              </a:rPr>
              <a:t>Things the chaplain impacts upon</a:t>
            </a:r>
          </a:p>
        </p:txBody>
      </p:sp>
      <p:sp>
        <p:nvSpPr>
          <p:cNvPr id="13" name="TextBox 12">
            <a:extLst>
              <a:ext uri="{FF2B5EF4-FFF2-40B4-BE49-F238E27FC236}">
                <a16:creationId xmlns:a16="http://schemas.microsoft.com/office/drawing/2014/main" id="{C6D46D77-FF22-E74A-B79C-F227C0BA3249}"/>
              </a:ext>
            </a:extLst>
          </p:cNvPr>
          <p:cNvSpPr txBox="1"/>
          <p:nvPr/>
        </p:nvSpPr>
        <p:spPr>
          <a:xfrm>
            <a:off x="5643368" y="4323521"/>
            <a:ext cx="5238359" cy="438582"/>
          </a:xfrm>
          <a:prstGeom prst="rect">
            <a:avLst/>
          </a:prstGeom>
          <a:noFill/>
        </p:spPr>
        <p:txBody>
          <a:bodyPr wrap="square" rtlCol="0">
            <a:spAutoFit/>
          </a:bodyPr>
          <a:lstStyle/>
          <a:p>
            <a:r>
              <a:rPr lang="en-US" sz="2250" dirty="0">
                <a:solidFill>
                  <a:schemeClr val="bg1"/>
                </a:solidFill>
              </a:rPr>
              <a:t>These five questions are the ‘PROM’</a:t>
            </a:r>
          </a:p>
        </p:txBody>
      </p:sp>
      <p:sp>
        <p:nvSpPr>
          <p:cNvPr id="14" name="Right Arrow 13">
            <a:extLst>
              <a:ext uri="{FF2B5EF4-FFF2-40B4-BE49-F238E27FC236}">
                <a16:creationId xmlns:a16="http://schemas.microsoft.com/office/drawing/2014/main" id="{699DE1E7-8115-6D4B-A1FE-18BEA0345ED1}"/>
              </a:ext>
            </a:extLst>
          </p:cNvPr>
          <p:cNvSpPr/>
          <p:nvPr/>
        </p:nvSpPr>
        <p:spPr>
          <a:xfrm rot="12437847">
            <a:off x="7093539" y="3542015"/>
            <a:ext cx="2546798" cy="383023"/>
          </a:xfrm>
          <a:prstGeom prst="rightArrow">
            <a:avLst>
              <a:gd name="adj1" fmla="val 20181"/>
              <a:gd name="adj2" fmla="val 838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15" name="Left Brace 14">
            <a:extLst>
              <a:ext uri="{FF2B5EF4-FFF2-40B4-BE49-F238E27FC236}">
                <a16:creationId xmlns:a16="http://schemas.microsoft.com/office/drawing/2014/main" id="{3BE68BE1-7D5F-1C49-8209-837667F0678D}"/>
              </a:ext>
            </a:extLst>
          </p:cNvPr>
          <p:cNvSpPr/>
          <p:nvPr/>
        </p:nvSpPr>
        <p:spPr>
          <a:xfrm>
            <a:off x="5942099" y="1504763"/>
            <a:ext cx="482224" cy="2502864"/>
          </a:xfrm>
          <a:prstGeom prst="leftBrace">
            <a:avLst/>
          </a:prstGeom>
          <a:ln w="57150">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sz="1266"/>
          </a:p>
        </p:txBody>
      </p:sp>
      <p:sp>
        <p:nvSpPr>
          <p:cNvPr id="16" name="Left Brace 15">
            <a:extLst>
              <a:ext uri="{FF2B5EF4-FFF2-40B4-BE49-F238E27FC236}">
                <a16:creationId xmlns:a16="http://schemas.microsoft.com/office/drawing/2014/main" id="{B4D207F2-79C0-FB4A-A707-8FA52EED756E}"/>
              </a:ext>
            </a:extLst>
          </p:cNvPr>
          <p:cNvSpPr/>
          <p:nvPr/>
        </p:nvSpPr>
        <p:spPr>
          <a:xfrm rot="10800000">
            <a:off x="10360199" y="1482322"/>
            <a:ext cx="482224" cy="2502864"/>
          </a:xfrm>
          <a:prstGeom prst="leftBrace">
            <a:avLst/>
          </a:prstGeom>
          <a:ln w="57150">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sz="1266"/>
          </a:p>
        </p:txBody>
      </p:sp>
    </p:spTree>
    <p:extLst>
      <p:ext uri="{BB962C8B-B14F-4D97-AF65-F5344CB8AC3E}">
        <p14:creationId xmlns:p14="http://schemas.microsoft.com/office/powerpoint/2010/main" val="27304110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C6EFDF-87C4-CA46-8CF7-66B97E8F591B}"/>
              </a:ext>
            </a:extLst>
          </p:cNvPr>
          <p:cNvSpPr>
            <a:spLocks noGrp="1"/>
          </p:cNvSpPr>
          <p:nvPr>
            <p:ph type="body" sz="quarter" idx="1"/>
          </p:nvPr>
        </p:nvSpPr>
        <p:spPr/>
        <p:txBody>
          <a:bodyPr/>
          <a:lstStyle/>
          <a:p>
            <a:endParaRPr lang="en-US"/>
          </a:p>
        </p:txBody>
      </p:sp>
      <p:sp>
        <p:nvSpPr>
          <p:cNvPr id="3" name="Title 2">
            <a:extLst>
              <a:ext uri="{FF2B5EF4-FFF2-40B4-BE49-F238E27FC236}">
                <a16:creationId xmlns:a16="http://schemas.microsoft.com/office/drawing/2014/main" id="{2C4AD3E7-FD68-8748-827B-46AAE8C6798C}"/>
              </a:ext>
            </a:extLst>
          </p:cNvPr>
          <p:cNvSpPr>
            <a:spLocks noGrp="1"/>
          </p:cNvSpPr>
          <p:nvPr>
            <p:ph type="title"/>
          </p:nvPr>
        </p:nvSpPr>
        <p:spPr/>
        <p:txBody>
          <a:bodyPr/>
          <a:lstStyle/>
          <a:p>
            <a:endParaRPr lang="en-US"/>
          </a:p>
        </p:txBody>
      </p:sp>
      <p:pic>
        <p:nvPicPr>
          <p:cNvPr id="4" name="pasted-image.pdf" descr="pasted-image.pdf">
            <a:extLst>
              <a:ext uri="{FF2B5EF4-FFF2-40B4-BE49-F238E27FC236}">
                <a16:creationId xmlns:a16="http://schemas.microsoft.com/office/drawing/2014/main" id="{51B0E78D-AFA7-CC48-BDCA-166DBF868336}"/>
              </a:ext>
            </a:extLst>
          </p:cNvPr>
          <p:cNvPicPr>
            <a:picLocks noChangeAspect="1"/>
          </p:cNvPicPr>
          <p:nvPr/>
        </p:nvPicPr>
        <p:blipFill>
          <a:blip r:embed="rId2"/>
          <a:stretch>
            <a:fillRect/>
          </a:stretch>
        </p:blipFill>
        <p:spPr>
          <a:xfrm>
            <a:off x="1524001" y="175656"/>
            <a:ext cx="9191924" cy="6893944"/>
          </a:xfrm>
          <a:prstGeom prst="rect">
            <a:avLst/>
          </a:prstGeom>
          <a:ln w="12700">
            <a:miter lim="400000"/>
          </a:ln>
        </p:spPr>
      </p:pic>
      <p:grpSp>
        <p:nvGrpSpPr>
          <p:cNvPr id="10" name="Group 9">
            <a:extLst>
              <a:ext uri="{FF2B5EF4-FFF2-40B4-BE49-F238E27FC236}">
                <a16:creationId xmlns:a16="http://schemas.microsoft.com/office/drawing/2014/main" id="{2DF3CC48-C051-D24D-AB3C-CAD280CD721D}"/>
              </a:ext>
            </a:extLst>
          </p:cNvPr>
          <p:cNvGrpSpPr/>
          <p:nvPr/>
        </p:nvGrpSpPr>
        <p:grpSpPr>
          <a:xfrm>
            <a:off x="7847976" y="1755444"/>
            <a:ext cx="2644064" cy="287130"/>
            <a:chOff x="8964118" y="1915266"/>
            <a:chExt cx="3760447" cy="408363"/>
          </a:xfrm>
        </p:grpSpPr>
        <p:sp>
          <p:nvSpPr>
            <p:cNvPr id="5" name="TextBox 4">
              <a:extLst>
                <a:ext uri="{FF2B5EF4-FFF2-40B4-BE49-F238E27FC236}">
                  <a16:creationId xmlns:a16="http://schemas.microsoft.com/office/drawing/2014/main" id="{37BCD19A-C791-5E49-B4E6-94C73504118E}"/>
                </a:ext>
              </a:extLst>
            </p:cNvPr>
            <p:cNvSpPr txBox="1"/>
            <p:nvPr/>
          </p:nvSpPr>
          <p:spPr>
            <a:xfrm>
              <a:off x="8964118" y="1915266"/>
              <a:ext cx="524655" cy="408363"/>
            </a:xfrm>
            <a:prstGeom prst="rect">
              <a:avLst/>
            </a:prstGeom>
            <a:noFill/>
          </p:spPr>
          <p:txBody>
            <a:bodyPr wrap="square" rtlCol="0">
              <a:spAutoFit/>
            </a:bodyPr>
            <a:lstStyle/>
            <a:p>
              <a:r>
                <a:rPr lang="en-US" sz="1266" dirty="0">
                  <a:solidFill>
                    <a:schemeClr val="bg1"/>
                  </a:solidFill>
                </a:rPr>
                <a:t>0</a:t>
              </a:r>
            </a:p>
          </p:txBody>
        </p:sp>
        <p:sp>
          <p:nvSpPr>
            <p:cNvPr id="6" name="TextBox 5">
              <a:extLst>
                <a:ext uri="{FF2B5EF4-FFF2-40B4-BE49-F238E27FC236}">
                  <a16:creationId xmlns:a16="http://schemas.microsoft.com/office/drawing/2014/main" id="{A876FAF9-D6BF-7141-B14C-A381181A0A43}"/>
                </a:ext>
              </a:extLst>
            </p:cNvPr>
            <p:cNvSpPr txBox="1"/>
            <p:nvPr/>
          </p:nvSpPr>
          <p:spPr>
            <a:xfrm>
              <a:off x="9794364" y="1915266"/>
              <a:ext cx="524655" cy="408363"/>
            </a:xfrm>
            <a:prstGeom prst="rect">
              <a:avLst/>
            </a:prstGeom>
            <a:noFill/>
          </p:spPr>
          <p:txBody>
            <a:bodyPr wrap="square" rtlCol="0">
              <a:spAutoFit/>
            </a:bodyPr>
            <a:lstStyle/>
            <a:p>
              <a:r>
                <a:rPr lang="en-US" sz="1266" dirty="0">
                  <a:solidFill>
                    <a:schemeClr val="bg1"/>
                  </a:solidFill>
                </a:rPr>
                <a:t>1</a:t>
              </a:r>
            </a:p>
          </p:txBody>
        </p:sp>
        <p:sp>
          <p:nvSpPr>
            <p:cNvPr id="7" name="TextBox 6">
              <a:extLst>
                <a:ext uri="{FF2B5EF4-FFF2-40B4-BE49-F238E27FC236}">
                  <a16:creationId xmlns:a16="http://schemas.microsoft.com/office/drawing/2014/main" id="{B8ACFB2B-EED7-5947-92D1-DF2C10100226}"/>
                </a:ext>
              </a:extLst>
            </p:cNvPr>
            <p:cNvSpPr txBox="1"/>
            <p:nvPr/>
          </p:nvSpPr>
          <p:spPr>
            <a:xfrm>
              <a:off x="10570439" y="1915266"/>
              <a:ext cx="524655" cy="408363"/>
            </a:xfrm>
            <a:prstGeom prst="rect">
              <a:avLst/>
            </a:prstGeom>
            <a:noFill/>
          </p:spPr>
          <p:txBody>
            <a:bodyPr wrap="square" rtlCol="0">
              <a:spAutoFit/>
            </a:bodyPr>
            <a:lstStyle/>
            <a:p>
              <a:r>
                <a:rPr lang="en-US" sz="1266" dirty="0">
                  <a:solidFill>
                    <a:schemeClr val="bg1"/>
                  </a:solidFill>
                </a:rPr>
                <a:t>2</a:t>
              </a:r>
            </a:p>
          </p:txBody>
        </p:sp>
        <p:sp>
          <p:nvSpPr>
            <p:cNvPr id="8" name="TextBox 7">
              <a:extLst>
                <a:ext uri="{FF2B5EF4-FFF2-40B4-BE49-F238E27FC236}">
                  <a16:creationId xmlns:a16="http://schemas.microsoft.com/office/drawing/2014/main" id="{2DE7BB88-722D-854C-B0A4-A8FB448E4A75}"/>
                </a:ext>
              </a:extLst>
            </p:cNvPr>
            <p:cNvSpPr txBox="1"/>
            <p:nvPr/>
          </p:nvSpPr>
          <p:spPr>
            <a:xfrm>
              <a:off x="11412260" y="1915266"/>
              <a:ext cx="524655" cy="408363"/>
            </a:xfrm>
            <a:prstGeom prst="rect">
              <a:avLst/>
            </a:prstGeom>
            <a:noFill/>
          </p:spPr>
          <p:txBody>
            <a:bodyPr wrap="square" rtlCol="0">
              <a:spAutoFit/>
            </a:bodyPr>
            <a:lstStyle/>
            <a:p>
              <a:r>
                <a:rPr lang="en-US" sz="1266" dirty="0">
                  <a:solidFill>
                    <a:schemeClr val="bg1"/>
                  </a:solidFill>
                </a:rPr>
                <a:t>3</a:t>
              </a:r>
            </a:p>
          </p:txBody>
        </p:sp>
        <p:sp>
          <p:nvSpPr>
            <p:cNvPr id="9" name="TextBox 8">
              <a:extLst>
                <a:ext uri="{FF2B5EF4-FFF2-40B4-BE49-F238E27FC236}">
                  <a16:creationId xmlns:a16="http://schemas.microsoft.com/office/drawing/2014/main" id="{CE99EB26-5F6A-F94C-B181-096400CB9FC4}"/>
                </a:ext>
              </a:extLst>
            </p:cNvPr>
            <p:cNvSpPr txBox="1"/>
            <p:nvPr/>
          </p:nvSpPr>
          <p:spPr>
            <a:xfrm>
              <a:off x="12199910" y="1915266"/>
              <a:ext cx="524655" cy="408363"/>
            </a:xfrm>
            <a:prstGeom prst="rect">
              <a:avLst/>
            </a:prstGeom>
            <a:noFill/>
          </p:spPr>
          <p:txBody>
            <a:bodyPr wrap="square" rtlCol="0">
              <a:spAutoFit/>
            </a:bodyPr>
            <a:lstStyle/>
            <a:p>
              <a:r>
                <a:rPr lang="en-US" sz="1266" dirty="0">
                  <a:solidFill>
                    <a:schemeClr val="bg1"/>
                  </a:solidFill>
                </a:rPr>
                <a:t>4</a:t>
              </a:r>
            </a:p>
          </p:txBody>
        </p:sp>
      </p:grpSp>
      <p:grpSp>
        <p:nvGrpSpPr>
          <p:cNvPr id="11" name="Group 10">
            <a:extLst>
              <a:ext uri="{FF2B5EF4-FFF2-40B4-BE49-F238E27FC236}">
                <a16:creationId xmlns:a16="http://schemas.microsoft.com/office/drawing/2014/main" id="{02CC16A4-CF8D-8E47-BA04-30C75F2C2086}"/>
              </a:ext>
            </a:extLst>
          </p:cNvPr>
          <p:cNvGrpSpPr/>
          <p:nvPr/>
        </p:nvGrpSpPr>
        <p:grpSpPr>
          <a:xfrm>
            <a:off x="7839836" y="2572987"/>
            <a:ext cx="2644064" cy="287130"/>
            <a:chOff x="8964118" y="1915266"/>
            <a:chExt cx="3760447" cy="408363"/>
          </a:xfrm>
        </p:grpSpPr>
        <p:sp>
          <p:nvSpPr>
            <p:cNvPr id="12" name="TextBox 11">
              <a:extLst>
                <a:ext uri="{FF2B5EF4-FFF2-40B4-BE49-F238E27FC236}">
                  <a16:creationId xmlns:a16="http://schemas.microsoft.com/office/drawing/2014/main" id="{E84B3938-3651-AC45-AA1F-F09D1EE34115}"/>
                </a:ext>
              </a:extLst>
            </p:cNvPr>
            <p:cNvSpPr txBox="1"/>
            <p:nvPr/>
          </p:nvSpPr>
          <p:spPr>
            <a:xfrm>
              <a:off x="8964118" y="1915266"/>
              <a:ext cx="524655" cy="408363"/>
            </a:xfrm>
            <a:prstGeom prst="rect">
              <a:avLst/>
            </a:prstGeom>
            <a:noFill/>
          </p:spPr>
          <p:txBody>
            <a:bodyPr wrap="square" rtlCol="0">
              <a:spAutoFit/>
            </a:bodyPr>
            <a:lstStyle/>
            <a:p>
              <a:r>
                <a:rPr lang="en-US" sz="1266" dirty="0">
                  <a:solidFill>
                    <a:schemeClr val="bg1"/>
                  </a:solidFill>
                </a:rPr>
                <a:t>0</a:t>
              </a:r>
            </a:p>
          </p:txBody>
        </p:sp>
        <p:sp>
          <p:nvSpPr>
            <p:cNvPr id="13" name="TextBox 12">
              <a:extLst>
                <a:ext uri="{FF2B5EF4-FFF2-40B4-BE49-F238E27FC236}">
                  <a16:creationId xmlns:a16="http://schemas.microsoft.com/office/drawing/2014/main" id="{9B2A95EE-7CC0-5A43-AA5A-009CE377511C}"/>
                </a:ext>
              </a:extLst>
            </p:cNvPr>
            <p:cNvSpPr txBox="1"/>
            <p:nvPr/>
          </p:nvSpPr>
          <p:spPr>
            <a:xfrm>
              <a:off x="9794364" y="1915266"/>
              <a:ext cx="524655" cy="408363"/>
            </a:xfrm>
            <a:prstGeom prst="rect">
              <a:avLst/>
            </a:prstGeom>
            <a:noFill/>
          </p:spPr>
          <p:txBody>
            <a:bodyPr wrap="square" rtlCol="0">
              <a:spAutoFit/>
            </a:bodyPr>
            <a:lstStyle/>
            <a:p>
              <a:r>
                <a:rPr lang="en-US" sz="1266" dirty="0">
                  <a:solidFill>
                    <a:schemeClr val="bg1"/>
                  </a:solidFill>
                </a:rPr>
                <a:t>1</a:t>
              </a:r>
            </a:p>
          </p:txBody>
        </p:sp>
        <p:sp>
          <p:nvSpPr>
            <p:cNvPr id="14" name="TextBox 13">
              <a:extLst>
                <a:ext uri="{FF2B5EF4-FFF2-40B4-BE49-F238E27FC236}">
                  <a16:creationId xmlns:a16="http://schemas.microsoft.com/office/drawing/2014/main" id="{676FED74-CB53-0D45-864B-693D2B8D0E97}"/>
                </a:ext>
              </a:extLst>
            </p:cNvPr>
            <p:cNvSpPr txBox="1"/>
            <p:nvPr/>
          </p:nvSpPr>
          <p:spPr>
            <a:xfrm>
              <a:off x="10570439" y="1915266"/>
              <a:ext cx="524655" cy="408363"/>
            </a:xfrm>
            <a:prstGeom prst="rect">
              <a:avLst/>
            </a:prstGeom>
            <a:noFill/>
          </p:spPr>
          <p:txBody>
            <a:bodyPr wrap="square" rtlCol="0">
              <a:spAutoFit/>
            </a:bodyPr>
            <a:lstStyle/>
            <a:p>
              <a:r>
                <a:rPr lang="en-US" sz="1266" dirty="0">
                  <a:solidFill>
                    <a:schemeClr val="bg1"/>
                  </a:solidFill>
                </a:rPr>
                <a:t>2</a:t>
              </a:r>
            </a:p>
          </p:txBody>
        </p:sp>
        <p:sp>
          <p:nvSpPr>
            <p:cNvPr id="15" name="TextBox 14">
              <a:extLst>
                <a:ext uri="{FF2B5EF4-FFF2-40B4-BE49-F238E27FC236}">
                  <a16:creationId xmlns:a16="http://schemas.microsoft.com/office/drawing/2014/main" id="{3103BEA0-2FF0-7247-AFF4-BE3295C9E1BB}"/>
                </a:ext>
              </a:extLst>
            </p:cNvPr>
            <p:cNvSpPr txBox="1"/>
            <p:nvPr/>
          </p:nvSpPr>
          <p:spPr>
            <a:xfrm>
              <a:off x="11412260" y="1915266"/>
              <a:ext cx="524655" cy="408363"/>
            </a:xfrm>
            <a:prstGeom prst="rect">
              <a:avLst/>
            </a:prstGeom>
            <a:noFill/>
          </p:spPr>
          <p:txBody>
            <a:bodyPr wrap="square" rtlCol="0">
              <a:spAutoFit/>
            </a:bodyPr>
            <a:lstStyle/>
            <a:p>
              <a:r>
                <a:rPr lang="en-US" sz="1266" dirty="0">
                  <a:solidFill>
                    <a:schemeClr val="bg1"/>
                  </a:solidFill>
                </a:rPr>
                <a:t>3</a:t>
              </a:r>
            </a:p>
          </p:txBody>
        </p:sp>
        <p:sp>
          <p:nvSpPr>
            <p:cNvPr id="16" name="TextBox 15">
              <a:extLst>
                <a:ext uri="{FF2B5EF4-FFF2-40B4-BE49-F238E27FC236}">
                  <a16:creationId xmlns:a16="http://schemas.microsoft.com/office/drawing/2014/main" id="{9E31B123-AAAF-5A41-BC47-6074F0A10148}"/>
                </a:ext>
              </a:extLst>
            </p:cNvPr>
            <p:cNvSpPr txBox="1"/>
            <p:nvPr/>
          </p:nvSpPr>
          <p:spPr>
            <a:xfrm>
              <a:off x="12199910" y="1915266"/>
              <a:ext cx="524655" cy="408363"/>
            </a:xfrm>
            <a:prstGeom prst="rect">
              <a:avLst/>
            </a:prstGeom>
            <a:noFill/>
          </p:spPr>
          <p:txBody>
            <a:bodyPr wrap="square" rtlCol="0">
              <a:spAutoFit/>
            </a:bodyPr>
            <a:lstStyle/>
            <a:p>
              <a:r>
                <a:rPr lang="en-US" sz="1266" dirty="0">
                  <a:solidFill>
                    <a:schemeClr val="bg1"/>
                  </a:solidFill>
                </a:rPr>
                <a:t>4</a:t>
              </a:r>
            </a:p>
          </p:txBody>
        </p:sp>
      </p:grpSp>
      <p:grpSp>
        <p:nvGrpSpPr>
          <p:cNvPr id="17" name="Group 16">
            <a:extLst>
              <a:ext uri="{FF2B5EF4-FFF2-40B4-BE49-F238E27FC236}">
                <a16:creationId xmlns:a16="http://schemas.microsoft.com/office/drawing/2014/main" id="{1885EF7A-D70F-8249-92D9-86851BBE280E}"/>
              </a:ext>
            </a:extLst>
          </p:cNvPr>
          <p:cNvGrpSpPr/>
          <p:nvPr/>
        </p:nvGrpSpPr>
        <p:grpSpPr>
          <a:xfrm>
            <a:off x="7847976" y="2997793"/>
            <a:ext cx="2644064" cy="287130"/>
            <a:chOff x="8964118" y="1915266"/>
            <a:chExt cx="3760447" cy="408363"/>
          </a:xfrm>
        </p:grpSpPr>
        <p:sp>
          <p:nvSpPr>
            <p:cNvPr id="18" name="TextBox 17">
              <a:extLst>
                <a:ext uri="{FF2B5EF4-FFF2-40B4-BE49-F238E27FC236}">
                  <a16:creationId xmlns:a16="http://schemas.microsoft.com/office/drawing/2014/main" id="{EBA91792-09D1-D746-B8B4-53FA3895CB2B}"/>
                </a:ext>
              </a:extLst>
            </p:cNvPr>
            <p:cNvSpPr txBox="1"/>
            <p:nvPr/>
          </p:nvSpPr>
          <p:spPr>
            <a:xfrm>
              <a:off x="8964118" y="1915266"/>
              <a:ext cx="524655" cy="408363"/>
            </a:xfrm>
            <a:prstGeom prst="rect">
              <a:avLst/>
            </a:prstGeom>
            <a:noFill/>
          </p:spPr>
          <p:txBody>
            <a:bodyPr wrap="square" rtlCol="0">
              <a:spAutoFit/>
            </a:bodyPr>
            <a:lstStyle/>
            <a:p>
              <a:r>
                <a:rPr lang="en-US" sz="1266" dirty="0">
                  <a:solidFill>
                    <a:schemeClr val="bg1"/>
                  </a:solidFill>
                </a:rPr>
                <a:t>0</a:t>
              </a:r>
            </a:p>
          </p:txBody>
        </p:sp>
        <p:sp>
          <p:nvSpPr>
            <p:cNvPr id="19" name="TextBox 18">
              <a:extLst>
                <a:ext uri="{FF2B5EF4-FFF2-40B4-BE49-F238E27FC236}">
                  <a16:creationId xmlns:a16="http://schemas.microsoft.com/office/drawing/2014/main" id="{0F60AB07-FB0F-1942-8EC9-B56331E305FF}"/>
                </a:ext>
              </a:extLst>
            </p:cNvPr>
            <p:cNvSpPr txBox="1"/>
            <p:nvPr/>
          </p:nvSpPr>
          <p:spPr>
            <a:xfrm>
              <a:off x="9794364" y="1915266"/>
              <a:ext cx="524655" cy="408363"/>
            </a:xfrm>
            <a:prstGeom prst="rect">
              <a:avLst/>
            </a:prstGeom>
            <a:noFill/>
          </p:spPr>
          <p:txBody>
            <a:bodyPr wrap="square" rtlCol="0">
              <a:spAutoFit/>
            </a:bodyPr>
            <a:lstStyle/>
            <a:p>
              <a:r>
                <a:rPr lang="en-US" sz="1266" dirty="0">
                  <a:solidFill>
                    <a:schemeClr val="bg1"/>
                  </a:solidFill>
                </a:rPr>
                <a:t>1</a:t>
              </a:r>
            </a:p>
          </p:txBody>
        </p:sp>
        <p:sp>
          <p:nvSpPr>
            <p:cNvPr id="20" name="TextBox 19">
              <a:extLst>
                <a:ext uri="{FF2B5EF4-FFF2-40B4-BE49-F238E27FC236}">
                  <a16:creationId xmlns:a16="http://schemas.microsoft.com/office/drawing/2014/main" id="{32933F8B-FC5E-2B49-9F7D-61D192133BB1}"/>
                </a:ext>
              </a:extLst>
            </p:cNvPr>
            <p:cNvSpPr txBox="1"/>
            <p:nvPr/>
          </p:nvSpPr>
          <p:spPr>
            <a:xfrm>
              <a:off x="10570439" y="1915266"/>
              <a:ext cx="524655" cy="408363"/>
            </a:xfrm>
            <a:prstGeom prst="rect">
              <a:avLst/>
            </a:prstGeom>
            <a:noFill/>
          </p:spPr>
          <p:txBody>
            <a:bodyPr wrap="square" rtlCol="0">
              <a:spAutoFit/>
            </a:bodyPr>
            <a:lstStyle/>
            <a:p>
              <a:r>
                <a:rPr lang="en-US" sz="1266" dirty="0">
                  <a:solidFill>
                    <a:schemeClr val="bg1"/>
                  </a:solidFill>
                </a:rPr>
                <a:t>2</a:t>
              </a:r>
            </a:p>
          </p:txBody>
        </p:sp>
        <p:sp>
          <p:nvSpPr>
            <p:cNvPr id="21" name="TextBox 20">
              <a:extLst>
                <a:ext uri="{FF2B5EF4-FFF2-40B4-BE49-F238E27FC236}">
                  <a16:creationId xmlns:a16="http://schemas.microsoft.com/office/drawing/2014/main" id="{4181982A-F4F9-524C-909F-BD790E76F903}"/>
                </a:ext>
              </a:extLst>
            </p:cNvPr>
            <p:cNvSpPr txBox="1"/>
            <p:nvPr/>
          </p:nvSpPr>
          <p:spPr>
            <a:xfrm>
              <a:off x="11412260" y="1915266"/>
              <a:ext cx="524655" cy="408363"/>
            </a:xfrm>
            <a:prstGeom prst="rect">
              <a:avLst/>
            </a:prstGeom>
            <a:noFill/>
          </p:spPr>
          <p:txBody>
            <a:bodyPr wrap="square" rtlCol="0">
              <a:spAutoFit/>
            </a:bodyPr>
            <a:lstStyle/>
            <a:p>
              <a:r>
                <a:rPr lang="en-US" sz="1266" dirty="0">
                  <a:solidFill>
                    <a:schemeClr val="bg1"/>
                  </a:solidFill>
                </a:rPr>
                <a:t>3</a:t>
              </a:r>
            </a:p>
          </p:txBody>
        </p:sp>
        <p:sp>
          <p:nvSpPr>
            <p:cNvPr id="22" name="TextBox 21">
              <a:extLst>
                <a:ext uri="{FF2B5EF4-FFF2-40B4-BE49-F238E27FC236}">
                  <a16:creationId xmlns:a16="http://schemas.microsoft.com/office/drawing/2014/main" id="{77D1F35C-D78E-A048-A503-EE39394C0AB9}"/>
                </a:ext>
              </a:extLst>
            </p:cNvPr>
            <p:cNvSpPr txBox="1"/>
            <p:nvPr/>
          </p:nvSpPr>
          <p:spPr>
            <a:xfrm>
              <a:off x="12199910" y="1915266"/>
              <a:ext cx="524655" cy="408363"/>
            </a:xfrm>
            <a:prstGeom prst="rect">
              <a:avLst/>
            </a:prstGeom>
            <a:noFill/>
          </p:spPr>
          <p:txBody>
            <a:bodyPr wrap="square" rtlCol="0">
              <a:spAutoFit/>
            </a:bodyPr>
            <a:lstStyle/>
            <a:p>
              <a:r>
                <a:rPr lang="en-US" sz="1266" dirty="0">
                  <a:solidFill>
                    <a:schemeClr val="bg1"/>
                  </a:solidFill>
                </a:rPr>
                <a:t>4</a:t>
              </a:r>
            </a:p>
          </p:txBody>
        </p:sp>
      </p:grpSp>
      <p:grpSp>
        <p:nvGrpSpPr>
          <p:cNvPr id="23" name="Group 22">
            <a:extLst>
              <a:ext uri="{FF2B5EF4-FFF2-40B4-BE49-F238E27FC236}">
                <a16:creationId xmlns:a16="http://schemas.microsoft.com/office/drawing/2014/main" id="{42D59EAE-EB49-CB43-B0C9-DCF39DCB4A1D}"/>
              </a:ext>
            </a:extLst>
          </p:cNvPr>
          <p:cNvGrpSpPr/>
          <p:nvPr/>
        </p:nvGrpSpPr>
        <p:grpSpPr>
          <a:xfrm>
            <a:off x="7847976" y="3436584"/>
            <a:ext cx="2644064" cy="287130"/>
            <a:chOff x="8964118" y="1915266"/>
            <a:chExt cx="3760447" cy="408363"/>
          </a:xfrm>
        </p:grpSpPr>
        <p:sp>
          <p:nvSpPr>
            <p:cNvPr id="24" name="TextBox 23">
              <a:extLst>
                <a:ext uri="{FF2B5EF4-FFF2-40B4-BE49-F238E27FC236}">
                  <a16:creationId xmlns:a16="http://schemas.microsoft.com/office/drawing/2014/main" id="{98BCC354-303E-FD4B-9536-8465AD39C697}"/>
                </a:ext>
              </a:extLst>
            </p:cNvPr>
            <p:cNvSpPr txBox="1"/>
            <p:nvPr/>
          </p:nvSpPr>
          <p:spPr>
            <a:xfrm>
              <a:off x="8964118" y="1915266"/>
              <a:ext cx="524655" cy="408363"/>
            </a:xfrm>
            <a:prstGeom prst="rect">
              <a:avLst/>
            </a:prstGeom>
            <a:noFill/>
          </p:spPr>
          <p:txBody>
            <a:bodyPr wrap="square" rtlCol="0">
              <a:spAutoFit/>
            </a:bodyPr>
            <a:lstStyle/>
            <a:p>
              <a:r>
                <a:rPr lang="en-US" sz="1266" dirty="0">
                  <a:solidFill>
                    <a:schemeClr val="bg1"/>
                  </a:solidFill>
                </a:rPr>
                <a:t>0</a:t>
              </a:r>
            </a:p>
          </p:txBody>
        </p:sp>
        <p:sp>
          <p:nvSpPr>
            <p:cNvPr id="25" name="TextBox 24">
              <a:extLst>
                <a:ext uri="{FF2B5EF4-FFF2-40B4-BE49-F238E27FC236}">
                  <a16:creationId xmlns:a16="http://schemas.microsoft.com/office/drawing/2014/main" id="{E6218121-6326-9E49-9FA5-0F04D02BE5CB}"/>
                </a:ext>
              </a:extLst>
            </p:cNvPr>
            <p:cNvSpPr txBox="1"/>
            <p:nvPr/>
          </p:nvSpPr>
          <p:spPr>
            <a:xfrm>
              <a:off x="9794364" y="1915266"/>
              <a:ext cx="524655" cy="408363"/>
            </a:xfrm>
            <a:prstGeom prst="rect">
              <a:avLst/>
            </a:prstGeom>
            <a:noFill/>
          </p:spPr>
          <p:txBody>
            <a:bodyPr wrap="square" rtlCol="0">
              <a:spAutoFit/>
            </a:bodyPr>
            <a:lstStyle/>
            <a:p>
              <a:r>
                <a:rPr lang="en-US" sz="1266" dirty="0">
                  <a:solidFill>
                    <a:schemeClr val="bg1"/>
                  </a:solidFill>
                </a:rPr>
                <a:t>1</a:t>
              </a:r>
            </a:p>
          </p:txBody>
        </p:sp>
        <p:sp>
          <p:nvSpPr>
            <p:cNvPr id="26" name="TextBox 25">
              <a:extLst>
                <a:ext uri="{FF2B5EF4-FFF2-40B4-BE49-F238E27FC236}">
                  <a16:creationId xmlns:a16="http://schemas.microsoft.com/office/drawing/2014/main" id="{1FE3DDB0-B823-C74D-AC4F-F290600EB1E6}"/>
                </a:ext>
              </a:extLst>
            </p:cNvPr>
            <p:cNvSpPr txBox="1"/>
            <p:nvPr/>
          </p:nvSpPr>
          <p:spPr>
            <a:xfrm>
              <a:off x="10570439" y="1915266"/>
              <a:ext cx="524655" cy="408363"/>
            </a:xfrm>
            <a:prstGeom prst="rect">
              <a:avLst/>
            </a:prstGeom>
            <a:noFill/>
          </p:spPr>
          <p:txBody>
            <a:bodyPr wrap="square" rtlCol="0">
              <a:spAutoFit/>
            </a:bodyPr>
            <a:lstStyle/>
            <a:p>
              <a:r>
                <a:rPr lang="en-US" sz="1266" dirty="0">
                  <a:solidFill>
                    <a:schemeClr val="bg1"/>
                  </a:solidFill>
                </a:rPr>
                <a:t>2</a:t>
              </a:r>
            </a:p>
          </p:txBody>
        </p:sp>
        <p:sp>
          <p:nvSpPr>
            <p:cNvPr id="27" name="TextBox 26">
              <a:extLst>
                <a:ext uri="{FF2B5EF4-FFF2-40B4-BE49-F238E27FC236}">
                  <a16:creationId xmlns:a16="http://schemas.microsoft.com/office/drawing/2014/main" id="{866468D7-DD21-D94C-A5F0-67E389802B43}"/>
                </a:ext>
              </a:extLst>
            </p:cNvPr>
            <p:cNvSpPr txBox="1"/>
            <p:nvPr/>
          </p:nvSpPr>
          <p:spPr>
            <a:xfrm>
              <a:off x="11412260" y="1915266"/>
              <a:ext cx="524655" cy="408363"/>
            </a:xfrm>
            <a:prstGeom prst="rect">
              <a:avLst/>
            </a:prstGeom>
            <a:noFill/>
          </p:spPr>
          <p:txBody>
            <a:bodyPr wrap="square" rtlCol="0">
              <a:spAutoFit/>
            </a:bodyPr>
            <a:lstStyle/>
            <a:p>
              <a:r>
                <a:rPr lang="en-US" sz="1266" dirty="0">
                  <a:solidFill>
                    <a:schemeClr val="bg1"/>
                  </a:solidFill>
                </a:rPr>
                <a:t>3</a:t>
              </a:r>
            </a:p>
          </p:txBody>
        </p:sp>
        <p:sp>
          <p:nvSpPr>
            <p:cNvPr id="28" name="TextBox 27">
              <a:extLst>
                <a:ext uri="{FF2B5EF4-FFF2-40B4-BE49-F238E27FC236}">
                  <a16:creationId xmlns:a16="http://schemas.microsoft.com/office/drawing/2014/main" id="{A11B4CCC-6285-3843-8F65-92ECED40C9B7}"/>
                </a:ext>
              </a:extLst>
            </p:cNvPr>
            <p:cNvSpPr txBox="1"/>
            <p:nvPr/>
          </p:nvSpPr>
          <p:spPr>
            <a:xfrm>
              <a:off x="12199910" y="1915266"/>
              <a:ext cx="524655" cy="408363"/>
            </a:xfrm>
            <a:prstGeom prst="rect">
              <a:avLst/>
            </a:prstGeom>
            <a:noFill/>
          </p:spPr>
          <p:txBody>
            <a:bodyPr wrap="square" rtlCol="0">
              <a:spAutoFit/>
            </a:bodyPr>
            <a:lstStyle/>
            <a:p>
              <a:r>
                <a:rPr lang="en-US" sz="1266" dirty="0">
                  <a:solidFill>
                    <a:schemeClr val="bg1"/>
                  </a:solidFill>
                </a:rPr>
                <a:t>4</a:t>
              </a:r>
            </a:p>
          </p:txBody>
        </p:sp>
      </p:grpSp>
      <p:grpSp>
        <p:nvGrpSpPr>
          <p:cNvPr id="29" name="Group 28">
            <a:extLst>
              <a:ext uri="{FF2B5EF4-FFF2-40B4-BE49-F238E27FC236}">
                <a16:creationId xmlns:a16="http://schemas.microsoft.com/office/drawing/2014/main" id="{9167C40A-0977-9042-A66A-9E0A7989AA07}"/>
              </a:ext>
            </a:extLst>
          </p:cNvPr>
          <p:cNvGrpSpPr/>
          <p:nvPr/>
        </p:nvGrpSpPr>
        <p:grpSpPr>
          <a:xfrm flipH="1">
            <a:off x="7839835" y="2134196"/>
            <a:ext cx="2652204" cy="287130"/>
            <a:chOff x="8964118" y="1915266"/>
            <a:chExt cx="3760447" cy="408363"/>
          </a:xfrm>
        </p:grpSpPr>
        <p:sp>
          <p:nvSpPr>
            <p:cNvPr id="30" name="TextBox 29">
              <a:extLst>
                <a:ext uri="{FF2B5EF4-FFF2-40B4-BE49-F238E27FC236}">
                  <a16:creationId xmlns:a16="http://schemas.microsoft.com/office/drawing/2014/main" id="{2FFE2132-FF5C-124C-B1A2-4213A4365EAA}"/>
                </a:ext>
              </a:extLst>
            </p:cNvPr>
            <p:cNvSpPr txBox="1"/>
            <p:nvPr/>
          </p:nvSpPr>
          <p:spPr>
            <a:xfrm>
              <a:off x="8964118" y="1915266"/>
              <a:ext cx="524655" cy="408363"/>
            </a:xfrm>
            <a:prstGeom prst="rect">
              <a:avLst/>
            </a:prstGeom>
            <a:noFill/>
          </p:spPr>
          <p:txBody>
            <a:bodyPr wrap="square" rtlCol="0">
              <a:spAutoFit/>
            </a:bodyPr>
            <a:lstStyle/>
            <a:p>
              <a:r>
                <a:rPr lang="en-US" sz="1266" dirty="0">
                  <a:solidFill>
                    <a:srgbClr val="FF0000"/>
                  </a:solidFill>
                </a:rPr>
                <a:t>0</a:t>
              </a:r>
            </a:p>
          </p:txBody>
        </p:sp>
        <p:sp>
          <p:nvSpPr>
            <p:cNvPr id="31" name="TextBox 30">
              <a:extLst>
                <a:ext uri="{FF2B5EF4-FFF2-40B4-BE49-F238E27FC236}">
                  <a16:creationId xmlns:a16="http://schemas.microsoft.com/office/drawing/2014/main" id="{9614F210-E0AE-BC4E-8AF1-DA1F525C56BA}"/>
                </a:ext>
              </a:extLst>
            </p:cNvPr>
            <p:cNvSpPr txBox="1"/>
            <p:nvPr/>
          </p:nvSpPr>
          <p:spPr>
            <a:xfrm>
              <a:off x="9794364" y="1915266"/>
              <a:ext cx="524655" cy="408363"/>
            </a:xfrm>
            <a:prstGeom prst="rect">
              <a:avLst/>
            </a:prstGeom>
            <a:noFill/>
          </p:spPr>
          <p:txBody>
            <a:bodyPr wrap="square" rtlCol="0">
              <a:spAutoFit/>
            </a:bodyPr>
            <a:lstStyle/>
            <a:p>
              <a:r>
                <a:rPr lang="en-US" sz="1266" dirty="0">
                  <a:solidFill>
                    <a:srgbClr val="FF0000"/>
                  </a:solidFill>
                </a:rPr>
                <a:t>1</a:t>
              </a:r>
            </a:p>
          </p:txBody>
        </p:sp>
        <p:sp>
          <p:nvSpPr>
            <p:cNvPr id="32" name="TextBox 31">
              <a:extLst>
                <a:ext uri="{FF2B5EF4-FFF2-40B4-BE49-F238E27FC236}">
                  <a16:creationId xmlns:a16="http://schemas.microsoft.com/office/drawing/2014/main" id="{8225B788-FF3B-654C-A315-09C55726508B}"/>
                </a:ext>
              </a:extLst>
            </p:cNvPr>
            <p:cNvSpPr txBox="1"/>
            <p:nvPr/>
          </p:nvSpPr>
          <p:spPr>
            <a:xfrm>
              <a:off x="10570437" y="1915266"/>
              <a:ext cx="524655" cy="408363"/>
            </a:xfrm>
            <a:prstGeom prst="rect">
              <a:avLst/>
            </a:prstGeom>
            <a:noFill/>
          </p:spPr>
          <p:txBody>
            <a:bodyPr wrap="square" rtlCol="0">
              <a:spAutoFit/>
            </a:bodyPr>
            <a:lstStyle/>
            <a:p>
              <a:r>
                <a:rPr lang="en-US" sz="1266" dirty="0">
                  <a:solidFill>
                    <a:srgbClr val="FF0000"/>
                  </a:solidFill>
                </a:rPr>
                <a:t>2</a:t>
              </a:r>
            </a:p>
          </p:txBody>
        </p:sp>
        <p:sp>
          <p:nvSpPr>
            <p:cNvPr id="33" name="TextBox 32">
              <a:extLst>
                <a:ext uri="{FF2B5EF4-FFF2-40B4-BE49-F238E27FC236}">
                  <a16:creationId xmlns:a16="http://schemas.microsoft.com/office/drawing/2014/main" id="{85DA6FDA-5DAC-8245-8195-8EF2772FDD07}"/>
                </a:ext>
              </a:extLst>
            </p:cNvPr>
            <p:cNvSpPr txBox="1"/>
            <p:nvPr/>
          </p:nvSpPr>
          <p:spPr>
            <a:xfrm>
              <a:off x="11412260" y="1915266"/>
              <a:ext cx="524655" cy="408363"/>
            </a:xfrm>
            <a:prstGeom prst="rect">
              <a:avLst/>
            </a:prstGeom>
            <a:noFill/>
          </p:spPr>
          <p:txBody>
            <a:bodyPr wrap="square" rtlCol="0">
              <a:spAutoFit/>
            </a:bodyPr>
            <a:lstStyle/>
            <a:p>
              <a:r>
                <a:rPr lang="en-US" sz="1266" dirty="0">
                  <a:solidFill>
                    <a:srgbClr val="FF0000"/>
                  </a:solidFill>
                </a:rPr>
                <a:t>3</a:t>
              </a:r>
            </a:p>
          </p:txBody>
        </p:sp>
        <p:sp>
          <p:nvSpPr>
            <p:cNvPr id="34" name="TextBox 33">
              <a:extLst>
                <a:ext uri="{FF2B5EF4-FFF2-40B4-BE49-F238E27FC236}">
                  <a16:creationId xmlns:a16="http://schemas.microsoft.com/office/drawing/2014/main" id="{1984FCA7-0205-164B-89F0-6C9A94E6A623}"/>
                </a:ext>
              </a:extLst>
            </p:cNvPr>
            <p:cNvSpPr txBox="1"/>
            <p:nvPr/>
          </p:nvSpPr>
          <p:spPr>
            <a:xfrm>
              <a:off x="12199910" y="1915266"/>
              <a:ext cx="524655" cy="408363"/>
            </a:xfrm>
            <a:prstGeom prst="rect">
              <a:avLst/>
            </a:prstGeom>
            <a:noFill/>
          </p:spPr>
          <p:txBody>
            <a:bodyPr wrap="square" rtlCol="0">
              <a:spAutoFit/>
            </a:bodyPr>
            <a:lstStyle/>
            <a:p>
              <a:r>
                <a:rPr lang="en-US" sz="1266" dirty="0">
                  <a:solidFill>
                    <a:srgbClr val="FF0000"/>
                  </a:solidFill>
                </a:rPr>
                <a:t>4</a:t>
              </a:r>
            </a:p>
          </p:txBody>
        </p:sp>
      </p:grpSp>
    </p:spTree>
    <p:extLst>
      <p:ext uri="{BB962C8B-B14F-4D97-AF65-F5344CB8AC3E}">
        <p14:creationId xmlns:p14="http://schemas.microsoft.com/office/powerpoint/2010/main" val="16531063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4DA86-75A7-E142-A0BB-D3F99924C63C}"/>
              </a:ext>
            </a:extLst>
          </p:cNvPr>
          <p:cNvSpPr>
            <a:spLocks noGrp="1"/>
          </p:cNvSpPr>
          <p:nvPr>
            <p:ph type="title"/>
          </p:nvPr>
        </p:nvSpPr>
        <p:spPr/>
        <p:txBody>
          <a:bodyPr/>
          <a:lstStyle/>
          <a:p>
            <a:r>
              <a:rPr lang="en-US" dirty="0"/>
              <a:t>Mental Health</a:t>
            </a:r>
          </a:p>
        </p:txBody>
      </p:sp>
      <p:sp>
        <p:nvSpPr>
          <p:cNvPr id="3" name="Content Placeholder 2">
            <a:extLst>
              <a:ext uri="{FF2B5EF4-FFF2-40B4-BE49-F238E27FC236}">
                <a16:creationId xmlns:a16="http://schemas.microsoft.com/office/drawing/2014/main" id="{1D028EDA-7B19-624F-99A0-A1C810A3C9D4}"/>
              </a:ext>
            </a:extLst>
          </p:cNvPr>
          <p:cNvSpPr>
            <a:spLocks noGrp="1"/>
          </p:cNvSpPr>
          <p:nvPr>
            <p:ph idx="1"/>
          </p:nvPr>
        </p:nvSpPr>
        <p:spPr/>
        <p:txBody>
          <a:bodyPr/>
          <a:lstStyle/>
          <a:p>
            <a:endParaRPr lang="en-US"/>
          </a:p>
        </p:txBody>
      </p:sp>
      <p:pic>
        <p:nvPicPr>
          <p:cNvPr id="1026" name="Picture 2" descr="The total (net) expenditure for general psychiatry services for 2017/18 was almost Â£967 million for NHS Scotland. This is an increase from 937 million in 2016/17. Inpatient expenditure accounts for bulk (57%) of the total spend and community spend about 37%.">
            <a:extLst>
              <a:ext uri="{FF2B5EF4-FFF2-40B4-BE49-F238E27FC236}">
                <a16:creationId xmlns:a16="http://schemas.microsoft.com/office/drawing/2014/main" id="{B7470B3C-FEEB-6943-AEEE-05D6B3C647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5617" y="803185"/>
            <a:ext cx="7588097" cy="53875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492E8D9-A079-0B4E-A3C7-B7C6FEFEEB81}"/>
              </a:ext>
            </a:extLst>
          </p:cNvPr>
          <p:cNvSpPr txBox="1"/>
          <p:nvPr/>
        </p:nvSpPr>
        <p:spPr>
          <a:xfrm>
            <a:off x="791680" y="5813272"/>
            <a:ext cx="3680930" cy="954107"/>
          </a:xfrm>
          <a:prstGeom prst="rect">
            <a:avLst/>
          </a:prstGeom>
          <a:noFill/>
        </p:spPr>
        <p:txBody>
          <a:bodyPr wrap="square" rtlCol="0">
            <a:spAutoFit/>
          </a:bodyPr>
          <a:lstStyle/>
          <a:p>
            <a:r>
              <a:rPr lang="en-US" sz="1400" dirty="0"/>
              <a:t>https://</a:t>
            </a:r>
            <a:r>
              <a:rPr lang="en-US" sz="1400" dirty="0" err="1"/>
              <a:t>www.isdscotland.org</a:t>
            </a:r>
            <a:r>
              <a:rPr lang="en-US" sz="1400" dirty="0"/>
              <a:t>/Health-Topics/Quality-Indicators/Mental-Health-Quality-Indicator-Profile/Publications/2019-09-17/Progress/</a:t>
            </a:r>
          </a:p>
        </p:txBody>
      </p:sp>
    </p:spTree>
    <p:extLst>
      <p:ext uri="{BB962C8B-B14F-4D97-AF65-F5344CB8AC3E}">
        <p14:creationId xmlns:p14="http://schemas.microsoft.com/office/powerpoint/2010/main" val="6890668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C6EFDF-87C4-CA46-8CF7-66B97E8F591B}"/>
              </a:ext>
            </a:extLst>
          </p:cNvPr>
          <p:cNvSpPr>
            <a:spLocks noGrp="1"/>
          </p:cNvSpPr>
          <p:nvPr>
            <p:ph type="body" sz="quarter" idx="1"/>
          </p:nvPr>
        </p:nvSpPr>
        <p:spPr/>
        <p:txBody>
          <a:bodyPr/>
          <a:lstStyle/>
          <a:p>
            <a:endParaRPr lang="en-US"/>
          </a:p>
        </p:txBody>
      </p:sp>
      <p:sp>
        <p:nvSpPr>
          <p:cNvPr id="3" name="Title 2">
            <a:extLst>
              <a:ext uri="{FF2B5EF4-FFF2-40B4-BE49-F238E27FC236}">
                <a16:creationId xmlns:a16="http://schemas.microsoft.com/office/drawing/2014/main" id="{2C4AD3E7-FD68-8748-827B-46AAE8C6798C}"/>
              </a:ext>
            </a:extLst>
          </p:cNvPr>
          <p:cNvSpPr>
            <a:spLocks noGrp="1"/>
          </p:cNvSpPr>
          <p:nvPr>
            <p:ph type="title"/>
          </p:nvPr>
        </p:nvSpPr>
        <p:spPr/>
        <p:txBody>
          <a:bodyPr/>
          <a:lstStyle/>
          <a:p>
            <a:endParaRPr lang="en-US"/>
          </a:p>
        </p:txBody>
      </p:sp>
      <p:pic>
        <p:nvPicPr>
          <p:cNvPr id="4" name="pasted-image.pdf" descr="pasted-image.pdf">
            <a:extLst>
              <a:ext uri="{FF2B5EF4-FFF2-40B4-BE49-F238E27FC236}">
                <a16:creationId xmlns:a16="http://schemas.microsoft.com/office/drawing/2014/main" id="{51B0E78D-AFA7-CC48-BDCA-166DBF868336}"/>
              </a:ext>
            </a:extLst>
          </p:cNvPr>
          <p:cNvPicPr>
            <a:picLocks noChangeAspect="1"/>
          </p:cNvPicPr>
          <p:nvPr/>
        </p:nvPicPr>
        <p:blipFill>
          <a:blip r:embed="rId2"/>
          <a:stretch>
            <a:fillRect/>
          </a:stretch>
        </p:blipFill>
        <p:spPr>
          <a:xfrm>
            <a:off x="1524001" y="175656"/>
            <a:ext cx="9191924" cy="6893944"/>
          </a:xfrm>
          <a:prstGeom prst="rect">
            <a:avLst/>
          </a:prstGeom>
          <a:ln w="12700">
            <a:miter lim="400000"/>
          </a:ln>
        </p:spPr>
      </p:pic>
      <p:grpSp>
        <p:nvGrpSpPr>
          <p:cNvPr id="10" name="Group 9">
            <a:extLst>
              <a:ext uri="{FF2B5EF4-FFF2-40B4-BE49-F238E27FC236}">
                <a16:creationId xmlns:a16="http://schemas.microsoft.com/office/drawing/2014/main" id="{2DF3CC48-C051-D24D-AB3C-CAD280CD721D}"/>
              </a:ext>
            </a:extLst>
          </p:cNvPr>
          <p:cNvGrpSpPr/>
          <p:nvPr/>
        </p:nvGrpSpPr>
        <p:grpSpPr>
          <a:xfrm>
            <a:off x="7847976" y="1755444"/>
            <a:ext cx="2644064" cy="287130"/>
            <a:chOff x="8964118" y="1915266"/>
            <a:chExt cx="3760447" cy="408363"/>
          </a:xfrm>
        </p:grpSpPr>
        <p:sp>
          <p:nvSpPr>
            <p:cNvPr id="5" name="TextBox 4">
              <a:extLst>
                <a:ext uri="{FF2B5EF4-FFF2-40B4-BE49-F238E27FC236}">
                  <a16:creationId xmlns:a16="http://schemas.microsoft.com/office/drawing/2014/main" id="{37BCD19A-C791-5E49-B4E6-94C73504118E}"/>
                </a:ext>
              </a:extLst>
            </p:cNvPr>
            <p:cNvSpPr txBox="1"/>
            <p:nvPr/>
          </p:nvSpPr>
          <p:spPr>
            <a:xfrm>
              <a:off x="8964118" y="1915266"/>
              <a:ext cx="524655" cy="408363"/>
            </a:xfrm>
            <a:prstGeom prst="rect">
              <a:avLst/>
            </a:prstGeom>
            <a:noFill/>
          </p:spPr>
          <p:txBody>
            <a:bodyPr wrap="square" rtlCol="0">
              <a:spAutoFit/>
            </a:bodyPr>
            <a:lstStyle/>
            <a:p>
              <a:r>
                <a:rPr lang="en-US" sz="1266" dirty="0">
                  <a:solidFill>
                    <a:schemeClr val="bg1"/>
                  </a:solidFill>
                </a:rPr>
                <a:t>0</a:t>
              </a:r>
            </a:p>
          </p:txBody>
        </p:sp>
        <p:sp>
          <p:nvSpPr>
            <p:cNvPr id="6" name="TextBox 5">
              <a:extLst>
                <a:ext uri="{FF2B5EF4-FFF2-40B4-BE49-F238E27FC236}">
                  <a16:creationId xmlns:a16="http://schemas.microsoft.com/office/drawing/2014/main" id="{A876FAF9-D6BF-7141-B14C-A381181A0A43}"/>
                </a:ext>
              </a:extLst>
            </p:cNvPr>
            <p:cNvSpPr txBox="1"/>
            <p:nvPr/>
          </p:nvSpPr>
          <p:spPr>
            <a:xfrm>
              <a:off x="9794364" y="1915266"/>
              <a:ext cx="524655" cy="408363"/>
            </a:xfrm>
            <a:prstGeom prst="rect">
              <a:avLst/>
            </a:prstGeom>
            <a:noFill/>
          </p:spPr>
          <p:txBody>
            <a:bodyPr wrap="square" rtlCol="0">
              <a:spAutoFit/>
            </a:bodyPr>
            <a:lstStyle/>
            <a:p>
              <a:r>
                <a:rPr lang="en-US" sz="1266" dirty="0">
                  <a:solidFill>
                    <a:schemeClr val="bg1"/>
                  </a:solidFill>
                </a:rPr>
                <a:t>1</a:t>
              </a:r>
            </a:p>
          </p:txBody>
        </p:sp>
        <p:sp>
          <p:nvSpPr>
            <p:cNvPr id="7" name="TextBox 6">
              <a:extLst>
                <a:ext uri="{FF2B5EF4-FFF2-40B4-BE49-F238E27FC236}">
                  <a16:creationId xmlns:a16="http://schemas.microsoft.com/office/drawing/2014/main" id="{B8ACFB2B-EED7-5947-92D1-DF2C10100226}"/>
                </a:ext>
              </a:extLst>
            </p:cNvPr>
            <p:cNvSpPr txBox="1"/>
            <p:nvPr/>
          </p:nvSpPr>
          <p:spPr>
            <a:xfrm>
              <a:off x="10570439" y="1915266"/>
              <a:ext cx="524655" cy="408363"/>
            </a:xfrm>
            <a:prstGeom prst="rect">
              <a:avLst/>
            </a:prstGeom>
            <a:noFill/>
          </p:spPr>
          <p:txBody>
            <a:bodyPr wrap="square" rtlCol="0">
              <a:spAutoFit/>
            </a:bodyPr>
            <a:lstStyle/>
            <a:p>
              <a:r>
                <a:rPr lang="en-US" sz="1266" dirty="0">
                  <a:solidFill>
                    <a:schemeClr val="bg1"/>
                  </a:solidFill>
                </a:rPr>
                <a:t>2</a:t>
              </a:r>
            </a:p>
          </p:txBody>
        </p:sp>
        <p:sp>
          <p:nvSpPr>
            <p:cNvPr id="8" name="TextBox 7">
              <a:extLst>
                <a:ext uri="{FF2B5EF4-FFF2-40B4-BE49-F238E27FC236}">
                  <a16:creationId xmlns:a16="http://schemas.microsoft.com/office/drawing/2014/main" id="{2DE7BB88-722D-854C-B0A4-A8FB448E4A75}"/>
                </a:ext>
              </a:extLst>
            </p:cNvPr>
            <p:cNvSpPr txBox="1"/>
            <p:nvPr/>
          </p:nvSpPr>
          <p:spPr>
            <a:xfrm>
              <a:off x="11412260" y="1915266"/>
              <a:ext cx="524655" cy="408363"/>
            </a:xfrm>
            <a:prstGeom prst="rect">
              <a:avLst/>
            </a:prstGeom>
            <a:noFill/>
          </p:spPr>
          <p:txBody>
            <a:bodyPr wrap="square" rtlCol="0">
              <a:spAutoFit/>
            </a:bodyPr>
            <a:lstStyle/>
            <a:p>
              <a:r>
                <a:rPr lang="en-US" sz="1266" dirty="0">
                  <a:solidFill>
                    <a:schemeClr val="bg1"/>
                  </a:solidFill>
                </a:rPr>
                <a:t>3</a:t>
              </a:r>
            </a:p>
          </p:txBody>
        </p:sp>
        <p:sp>
          <p:nvSpPr>
            <p:cNvPr id="9" name="TextBox 8">
              <a:extLst>
                <a:ext uri="{FF2B5EF4-FFF2-40B4-BE49-F238E27FC236}">
                  <a16:creationId xmlns:a16="http://schemas.microsoft.com/office/drawing/2014/main" id="{CE99EB26-5F6A-F94C-B181-096400CB9FC4}"/>
                </a:ext>
              </a:extLst>
            </p:cNvPr>
            <p:cNvSpPr txBox="1"/>
            <p:nvPr/>
          </p:nvSpPr>
          <p:spPr>
            <a:xfrm>
              <a:off x="12199910" y="1915266"/>
              <a:ext cx="524655" cy="408363"/>
            </a:xfrm>
            <a:prstGeom prst="rect">
              <a:avLst/>
            </a:prstGeom>
            <a:noFill/>
          </p:spPr>
          <p:txBody>
            <a:bodyPr wrap="square" rtlCol="0">
              <a:spAutoFit/>
            </a:bodyPr>
            <a:lstStyle/>
            <a:p>
              <a:r>
                <a:rPr lang="en-US" sz="1266" dirty="0">
                  <a:solidFill>
                    <a:schemeClr val="bg1"/>
                  </a:solidFill>
                </a:rPr>
                <a:t>4</a:t>
              </a:r>
            </a:p>
          </p:txBody>
        </p:sp>
      </p:grpSp>
      <p:grpSp>
        <p:nvGrpSpPr>
          <p:cNvPr id="11" name="Group 10">
            <a:extLst>
              <a:ext uri="{FF2B5EF4-FFF2-40B4-BE49-F238E27FC236}">
                <a16:creationId xmlns:a16="http://schemas.microsoft.com/office/drawing/2014/main" id="{02CC16A4-CF8D-8E47-BA04-30C75F2C2086}"/>
              </a:ext>
            </a:extLst>
          </p:cNvPr>
          <p:cNvGrpSpPr/>
          <p:nvPr/>
        </p:nvGrpSpPr>
        <p:grpSpPr>
          <a:xfrm>
            <a:off x="7839836" y="2572987"/>
            <a:ext cx="2644064" cy="287130"/>
            <a:chOff x="8964118" y="1915266"/>
            <a:chExt cx="3760447" cy="408363"/>
          </a:xfrm>
        </p:grpSpPr>
        <p:sp>
          <p:nvSpPr>
            <p:cNvPr id="12" name="TextBox 11">
              <a:extLst>
                <a:ext uri="{FF2B5EF4-FFF2-40B4-BE49-F238E27FC236}">
                  <a16:creationId xmlns:a16="http://schemas.microsoft.com/office/drawing/2014/main" id="{E84B3938-3651-AC45-AA1F-F09D1EE34115}"/>
                </a:ext>
              </a:extLst>
            </p:cNvPr>
            <p:cNvSpPr txBox="1"/>
            <p:nvPr/>
          </p:nvSpPr>
          <p:spPr>
            <a:xfrm>
              <a:off x="8964118" y="1915266"/>
              <a:ext cx="524655" cy="408363"/>
            </a:xfrm>
            <a:prstGeom prst="rect">
              <a:avLst/>
            </a:prstGeom>
            <a:noFill/>
          </p:spPr>
          <p:txBody>
            <a:bodyPr wrap="square" rtlCol="0">
              <a:spAutoFit/>
            </a:bodyPr>
            <a:lstStyle/>
            <a:p>
              <a:r>
                <a:rPr lang="en-US" sz="1266" dirty="0">
                  <a:solidFill>
                    <a:schemeClr val="bg1"/>
                  </a:solidFill>
                </a:rPr>
                <a:t>0</a:t>
              </a:r>
            </a:p>
          </p:txBody>
        </p:sp>
        <p:sp>
          <p:nvSpPr>
            <p:cNvPr id="13" name="TextBox 12">
              <a:extLst>
                <a:ext uri="{FF2B5EF4-FFF2-40B4-BE49-F238E27FC236}">
                  <a16:creationId xmlns:a16="http://schemas.microsoft.com/office/drawing/2014/main" id="{9B2A95EE-7CC0-5A43-AA5A-009CE377511C}"/>
                </a:ext>
              </a:extLst>
            </p:cNvPr>
            <p:cNvSpPr txBox="1"/>
            <p:nvPr/>
          </p:nvSpPr>
          <p:spPr>
            <a:xfrm>
              <a:off x="9794364" y="1915266"/>
              <a:ext cx="524655" cy="408363"/>
            </a:xfrm>
            <a:prstGeom prst="rect">
              <a:avLst/>
            </a:prstGeom>
            <a:noFill/>
          </p:spPr>
          <p:txBody>
            <a:bodyPr wrap="square" rtlCol="0">
              <a:spAutoFit/>
            </a:bodyPr>
            <a:lstStyle/>
            <a:p>
              <a:r>
                <a:rPr lang="en-US" sz="1266" dirty="0">
                  <a:solidFill>
                    <a:schemeClr val="bg1"/>
                  </a:solidFill>
                </a:rPr>
                <a:t>1</a:t>
              </a:r>
            </a:p>
          </p:txBody>
        </p:sp>
        <p:sp>
          <p:nvSpPr>
            <p:cNvPr id="14" name="TextBox 13">
              <a:extLst>
                <a:ext uri="{FF2B5EF4-FFF2-40B4-BE49-F238E27FC236}">
                  <a16:creationId xmlns:a16="http://schemas.microsoft.com/office/drawing/2014/main" id="{676FED74-CB53-0D45-864B-693D2B8D0E97}"/>
                </a:ext>
              </a:extLst>
            </p:cNvPr>
            <p:cNvSpPr txBox="1"/>
            <p:nvPr/>
          </p:nvSpPr>
          <p:spPr>
            <a:xfrm>
              <a:off x="10570439" y="1915266"/>
              <a:ext cx="524655" cy="408363"/>
            </a:xfrm>
            <a:prstGeom prst="rect">
              <a:avLst/>
            </a:prstGeom>
            <a:noFill/>
          </p:spPr>
          <p:txBody>
            <a:bodyPr wrap="square" rtlCol="0">
              <a:spAutoFit/>
            </a:bodyPr>
            <a:lstStyle/>
            <a:p>
              <a:r>
                <a:rPr lang="en-US" sz="1266" dirty="0">
                  <a:solidFill>
                    <a:schemeClr val="bg1"/>
                  </a:solidFill>
                </a:rPr>
                <a:t>2</a:t>
              </a:r>
            </a:p>
          </p:txBody>
        </p:sp>
        <p:sp>
          <p:nvSpPr>
            <p:cNvPr id="15" name="TextBox 14">
              <a:extLst>
                <a:ext uri="{FF2B5EF4-FFF2-40B4-BE49-F238E27FC236}">
                  <a16:creationId xmlns:a16="http://schemas.microsoft.com/office/drawing/2014/main" id="{3103BEA0-2FF0-7247-AFF4-BE3295C9E1BB}"/>
                </a:ext>
              </a:extLst>
            </p:cNvPr>
            <p:cNvSpPr txBox="1"/>
            <p:nvPr/>
          </p:nvSpPr>
          <p:spPr>
            <a:xfrm>
              <a:off x="11412260" y="1915266"/>
              <a:ext cx="524655" cy="408363"/>
            </a:xfrm>
            <a:prstGeom prst="rect">
              <a:avLst/>
            </a:prstGeom>
            <a:noFill/>
          </p:spPr>
          <p:txBody>
            <a:bodyPr wrap="square" rtlCol="0">
              <a:spAutoFit/>
            </a:bodyPr>
            <a:lstStyle/>
            <a:p>
              <a:r>
                <a:rPr lang="en-US" sz="1266" dirty="0">
                  <a:solidFill>
                    <a:schemeClr val="bg1"/>
                  </a:solidFill>
                </a:rPr>
                <a:t>3</a:t>
              </a:r>
            </a:p>
          </p:txBody>
        </p:sp>
        <p:sp>
          <p:nvSpPr>
            <p:cNvPr id="16" name="TextBox 15">
              <a:extLst>
                <a:ext uri="{FF2B5EF4-FFF2-40B4-BE49-F238E27FC236}">
                  <a16:creationId xmlns:a16="http://schemas.microsoft.com/office/drawing/2014/main" id="{9E31B123-AAAF-5A41-BC47-6074F0A10148}"/>
                </a:ext>
              </a:extLst>
            </p:cNvPr>
            <p:cNvSpPr txBox="1"/>
            <p:nvPr/>
          </p:nvSpPr>
          <p:spPr>
            <a:xfrm>
              <a:off x="12199910" y="1915266"/>
              <a:ext cx="524655" cy="408363"/>
            </a:xfrm>
            <a:prstGeom prst="rect">
              <a:avLst/>
            </a:prstGeom>
            <a:noFill/>
          </p:spPr>
          <p:txBody>
            <a:bodyPr wrap="square" rtlCol="0">
              <a:spAutoFit/>
            </a:bodyPr>
            <a:lstStyle/>
            <a:p>
              <a:r>
                <a:rPr lang="en-US" sz="1266" dirty="0">
                  <a:solidFill>
                    <a:schemeClr val="bg1"/>
                  </a:solidFill>
                </a:rPr>
                <a:t>4</a:t>
              </a:r>
            </a:p>
          </p:txBody>
        </p:sp>
      </p:grpSp>
      <p:grpSp>
        <p:nvGrpSpPr>
          <p:cNvPr id="17" name="Group 16">
            <a:extLst>
              <a:ext uri="{FF2B5EF4-FFF2-40B4-BE49-F238E27FC236}">
                <a16:creationId xmlns:a16="http://schemas.microsoft.com/office/drawing/2014/main" id="{1885EF7A-D70F-8249-92D9-86851BBE280E}"/>
              </a:ext>
            </a:extLst>
          </p:cNvPr>
          <p:cNvGrpSpPr/>
          <p:nvPr/>
        </p:nvGrpSpPr>
        <p:grpSpPr>
          <a:xfrm>
            <a:off x="7847976" y="2997793"/>
            <a:ext cx="2644064" cy="287130"/>
            <a:chOff x="8964118" y="1915266"/>
            <a:chExt cx="3760447" cy="408363"/>
          </a:xfrm>
        </p:grpSpPr>
        <p:sp>
          <p:nvSpPr>
            <p:cNvPr id="18" name="TextBox 17">
              <a:extLst>
                <a:ext uri="{FF2B5EF4-FFF2-40B4-BE49-F238E27FC236}">
                  <a16:creationId xmlns:a16="http://schemas.microsoft.com/office/drawing/2014/main" id="{EBA91792-09D1-D746-B8B4-53FA3895CB2B}"/>
                </a:ext>
              </a:extLst>
            </p:cNvPr>
            <p:cNvSpPr txBox="1"/>
            <p:nvPr/>
          </p:nvSpPr>
          <p:spPr>
            <a:xfrm>
              <a:off x="8964118" y="1915266"/>
              <a:ext cx="524655" cy="408363"/>
            </a:xfrm>
            <a:prstGeom prst="rect">
              <a:avLst/>
            </a:prstGeom>
            <a:noFill/>
          </p:spPr>
          <p:txBody>
            <a:bodyPr wrap="square" rtlCol="0">
              <a:spAutoFit/>
            </a:bodyPr>
            <a:lstStyle/>
            <a:p>
              <a:r>
                <a:rPr lang="en-US" sz="1266" dirty="0">
                  <a:solidFill>
                    <a:schemeClr val="bg1"/>
                  </a:solidFill>
                </a:rPr>
                <a:t>0</a:t>
              </a:r>
            </a:p>
          </p:txBody>
        </p:sp>
        <p:sp>
          <p:nvSpPr>
            <p:cNvPr id="19" name="TextBox 18">
              <a:extLst>
                <a:ext uri="{FF2B5EF4-FFF2-40B4-BE49-F238E27FC236}">
                  <a16:creationId xmlns:a16="http://schemas.microsoft.com/office/drawing/2014/main" id="{0F60AB07-FB0F-1942-8EC9-B56331E305FF}"/>
                </a:ext>
              </a:extLst>
            </p:cNvPr>
            <p:cNvSpPr txBox="1"/>
            <p:nvPr/>
          </p:nvSpPr>
          <p:spPr>
            <a:xfrm>
              <a:off x="9794364" y="1915266"/>
              <a:ext cx="524655" cy="408363"/>
            </a:xfrm>
            <a:prstGeom prst="rect">
              <a:avLst/>
            </a:prstGeom>
            <a:noFill/>
          </p:spPr>
          <p:txBody>
            <a:bodyPr wrap="square" rtlCol="0">
              <a:spAutoFit/>
            </a:bodyPr>
            <a:lstStyle/>
            <a:p>
              <a:r>
                <a:rPr lang="en-US" sz="1266" dirty="0">
                  <a:solidFill>
                    <a:schemeClr val="bg1"/>
                  </a:solidFill>
                </a:rPr>
                <a:t>1</a:t>
              </a:r>
            </a:p>
          </p:txBody>
        </p:sp>
        <p:sp>
          <p:nvSpPr>
            <p:cNvPr id="20" name="TextBox 19">
              <a:extLst>
                <a:ext uri="{FF2B5EF4-FFF2-40B4-BE49-F238E27FC236}">
                  <a16:creationId xmlns:a16="http://schemas.microsoft.com/office/drawing/2014/main" id="{32933F8B-FC5E-2B49-9F7D-61D192133BB1}"/>
                </a:ext>
              </a:extLst>
            </p:cNvPr>
            <p:cNvSpPr txBox="1"/>
            <p:nvPr/>
          </p:nvSpPr>
          <p:spPr>
            <a:xfrm>
              <a:off x="10570439" y="1915266"/>
              <a:ext cx="524655" cy="408363"/>
            </a:xfrm>
            <a:prstGeom prst="rect">
              <a:avLst/>
            </a:prstGeom>
            <a:noFill/>
          </p:spPr>
          <p:txBody>
            <a:bodyPr wrap="square" rtlCol="0">
              <a:spAutoFit/>
            </a:bodyPr>
            <a:lstStyle/>
            <a:p>
              <a:r>
                <a:rPr lang="en-US" sz="1266" dirty="0">
                  <a:solidFill>
                    <a:schemeClr val="bg1"/>
                  </a:solidFill>
                </a:rPr>
                <a:t>2</a:t>
              </a:r>
            </a:p>
          </p:txBody>
        </p:sp>
        <p:sp>
          <p:nvSpPr>
            <p:cNvPr id="21" name="TextBox 20">
              <a:extLst>
                <a:ext uri="{FF2B5EF4-FFF2-40B4-BE49-F238E27FC236}">
                  <a16:creationId xmlns:a16="http://schemas.microsoft.com/office/drawing/2014/main" id="{4181982A-F4F9-524C-909F-BD790E76F903}"/>
                </a:ext>
              </a:extLst>
            </p:cNvPr>
            <p:cNvSpPr txBox="1"/>
            <p:nvPr/>
          </p:nvSpPr>
          <p:spPr>
            <a:xfrm>
              <a:off x="11412260" y="1915266"/>
              <a:ext cx="524655" cy="408363"/>
            </a:xfrm>
            <a:prstGeom prst="rect">
              <a:avLst/>
            </a:prstGeom>
            <a:noFill/>
          </p:spPr>
          <p:txBody>
            <a:bodyPr wrap="square" rtlCol="0">
              <a:spAutoFit/>
            </a:bodyPr>
            <a:lstStyle/>
            <a:p>
              <a:r>
                <a:rPr lang="en-US" sz="1266" dirty="0">
                  <a:solidFill>
                    <a:schemeClr val="bg1"/>
                  </a:solidFill>
                </a:rPr>
                <a:t>3</a:t>
              </a:r>
            </a:p>
          </p:txBody>
        </p:sp>
        <p:sp>
          <p:nvSpPr>
            <p:cNvPr id="22" name="TextBox 21">
              <a:extLst>
                <a:ext uri="{FF2B5EF4-FFF2-40B4-BE49-F238E27FC236}">
                  <a16:creationId xmlns:a16="http://schemas.microsoft.com/office/drawing/2014/main" id="{77D1F35C-D78E-A048-A503-EE39394C0AB9}"/>
                </a:ext>
              </a:extLst>
            </p:cNvPr>
            <p:cNvSpPr txBox="1"/>
            <p:nvPr/>
          </p:nvSpPr>
          <p:spPr>
            <a:xfrm>
              <a:off x="12199910" y="1915266"/>
              <a:ext cx="524655" cy="408363"/>
            </a:xfrm>
            <a:prstGeom prst="rect">
              <a:avLst/>
            </a:prstGeom>
            <a:noFill/>
          </p:spPr>
          <p:txBody>
            <a:bodyPr wrap="square" rtlCol="0">
              <a:spAutoFit/>
            </a:bodyPr>
            <a:lstStyle/>
            <a:p>
              <a:r>
                <a:rPr lang="en-US" sz="1266" dirty="0">
                  <a:solidFill>
                    <a:schemeClr val="bg1"/>
                  </a:solidFill>
                </a:rPr>
                <a:t>4</a:t>
              </a:r>
            </a:p>
          </p:txBody>
        </p:sp>
      </p:grpSp>
      <p:grpSp>
        <p:nvGrpSpPr>
          <p:cNvPr id="23" name="Group 22">
            <a:extLst>
              <a:ext uri="{FF2B5EF4-FFF2-40B4-BE49-F238E27FC236}">
                <a16:creationId xmlns:a16="http://schemas.microsoft.com/office/drawing/2014/main" id="{42D59EAE-EB49-CB43-B0C9-DCF39DCB4A1D}"/>
              </a:ext>
            </a:extLst>
          </p:cNvPr>
          <p:cNvGrpSpPr/>
          <p:nvPr/>
        </p:nvGrpSpPr>
        <p:grpSpPr>
          <a:xfrm>
            <a:off x="7847976" y="3436584"/>
            <a:ext cx="2644064" cy="287130"/>
            <a:chOff x="8964118" y="1915266"/>
            <a:chExt cx="3760447" cy="408363"/>
          </a:xfrm>
        </p:grpSpPr>
        <p:sp>
          <p:nvSpPr>
            <p:cNvPr id="24" name="TextBox 23">
              <a:extLst>
                <a:ext uri="{FF2B5EF4-FFF2-40B4-BE49-F238E27FC236}">
                  <a16:creationId xmlns:a16="http://schemas.microsoft.com/office/drawing/2014/main" id="{98BCC354-303E-FD4B-9536-8465AD39C697}"/>
                </a:ext>
              </a:extLst>
            </p:cNvPr>
            <p:cNvSpPr txBox="1"/>
            <p:nvPr/>
          </p:nvSpPr>
          <p:spPr>
            <a:xfrm>
              <a:off x="8964118" y="1915266"/>
              <a:ext cx="524655" cy="408363"/>
            </a:xfrm>
            <a:prstGeom prst="rect">
              <a:avLst/>
            </a:prstGeom>
            <a:noFill/>
          </p:spPr>
          <p:txBody>
            <a:bodyPr wrap="square" rtlCol="0">
              <a:spAutoFit/>
            </a:bodyPr>
            <a:lstStyle/>
            <a:p>
              <a:r>
                <a:rPr lang="en-US" sz="1266" dirty="0">
                  <a:solidFill>
                    <a:schemeClr val="bg1"/>
                  </a:solidFill>
                </a:rPr>
                <a:t>0</a:t>
              </a:r>
            </a:p>
          </p:txBody>
        </p:sp>
        <p:sp>
          <p:nvSpPr>
            <p:cNvPr id="25" name="TextBox 24">
              <a:extLst>
                <a:ext uri="{FF2B5EF4-FFF2-40B4-BE49-F238E27FC236}">
                  <a16:creationId xmlns:a16="http://schemas.microsoft.com/office/drawing/2014/main" id="{E6218121-6326-9E49-9FA5-0F04D02BE5CB}"/>
                </a:ext>
              </a:extLst>
            </p:cNvPr>
            <p:cNvSpPr txBox="1"/>
            <p:nvPr/>
          </p:nvSpPr>
          <p:spPr>
            <a:xfrm>
              <a:off x="9794364" y="1915266"/>
              <a:ext cx="524655" cy="408363"/>
            </a:xfrm>
            <a:prstGeom prst="rect">
              <a:avLst/>
            </a:prstGeom>
            <a:noFill/>
          </p:spPr>
          <p:txBody>
            <a:bodyPr wrap="square" rtlCol="0">
              <a:spAutoFit/>
            </a:bodyPr>
            <a:lstStyle/>
            <a:p>
              <a:r>
                <a:rPr lang="en-US" sz="1266" dirty="0">
                  <a:solidFill>
                    <a:schemeClr val="bg1"/>
                  </a:solidFill>
                </a:rPr>
                <a:t>1</a:t>
              </a:r>
            </a:p>
          </p:txBody>
        </p:sp>
        <p:sp>
          <p:nvSpPr>
            <p:cNvPr id="26" name="TextBox 25">
              <a:extLst>
                <a:ext uri="{FF2B5EF4-FFF2-40B4-BE49-F238E27FC236}">
                  <a16:creationId xmlns:a16="http://schemas.microsoft.com/office/drawing/2014/main" id="{1FE3DDB0-B823-C74D-AC4F-F290600EB1E6}"/>
                </a:ext>
              </a:extLst>
            </p:cNvPr>
            <p:cNvSpPr txBox="1"/>
            <p:nvPr/>
          </p:nvSpPr>
          <p:spPr>
            <a:xfrm>
              <a:off x="10570439" y="1915266"/>
              <a:ext cx="524655" cy="408363"/>
            </a:xfrm>
            <a:prstGeom prst="rect">
              <a:avLst/>
            </a:prstGeom>
            <a:noFill/>
          </p:spPr>
          <p:txBody>
            <a:bodyPr wrap="square" rtlCol="0">
              <a:spAutoFit/>
            </a:bodyPr>
            <a:lstStyle/>
            <a:p>
              <a:r>
                <a:rPr lang="en-US" sz="1266" dirty="0">
                  <a:solidFill>
                    <a:schemeClr val="bg1"/>
                  </a:solidFill>
                </a:rPr>
                <a:t>2</a:t>
              </a:r>
            </a:p>
          </p:txBody>
        </p:sp>
        <p:sp>
          <p:nvSpPr>
            <p:cNvPr id="27" name="TextBox 26">
              <a:extLst>
                <a:ext uri="{FF2B5EF4-FFF2-40B4-BE49-F238E27FC236}">
                  <a16:creationId xmlns:a16="http://schemas.microsoft.com/office/drawing/2014/main" id="{866468D7-DD21-D94C-A5F0-67E389802B43}"/>
                </a:ext>
              </a:extLst>
            </p:cNvPr>
            <p:cNvSpPr txBox="1"/>
            <p:nvPr/>
          </p:nvSpPr>
          <p:spPr>
            <a:xfrm>
              <a:off x="11412260" y="1915266"/>
              <a:ext cx="524655" cy="408363"/>
            </a:xfrm>
            <a:prstGeom prst="rect">
              <a:avLst/>
            </a:prstGeom>
            <a:noFill/>
          </p:spPr>
          <p:txBody>
            <a:bodyPr wrap="square" rtlCol="0">
              <a:spAutoFit/>
            </a:bodyPr>
            <a:lstStyle/>
            <a:p>
              <a:r>
                <a:rPr lang="en-US" sz="1266" dirty="0">
                  <a:solidFill>
                    <a:schemeClr val="bg1"/>
                  </a:solidFill>
                </a:rPr>
                <a:t>3</a:t>
              </a:r>
            </a:p>
          </p:txBody>
        </p:sp>
        <p:sp>
          <p:nvSpPr>
            <p:cNvPr id="28" name="TextBox 27">
              <a:extLst>
                <a:ext uri="{FF2B5EF4-FFF2-40B4-BE49-F238E27FC236}">
                  <a16:creationId xmlns:a16="http://schemas.microsoft.com/office/drawing/2014/main" id="{A11B4CCC-6285-3843-8F65-92ECED40C9B7}"/>
                </a:ext>
              </a:extLst>
            </p:cNvPr>
            <p:cNvSpPr txBox="1"/>
            <p:nvPr/>
          </p:nvSpPr>
          <p:spPr>
            <a:xfrm>
              <a:off x="12199910" y="1915266"/>
              <a:ext cx="524655" cy="408363"/>
            </a:xfrm>
            <a:prstGeom prst="rect">
              <a:avLst/>
            </a:prstGeom>
            <a:noFill/>
          </p:spPr>
          <p:txBody>
            <a:bodyPr wrap="square" rtlCol="0">
              <a:spAutoFit/>
            </a:bodyPr>
            <a:lstStyle/>
            <a:p>
              <a:r>
                <a:rPr lang="en-US" sz="1266" dirty="0">
                  <a:solidFill>
                    <a:schemeClr val="bg1"/>
                  </a:solidFill>
                </a:rPr>
                <a:t>4</a:t>
              </a:r>
            </a:p>
          </p:txBody>
        </p:sp>
      </p:grpSp>
      <p:grpSp>
        <p:nvGrpSpPr>
          <p:cNvPr id="29" name="Group 28">
            <a:extLst>
              <a:ext uri="{FF2B5EF4-FFF2-40B4-BE49-F238E27FC236}">
                <a16:creationId xmlns:a16="http://schemas.microsoft.com/office/drawing/2014/main" id="{9167C40A-0977-9042-A66A-9E0A7989AA07}"/>
              </a:ext>
            </a:extLst>
          </p:cNvPr>
          <p:cNvGrpSpPr/>
          <p:nvPr/>
        </p:nvGrpSpPr>
        <p:grpSpPr>
          <a:xfrm flipH="1">
            <a:off x="7839835" y="2134196"/>
            <a:ext cx="2652204" cy="287130"/>
            <a:chOff x="8964118" y="1915266"/>
            <a:chExt cx="3760447" cy="408363"/>
          </a:xfrm>
        </p:grpSpPr>
        <p:sp>
          <p:nvSpPr>
            <p:cNvPr id="30" name="TextBox 29">
              <a:extLst>
                <a:ext uri="{FF2B5EF4-FFF2-40B4-BE49-F238E27FC236}">
                  <a16:creationId xmlns:a16="http://schemas.microsoft.com/office/drawing/2014/main" id="{2FFE2132-FF5C-124C-B1A2-4213A4365EAA}"/>
                </a:ext>
              </a:extLst>
            </p:cNvPr>
            <p:cNvSpPr txBox="1"/>
            <p:nvPr/>
          </p:nvSpPr>
          <p:spPr>
            <a:xfrm>
              <a:off x="8964118" y="1915266"/>
              <a:ext cx="524655" cy="408363"/>
            </a:xfrm>
            <a:prstGeom prst="rect">
              <a:avLst/>
            </a:prstGeom>
            <a:noFill/>
          </p:spPr>
          <p:txBody>
            <a:bodyPr wrap="square" rtlCol="0">
              <a:spAutoFit/>
            </a:bodyPr>
            <a:lstStyle/>
            <a:p>
              <a:r>
                <a:rPr lang="en-US" sz="1266" dirty="0">
                  <a:solidFill>
                    <a:srgbClr val="FF0000"/>
                  </a:solidFill>
                </a:rPr>
                <a:t>0</a:t>
              </a:r>
            </a:p>
          </p:txBody>
        </p:sp>
        <p:sp>
          <p:nvSpPr>
            <p:cNvPr id="31" name="TextBox 30">
              <a:extLst>
                <a:ext uri="{FF2B5EF4-FFF2-40B4-BE49-F238E27FC236}">
                  <a16:creationId xmlns:a16="http://schemas.microsoft.com/office/drawing/2014/main" id="{9614F210-E0AE-BC4E-8AF1-DA1F525C56BA}"/>
                </a:ext>
              </a:extLst>
            </p:cNvPr>
            <p:cNvSpPr txBox="1"/>
            <p:nvPr/>
          </p:nvSpPr>
          <p:spPr>
            <a:xfrm>
              <a:off x="9794364" y="1915266"/>
              <a:ext cx="524655" cy="408363"/>
            </a:xfrm>
            <a:prstGeom prst="rect">
              <a:avLst/>
            </a:prstGeom>
            <a:noFill/>
          </p:spPr>
          <p:txBody>
            <a:bodyPr wrap="square" rtlCol="0">
              <a:spAutoFit/>
            </a:bodyPr>
            <a:lstStyle/>
            <a:p>
              <a:r>
                <a:rPr lang="en-US" sz="1266" dirty="0">
                  <a:solidFill>
                    <a:srgbClr val="FF0000"/>
                  </a:solidFill>
                </a:rPr>
                <a:t>1</a:t>
              </a:r>
            </a:p>
          </p:txBody>
        </p:sp>
        <p:sp>
          <p:nvSpPr>
            <p:cNvPr id="32" name="TextBox 31">
              <a:extLst>
                <a:ext uri="{FF2B5EF4-FFF2-40B4-BE49-F238E27FC236}">
                  <a16:creationId xmlns:a16="http://schemas.microsoft.com/office/drawing/2014/main" id="{8225B788-FF3B-654C-A315-09C55726508B}"/>
                </a:ext>
              </a:extLst>
            </p:cNvPr>
            <p:cNvSpPr txBox="1"/>
            <p:nvPr/>
          </p:nvSpPr>
          <p:spPr>
            <a:xfrm>
              <a:off x="10570437" y="1915266"/>
              <a:ext cx="524655" cy="408363"/>
            </a:xfrm>
            <a:prstGeom prst="rect">
              <a:avLst/>
            </a:prstGeom>
            <a:noFill/>
          </p:spPr>
          <p:txBody>
            <a:bodyPr wrap="square" rtlCol="0">
              <a:spAutoFit/>
            </a:bodyPr>
            <a:lstStyle/>
            <a:p>
              <a:r>
                <a:rPr lang="en-US" sz="1266" dirty="0">
                  <a:solidFill>
                    <a:srgbClr val="FF0000"/>
                  </a:solidFill>
                </a:rPr>
                <a:t>2</a:t>
              </a:r>
            </a:p>
          </p:txBody>
        </p:sp>
        <p:sp>
          <p:nvSpPr>
            <p:cNvPr id="33" name="TextBox 32">
              <a:extLst>
                <a:ext uri="{FF2B5EF4-FFF2-40B4-BE49-F238E27FC236}">
                  <a16:creationId xmlns:a16="http://schemas.microsoft.com/office/drawing/2014/main" id="{85DA6FDA-5DAC-8245-8195-8EF2772FDD07}"/>
                </a:ext>
              </a:extLst>
            </p:cNvPr>
            <p:cNvSpPr txBox="1"/>
            <p:nvPr/>
          </p:nvSpPr>
          <p:spPr>
            <a:xfrm>
              <a:off x="11412260" y="1915266"/>
              <a:ext cx="524655" cy="408363"/>
            </a:xfrm>
            <a:prstGeom prst="rect">
              <a:avLst/>
            </a:prstGeom>
            <a:noFill/>
          </p:spPr>
          <p:txBody>
            <a:bodyPr wrap="square" rtlCol="0">
              <a:spAutoFit/>
            </a:bodyPr>
            <a:lstStyle/>
            <a:p>
              <a:r>
                <a:rPr lang="en-US" sz="1266" dirty="0">
                  <a:solidFill>
                    <a:srgbClr val="FF0000"/>
                  </a:solidFill>
                </a:rPr>
                <a:t>3</a:t>
              </a:r>
            </a:p>
          </p:txBody>
        </p:sp>
        <p:sp>
          <p:nvSpPr>
            <p:cNvPr id="34" name="TextBox 33">
              <a:extLst>
                <a:ext uri="{FF2B5EF4-FFF2-40B4-BE49-F238E27FC236}">
                  <a16:creationId xmlns:a16="http://schemas.microsoft.com/office/drawing/2014/main" id="{1984FCA7-0205-164B-89F0-6C9A94E6A623}"/>
                </a:ext>
              </a:extLst>
            </p:cNvPr>
            <p:cNvSpPr txBox="1"/>
            <p:nvPr/>
          </p:nvSpPr>
          <p:spPr>
            <a:xfrm>
              <a:off x="12199910" y="1915266"/>
              <a:ext cx="524655" cy="408363"/>
            </a:xfrm>
            <a:prstGeom prst="rect">
              <a:avLst/>
            </a:prstGeom>
            <a:noFill/>
          </p:spPr>
          <p:txBody>
            <a:bodyPr wrap="square" rtlCol="0">
              <a:spAutoFit/>
            </a:bodyPr>
            <a:lstStyle/>
            <a:p>
              <a:r>
                <a:rPr lang="en-US" sz="1266" dirty="0">
                  <a:solidFill>
                    <a:srgbClr val="FF0000"/>
                  </a:solidFill>
                </a:rPr>
                <a:t>4</a:t>
              </a:r>
            </a:p>
          </p:txBody>
        </p:sp>
      </p:grpSp>
      <p:sp>
        <p:nvSpPr>
          <p:cNvPr id="35" name="Dingbat Check">
            <a:extLst>
              <a:ext uri="{FF2B5EF4-FFF2-40B4-BE49-F238E27FC236}">
                <a16:creationId xmlns:a16="http://schemas.microsoft.com/office/drawing/2014/main" id="{0C4BD7A2-2975-8D41-BECC-957EF877DD79}"/>
              </a:ext>
            </a:extLst>
          </p:cNvPr>
          <p:cNvSpPr/>
          <p:nvPr/>
        </p:nvSpPr>
        <p:spPr>
          <a:xfrm>
            <a:off x="9561046" y="1464925"/>
            <a:ext cx="437685" cy="415916"/>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3484C9"/>
          </a:solidFill>
          <a:ln w="12700">
            <a:miter lim="400000"/>
          </a:ln>
        </p:spPr>
        <p:txBody>
          <a:bodyPr lIns="0" tIns="0" rIns="0" bIns="0"/>
          <a:lstStyle/>
          <a:p>
            <a:endParaRPr sz="1266" dirty="0"/>
          </a:p>
        </p:txBody>
      </p:sp>
      <p:sp>
        <p:nvSpPr>
          <p:cNvPr id="36" name="Dingbat Check">
            <a:extLst>
              <a:ext uri="{FF2B5EF4-FFF2-40B4-BE49-F238E27FC236}">
                <a16:creationId xmlns:a16="http://schemas.microsoft.com/office/drawing/2014/main" id="{A1865E80-CC98-6B44-BD7B-5B0301181F1B}"/>
              </a:ext>
            </a:extLst>
          </p:cNvPr>
          <p:cNvSpPr/>
          <p:nvPr/>
        </p:nvSpPr>
        <p:spPr>
          <a:xfrm>
            <a:off x="8401791" y="1796393"/>
            <a:ext cx="437685" cy="415916"/>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3484C9"/>
          </a:solidFill>
          <a:ln w="12700">
            <a:miter lim="400000"/>
          </a:ln>
        </p:spPr>
        <p:txBody>
          <a:bodyPr lIns="0" tIns="0" rIns="0" bIns="0"/>
          <a:lstStyle/>
          <a:p>
            <a:endParaRPr sz="1266" dirty="0"/>
          </a:p>
        </p:txBody>
      </p:sp>
      <p:sp>
        <p:nvSpPr>
          <p:cNvPr id="37" name="Dingbat Check">
            <a:extLst>
              <a:ext uri="{FF2B5EF4-FFF2-40B4-BE49-F238E27FC236}">
                <a16:creationId xmlns:a16="http://schemas.microsoft.com/office/drawing/2014/main" id="{9D6D7336-2332-A243-B687-C29C92483984}"/>
              </a:ext>
            </a:extLst>
          </p:cNvPr>
          <p:cNvSpPr/>
          <p:nvPr/>
        </p:nvSpPr>
        <p:spPr>
          <a:xfrm>
            <a:off x="9584802" y="2180250"/>
            <a:ext cx="437685" cy="415916"/>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3484C9"/>
          </a:solidFill>
          <a:ln w="12700">
            <a:miter lim="400000"/>
          </a:ln>
        </p:spPr>
        <p:txBody>
          <a:bodyPr lIns="0" tIns="0" rIns="0" bIns="0"/>
          <a:lstStyle/>
          <a:p>
            <a:endParaRPr sz="1266" dirty="0"/>
          </a:p>
        </p:txBody>
      </p:sp>
      <p:sp>
        <p:nvSpPr>
          <p:cNvPr id="38" name="Dingbat Check">
            <a:extLst>
              <a:ext uri="{FF2B5EF4-FFF2-40B4-BE49-F238E27FC236}">
                <a16:creationId xmlns:a16="http://schemas.microsoft.com/office/drawing/2014/main" id="{FFFC25A8-6866-3246-8673-E85C9F5893C6}"/>
              </a:ext>
            </a:extLst>
          </p:cNvPr>
          <p:cNvSpPr/>
          <p:nvPr/>
        </p:nvSpPr>
        <p:spPr>
          <a:xfrm>
            <a:off x="9592998" y="2686547"/>
            <a:ext cx="437685" cy="415916"/>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3484C9"/>
          </a:solidFill>
          <a:ln w="12700">
            <a:miter lim="400000"/>
          </a:ln>
        </p:spPr>
        <p:txBody>
          <a:bodyPr lIns="0" tIns="0" rIns="0" bIns="0"/>
          <a:lstStyle/>
          <a:p>
            <a:endParaRPr sz="1266" dirty="0"/>
          </a:p>
        </p:txBody>
      </p:sp>
      <p:sp>
        <p:nvSpPr>
          <p:cNvPr id="39" name="Dingbat Check">
            <a:extLst>
              <a:ext uri="{FF2B5EF4-FFF2-40B4-BE49-F238E27FC236}">
                <a16:creationId xmlns:a16="http://schemas.microsoft.com/office/drawing/2014/main" id="{23BB50A5-1962-6C44-847D-456DD6F5636A}"/>
              </a:ext>
            </a:extLst>
          </p:cNvPr>
          <p:cNvSpPr/>
          <p:nvPr/>
        </p:nvSpPr>
        <p:spPr>
          <a:xfrm>
            <a:off x="8955259" y="3049520"/>
            <a:ext cx="437685" cy="415916"/>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3484C9"/>
          </a:solidFill>
          <a:ln w="12700">
            <a:miter lim="400000"/>
          </a:ln>
        </p:spPr>
        <p:txBody>
          <a:bodyPr lIns="0" tIns="0" rIns="0" bIns="0"/>
          <a:lstStyle/>
          <a:p>
            <a:endParaRPr sz="1266" dirty="0"/>
          </a:p>
        </p:txBody>
      </p:sp>
      <p:sp>
        <p:nvSpPr>
          <p:cNvPr id="40" name="TextBox 39">
            <a:extLst>
              <a:ext uri="{FF2B5EF4-FFF2-40B4-BE49-F238E27FC236}">
                <a16:creationId xmlns:a16="http://schemas.microsoft.com/office/drawing/2014/main" id="{F8406ECE-3218-A043-BDBA-266C9A0B6498}"/>
              </a:ext>
            </a:extLst>
          </p:cNvPr>
          <p:cNvSpPr txBox="1"/>
          <p:nvPr/>
        </p:nvSpPr>
        <p:spPr>
          <a:xfrm>
            <a:off x="6424323" y="4741522"/>
            <a:ext cx="4206378" cy="525080"/>
          </a:xfrm>
          <a:prstGeom prst="rect">
            <a:avLst/>
          </a:prstGeom>
          <a:noFill/>
        </p:spPr>
        <p:txBody>
          <a:bodyPr wrap="square" rtlCol="0">
            <a:spAutoFit/>
          </a:bodyPr>
          <a:lstStyle/>
          <a:p>
            <a:r>
              <a:rPr lang="en-US" sz="2812" dirty="0">
                <a:solidFill>
                  <a:schemeClr val="bg1"/>
                </a:solidFill>
              </a:rPr>
              <a:t>3 + 3 + 3 + 3 + 2 = 14/20</a:t>
            </a:r>
          </a:p>
        </p:txBody>
      </p:sp>
    </p:spTree>
    <p:extLst>
      <p:ext uri="{BB962C8B-B14F-4D97-AF65-F5344CB8AC3E}">
        <p14:creationId xmlns:p14="http://schemas.microsoft.com/office/powerpoint/2010/main" val="31862743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advAuto="0"/>
      <p:bldP spid="36" grpId="0" animBg="1" advAuto="0"/>
      <p:bldP spid="37" grpId="0" animBg="1" advAuto="0"/>
      <p:bldP spid="38" grpId="0" animBg="1" advAuto="0"/>
      <p:bldP spid="39" grpId="0" animBg="1" advAuto="0"/>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D463E-EA0D-EB4B-9C91-4D02567F9283}"/>
              </a:ext>
            </a:extLst>
          </p:cNvPr>
          <p:cNvSpPr>
            <a:spLocks noGrp="1"/>
          </p:cNvSpPr>
          <p:nvPr>
            <p:ph type="title"/>
          </p:nvPr>
        </p:nvSpPr>
        <p:spPr>
          <a:xfrm>
            <a:off x="3482856" y="808056"/>
            <a:ext cx="5968748" cy="1077229"/>
          </a:xfrm>
        </p:spPr>
        <p:txBody>
          <a:bodyPr>
            <a:normAutofit/>
          </a:bodyPr>
          <a:lstStyle/>
          <a:p>
            <a:pPr algn="l"/>
            <a:r>
              <a:rPr lang="en-US" dirty="0"/>
              <a:t>Scores from 1117 PROMS</a:t>
            </a:r>
          </a:p>
        </p:txBody>
      </p:sp>
      <p:graphicFrame>
        <p:nvGraphicFramePr>
          <p:cNvPr id="4" name="Content Placeholder 3">
            <a:extLst>
              <a:ext uri="{FF2B5EF4-FFF2-40B4-BE49-F238E27FC236}">
                <a16:creationId xmlns:a16="http://schemas.microsoft.com/office/drawing/2014/main" id="{35BCCEDE-EBAC-074F-8CBD-C124405A423D}"/>
              </a:ext>
            </a:extLst>
          </p:cNvPr>
          <p:cNvGraphicFramePr>
            <a:graphicFrameLocks noGrp="1"/>
          </p:cNvGraphicFramePr>
          <p:nvPr>
            <p:ph idx="1"/>
            <p:extLst>
              <p:ext uri="{D42A27DB-BD31-4B8C-83A1-F6EECF244321}">
                <p14:modId xmlns:p14="http://schemas.microsoft.com/office/powerpoint/2010/main" val="225330392"/>
              </p:ext>
            </p:extLst>
          </p:nvPr>
        </p:nvGraphicFramePr>
        <p:xfrm>
          <a:off x="682512" y="573446"/>
          <a:ext cx="10676237" cy="5518603"/>
        </p:xfrm>
        <a:graphic>
          <a:graphicData uri="http://schemas.openxmlformats.org/drawingml/2006/chart">
            <c:chart xmlns:c="http://schemas.openxmlformats.org/drawingml/2006/chart" xmlns:r="http://schemas.openxmlformats.org/officeDocument/2006/relationships" r:id="rId2"/>
          </a:graphicData>
        </a:graphic>
      </p:graphicFrame>
      <p:sp>
        <p:nvSpPr>
          <p:cNvPr id="5" name="Left Bracket 4">
            <a:extLst>
              <a:ext uri="{FF2B5EF4-FFF2-40B4-BE49-F238E27FC236}">
                <a16:creationId xmlns:a16="http://schemas.microsoft.com/office/drawing/2014/main" id="{F012ADFE-8D7A-6341-8A5F-B9BD807D7294}"/>
              </a:ext>
            </a:extLst>
          </p:cNvPr>
          <p:cNvSpPr/>
          <p:nvPr/>
        </p:nvSpPr>
        <p:spPr>
          <a:xfrm>
            <a:off x="6117994" y="2409708"/>
            <a:ext cx="339348" cy="2038584"/>
          </a:xfrm>
          <a:prstGeom prst="leftBracket">
            <a:avLst/>
          </a:pr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en-US" sz="1266"/>
          </a:p>
        </p:txBody>
      </p:sp>
      <p:sp>
        <p:nvSpPr>
          <p:cNvPr id="7" name="Right Bracket 6">
            <a:extLst>
              <a:ext uri="{FF2B5EF4-FFF2-40B4-BE49-F238E27FC236}">
                <a16:creationId xmlns:a16="http://schemas.microsoft.com/office/drawing/2014/main" id="{22973ED4-4F61-A74A-B1B7-2EE4FF2EF125}"/>
              </a:ext>
            </a:extLst>
          </p:cNvPr>
          <p:cNvSpPr/>
          <p:nvPr/>
        </p:nvSpPr>
        <p:spPr>
          <a:xfrm>
            <a:off x="7528625" y="2409708"/>
            <a:ext cx="490171" cy="2038584"/>
          </a:xfrm>
          <a:prstGeom prst="righ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66"/>
          </a:p>
        </p:txBody>
      </p:sp>
      <p:sp>
        <p:nvSpPr>
          <p:cNvPr id="8" name="Left-right-up Arrow 7">
            <a:extLst>
              <a:ext uri="{FF2B5EF4-FFF2-40B4-BE49-F238E27FC236}">
                <a16:creationId xmlns:a16="http://schemas.microsoft.com/office/drawing/2014/main" id="{F0C8D865-B1AA-6F4A-98D9-9CD5A1E78219}"/>
              </a:ext>
            </a:extLst>
          </p:cNvPr>
          <p:cNvSpPr/>
          <p:nvPr/>
        </p:nvSpPr>
        <p:spPr>
          <a:xfrm flipH="1">
            <a:off x="1011727" y="5569065"/>
            <a:ext cx="5094543" cy="896453"/>
          </a:xfrm>
          <a:prstGeom prst="leftRightUpArrow">
            <a:avLst>
              <a:gd name="adj1" fmla="val 4439"/>
              <a:gd name="adj2" fmla="val 1063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10" name="TextBox 9">
            <a:extLst>
              <a:ext uri="{FF2B5EF4-FFF2-40B4-BE49-F238E27FC236}">
                <a16:creationId xmlns:a16="http://schemas.microsoft.com/office/drawing/2014/main" id="{5E744E54-2E1E-F149-BBD4-81E2F44952FC}"/>
              </a:ext>
            </a:extLst>
          </p:cNvPr>
          <p:cNvSpPr txBox="1"/>
          <p:nvPr/>
        </p:nvSpPr>
        <p:spPr>
          <a:xfrm>
            <a:off x="6699626" y="5997424"/>
            <a:ext cx="926705" cy="287130"/>
          </a:xfrm>
          <a:prstGeom prst="rect">
            <a:avLst/>
          </a:prstGeom>
          <a:noFill/>
        </p:spPr>
        <p:txBody>
          <a:bodyPr wrap="square" rtlCol="0">
            <a:spAutoFit/>
          </a:bodyPr>
          <a:lstStyle/>
          <a:p>
            <a:r>
              <a:rPr lang="en-US" sz="1266" dirty="0"/>
              <a:t>45%</a:t>
            </a:r>
          </a:p>
        </p:txBody>
      </p:sp>
      <p:sp>
        <p:nvSpPr>
          <p:cNvPr id="14" name="Left-right-up Arrow 13">
            <a:extLst>
              <a:ext uri="{FF2B5EF4-FFF2-40B4-BE49-F238E27FC236}">
                <a16:creationId xmlns:a16="http://schemas.microsoft.com/office/drawing/2014/main" id="{D8B16C59-2612-424E-A8EA-62E637934337}"/>
              </a:ext>
            </a:extLst>
          </p:cNvPr>
          <p:cNvSpPr/>
          <p:nvPr/>
        </p:nvSpPr>
        <p:spPr>
          <a:xfrm flipH="1">
            <a:off x="8146154" y="3165839"/>
            <a:ext cx="2978730" cy="3324392"/>
          </a:xfrm>
          <a:prstGeom prst="leftRightUpArrow">
            <a:avLst>
              <a:gd name="adj1" fmla="val 4439"/>
              <a:gd name="adj2" fmla="val 4078"/>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12" name="TextBox 11">
            <a:extLst>
              <a:ext uri="{FF2B5EF4-FFF2-40B4-BE49-F238E27FC236}">
                <a16:creationId xmlns:a16="http://schemas.microsoft.com/office/drawing/2014/main" id="{369BBCA4-4785-CE4B-A389-B05F4B2F7EC0}"/>
              </a:ext>
            </a:extLst>
          </p:cNvPr>
          <p:cNvSpPr txBox="1"/>
          <p:nvPr/>
        </p:nvSpPr>
        <p:spPr>
          <a:xfrm>
            <a:off x="8110991" y="5997424"/>
            <a:ext cx="926705" cy="287130"/>
          </a:xfrm>
          <a:prstGeom prst="rect">
            <a:avLst/>
          </a:prstGeom>
          <a:noFill/>
        </p:spPr>
        <p:txBody>
          <a:bodyPr wrap="square" rtlCol="0">
            <a:spAutoFit/>
          </a:bodyPr>
          <a:lstStyle/>
          <a:p>
            <a:r>
              <a:rPr lang="en-US" sz="1266" dirty="0"/>
              <a:t>30%</a:t>
            </a:r>
          </a:p>
        </p:txBody>
      </p:sp>
      <p:sp>
        <p:nvSpPr>
          <p:cNvPr id="15" name="Left Bracket 14">
            <a:extLst>
              <a:ext uri="{FF2B5EF4-FFF2-40B4-BE49-F238E27FC236}">
                <a16:creationId xmlns:a16="http://schemas.microsoft.com/office/drawing/2014/main" id="{7CC8A44F-FD6D-5042-B099-68E131E2B003}"/>
              </a:ext>
            </a:extLst>
          </p:cNvPr>
          <p:cNvSpPr/>
          <p:nvPr/>
        </p:nvSpPr>
        <p:spPr>
          <a:xfrm>
            <a:off x="8104718" y="1957268"/>
            <a:ext cx="292219" cy="1410885"/>
          </a:xfrm>
          <a:prstGeom prst="leftBracket">
            <a:avLst/>
          </a:pr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en-US" sz="1266"/>
          </a:p>
        </p:txBody>
      </p:sp>
      <p:sp>
        <p:nvSpPr>
          <p:cNvPr id="16" name="Right Bracket 15">
            <a:extLst>
              <a:ext uri="{FF2B5EF4-FFF2-40B4-BE49-F238E27FC236}">
                <a16:creationId xmlns:a16="http://schemas.microsoft.com/office/drawing/2014/main" id="{A3157264-D682-AF4A-9F9C-7D6571CA6A88}"/>
              </a:ext>
            </a:extLst>
          </p:cNvPr>
          <p:cNvSpPr/>
          <p:nvPr/>
        </p:nvSpPr>
        <p:spPr>
          <a:xfrm>
            <a:off x="10778344" y="1885285"/>
            <a:ext cx="292219" cy="1482868"/>
          </a:xfrm>
          <a:prstGeom prst="righ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66"/>
          </a:p>
        </p:txBody>
      </p:sp>
      <p:pic>
        <p:nvPicPr>
          <p:cNvPr id="20" name="Graphic 19" descr="Sunglasses face with solid fill">
            <a:extLst>
              <a:ext uri="{FF2B5EF4-FFF2-40B4-BE49-F238E27FC236}">
                <a16:creationId xmlns:a16="http://schemas.microsoft.com/office/drawing/2014/main" id="{CDA37760-EFBE-364D-8644-11575BA2C0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69414" y="1956317"/>
            <a:ext cx="1498811" cy="1175993"/>
          </a:xfrm>
          <a:prstGeom prst="rect">
            <a:avLst/>
          </a:prstGeom>
        </p:spPr>
      </p:pic>
      <p:pic>
        <p:nvPicPr>
          <p:cNvPr id="22" name="Graphic 21" descr="Smiling face with no fill">
            <a:extLst>
              <a:ext uri="{FF2B5EF4-FFF2-40B4-BE49-F238E27FC236}">
                <a16:creationId xmlns:a16="http://schemas.microsoft.com/office/drawing/2014/main" id="{A2E3571B-0B9A-A040-8CA1-6E5F149443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34419" y="3165839"/>
            <a:ext cx="1498811" cy="1175993"/>
          </a:xfrm>
          <a:prstGeom prst="rect">
            <a:avLst/>
          </a:prstGeom>
        </p:spPr>
      </p:pic>
      <p:sp>
        <p:nvSpPr>
          <p:cNvPr id="23" name="Left Bracket 22">
            <a:extLst>
              <a:ext uri="{FF2B5EF4-FFF2-40B4-BE49-F238E27FC236}">
                <a16:creationId xmlns:a16="http://schemas.microsoft.com/office/drawing/2014/main" id="{B732142E-D5A0-224B-8329-521B70CC5281}"/>
              </a:ext>
            </a:extLst>
          </p:cNvPr>
          <p:cNvSpPr/>
          <p:nvPr/>
        </p:nvSpPr>
        <p:spPr>
          <a:xfrm>
            <a:off x="1091830" y="4612892"/>
            <a:ext cx="1902567" cy="896453"/>
          </a:xfrm>
          <a:prstGeom prst="leftBracket">
            <a:avLst/>
          </a:pr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en-US" sz="1266"/>
          </a:p>
        </p:txBody>
      </p:sp>
      <p:sp>
        <p:nvSpPr>
          <p:cNvPr id="24" name="Right Bracket 23">
            <a:extLst>
              <a:ext uri="{FF2B5EF4-FFF2-40B4-BE49-F238E27FC236}">
                <a16:creationId xmlns:a16="http://schemas.microsoft.com/office/drawing/2014/main" id="{3A99347C-E44E-3748-ADB0-A2E9BC0843B0}"/>
              </a:ext>
            </a:extLst>
          </p:cNvPr>
          <p:cNvSpPr/>
          <p:nvPr/>
        </p:nvSpPr>
        <p:spPr>
          <a:xfrm>
            <a:off x="4339618" y="4696728"/>
            <a:ext cx="1681014" cy="896453"/>
          </a:xfrm>
          <a:prstGeom prst="righ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66"/>
          </a:p>
        </p:txBody>
      </p:sp>
      <p:sp>
        <p:nvSpPr>
          <p:cNvPr id="25" name="Left-right-up Arrow 24">
            <a:extLst>
              <a:ext uri="{FF2B5EF4-FFF2-40B4-BE49-F238E27FC236}">
                <a16:creationId xmlns:a16="http://schemas.microsoft.com/office/drawing/2014/main" id="{CB0E647B-8C3F-8541-900B-455F7143D2AA}"/>
              </a:ext>
            </a:extLst>
          </p:cNvPr>
          <p:cNvSpPr/>
          <p:nvPr/>
        </p:nvSpPr>
        <p:spPr>
          <a:xfrm flipH="1">
            <a:off x="6178129" y="4470101"/>
            <a:ext cx="1926589" cy="2038583"/>
          </a:xfrm>
          <a:prstGeom prst="leftRightUpArrow">
            <a:avLst>
              <a:gd name="adj1" fmla="val 4439"/>
              <a:gd name="adj2" fmla="val 724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highlight>
                <a:srgbClr val="FFFF00"/>
              </a:highlight>
            </a:endParaRPr>
          </a:p>
        </p:txBody>
      </p:sp>
      <p:sp>
        <p:nvSpPr>
          <p:cNvPr id="26" name="TextBox 25">
            <a:extLst>
              <a:ext uri="{FF2B5EF4-FFF2-40B4-BE49-F238E27FC236}">
                <a16:creationId xmlns:a16="http://schemas.microsoft.com/office/drawing/2014/main" id="{A76BD423-5CC9-284F-9C81-3C3A65DCE8DA}"/>
              </a:ext>
            </a:extLst>
          </p:cNvPr>
          <p:cNvSpPr txBox="1"/>
          <p:nvPr/>
        </p:nvSpPr>
        <p:spPr>
          <a:xfrm>
            <a:off x="4646415" y="5976254"/>
            <a:ext cx="926705" cy="287130"/>
          </a:xfrm>
          <a:prstGeom prst="rect">
            <a:avLst/>
          </a:prstGeom>
          <a:noFill/>
        </p:spPr>
        <p:txBody>
          <a:bodyPr wrap="square" rtlCol="0">
            <a:spAutoFit/>
          </a:bodyPr>
          <a:lstStyle/>
          <a:p>
            <a:r>
              <a:rPr lang="en-US" sz="1266" dirty="0"/>
              <a:t>25%</a:t>
            </a:r>
          </a:p>
        </p:txBody>
      </p:sp>
      <p:pic>
        <p:nvPicPr>
          <p:cNvPr id="28" name="Graphic 27" descr="Worried face with no fill">
            <a:extLst>
              <a:ext uri="{FF2B5EF4-FFF2-40B4-BE49-F238E27FC236}">
                <a16:creationId xmlns:a16="http://schemas.microsoft.com/office/drawing/2014/main" id="{2EA1FAC5-D6EF-E64E-A3BF-09F71069438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40806" y="4514794"/>
            <a:ext cx="1498811" cy="1175993"/>
          </a:xfrm>
          <a:prstGeom prst="rect">
            <a:avLst/>
          </a:prstGeom>
        </p:spPr>
      </p:pic>
      <p:sp>
        <p:nvSpPr>
          <p:cNvPr id="29" name="Doughnut 28">
            <a:extLst>
              <a:ext uri="{FF2B5EF4-FFF2-40B4-BE49-F238E27FC236}">
                <a16:creationId xmlns:a16="http://schemas.microsoft.com/office/drawing/2014/main" id="{C7D6F219-A6D4-9545-AAB9-A013F0376CB3}"/>
              </a:ext>
            </a:extLst>
          </p:cNvPr>
          <p:cNvSpPr/>
          <p:nvPr/>
        </p:nvSpPr>
        <p:spPr>
          <a:xfrm>
            <a:off x="6505292" y="5569065"/>
            <a:ext cx="1150016" cy="1166756"/>
          </a:xfrm>
          <a:prstGeom prst="donut">
            <a:avLst>
              <a:gd name="adj" fmla="val 532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chemeClr val="tx1"/>
              </a:solidFill>
            </a:endParaRPr>
          </a:p>
        </p:txBody>
      </p:sp>
      <p:sp>
        <p:nvSpPr>
          <p:cNvPr id="30" name="Doughnut 29">
            <a:extLst>
              <a:ext uri="{FF2B5EF4-FFF2-40B4-BE49-F238E27FC236}">
                <a16:creationId xmlns:a16="http://schemas.microsoft.com/office/drawing/2014/main" id="{8396ACF0-E330-9945-B461-121FEE94FFD1}"/>
              </a:ext>
            </a:extLst>
          </p:cNvPr>
          <p:cNvSpPr/>
          <p:nvPr/>
        </p:nvSpPr>
        <p:spPr>
          <a:xfrm>
            <a:off x="6508652" y="3185981"/>
            <a:ext cx="1150016" cy="1166756"/>
          </a:xfrm>
          <a:prstGeom prst="donut">
            <a:avLst>
              <a:gd name="adj" fmla="val 532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chemeClr val="tx1"/>
              </a:solidFill>
            </a:endParaRPr>
          </a:p>
        </p:txBody>
      </p:sp>
    </p:spTree>
    <p:extLst>
      <p:ext uri="{BB962C8B-B14F-4D97-AF65-F5344CB8AC3E}">
        <p14:creationId xmlns:p14="http://schemas.microsoft.com/office/powerpoint/2010/main" val="27587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29"/>
                                        </p:tgtEl>
                                      </p:cBhvr>
                                    </p:animEffect>
                                    <p:set>
                                      <p:cBhvr>
                                        <p:cTn id="15" dur="1" fill="hold">
                                          <p:stCondLst>
                                            <p:cond delay="499"/>
                                          </p:stCondLst>
                                        </p:cTn>
                                        <p:tgtEl>
                                          <p:spTgt spid="29"/>
                                        </p:tgtEl>
                                        <p:attrNameLst>
                                          <p:attrName>style.visibility</p:attrName>
                                        </p:attrNameLst>
                                      </p:cBhvr>
                                      <p:to>
                                        <p:strVal val="hidden"/>
                                      </p:to>
                                    </p:set>
                                  </p:childTnLst>
                                </p:cTn>
                              </p:par>
                              <p:par>
                                <p:cTn id="16" presetID="9" presetClass="exit" presetSubtype="0" fill="hold" grpId="1" nodeType="withEffect">
                                  <p:stCondLst>
                                    <p:cond delay="0"/>
                                  </p:stCondLst>
                                  <p:childTnLst>
                                    <p:animEffect transition="out" filter="dissolve">
                                      <p:cBhvr>
                                        <p:cTn id="17" dur="500"/>
                                        <p:tgtEl>
                                          <p:spTgt spid="30"/>
                                        </p:tgtEl>
                                      </p:cBhvr>
                                    </p:animEffect>
                                    <p:set>
                                      <p:cBhvr>
                                        <p:cTn id="18" dur="1" fill="hold">
                                          <p:stCondLst>
                                            <p:cond delay="499"/>
                                          </p:stCondLst>
                                        </p:cTn>
                                        <p:tgtEl>
                                          <p:spTgt spid="30"/>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p:bldP spid="14" grpId="0" animBg="1"/>
      <p:bldP spid="12" grpId="0"/>
      <p:bldP spid="15" grpId="0" animBg="1"/>
      <p:bldP spid="16" grpId="0" animBg="1"/>
      <p:bldP spid="23" grpId="0" animBg="1"/>
      <p:bldP spid="24" grpId="0" animBg="1"/>
      <p:bldP spid="25" grpId="0" animBg="1"/>
      <p:bldP spid="26" grpId="0"/>
      <p:bldP spid="29" grpId="0" animBg="1"/>
      <p:bldP spid="29" grpId="1" animBg="1"/>
      <p:bldP spid="30" grpId="0" animBg="1"/>
      <p:bldP spid="30"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funnel chart&#10;&#10;Description automatically generated">
            <a:extLst>
              <a:ext uri="{FF2B5EF4-FFF2-40B4-BE49-F238E27FC236}">
                <a16:creationId xmlns:a16="http://schemas.microsoft.com/office/drawing/2014/main" id="{E3EC76FD-1881-7044-9492-B4A0D730329B}"/>
              </a:ext>
            </a:extLst>
          </p:cNvPr>
          <p:cNvPicPr>
            <a:picLocks noChangeAspect="1"/>
          </p:cNvPicPr>
          <p:nvPr/>
        </p:nvPicPr>
        <p:blipFill rotWithShape="1">
          <a:blip r:embed="rId2"/>
          <a:srcRect r="6651"/>
          <a:stretch/>
        </p:blipFill>
        <p:spPr>
          <a:xfrm>
            <a:off x="2279821" y="548304"/>
            <a:ext cx="4305271" cy="6858000"/>
          </a:xfrm>
          <a:prstGeom prst="rect">
            <a:avLst/>
          </a:prstGeom>
          <a:ln w="12700">
            <a:solidFill>
              <a:schemeClr val="tx1"/>
            </a:solidFill>
          </a:ln>
        </p:spPr>
      </p:pic>
      <p:sp>
        <p:nvSpPr>
          <p:cNvPr id="4" name="TextBox 3">
            <a:extLst>
              <a:ext uri="{FF2B5EF4-FFF2-40B4-BE49-F238E27FC236}">
                <a16:creationId xmlns:a16="http://schemas.microsoft.com/office/drawing/2014/main" id="{30E21730-3B89-E44D-A882-600F97D29BC5}"/>
              </a:ext>
            </a:extLst>
          </p:cNvPr>
          <p:cNvSpPr txBox="1"/>
          <p:nvPr/>
        </p:nvSpPr>
        <p:spPr>
          <a:xfrm>
            <a:off x="7305554" y="3428998"/>
            <a:ext cx="2147422" cy="2268559"/>
          </a:xfrm>
          <a:prstGeom prst="rect">
            <a:avLst/>
          </a:prstGeom>
        </p:spPr>
        <p:txBody>
          <a:bodyPr vert="horz" lIns="64294" tIns="32147" rIns="64294" bIns="32147" rtlCol="0" anchor="t">
            <a:normAutofit/>
          </a:bodyPr>
          <a:lstStyle/>
          <a:p>
            <a:pPr algn="r" defTabSz="642915">
              <a:lnSpc>
                <a:spcPct val="90000"/>
              </a:lnSpc>
              <a:spcBef>
                <a:spcPct val="0"/>
              </a:spcBef>
              <a:spcAft>
                <a:spcPts val="422"/>
              </a:spcAft>
            </a:pPr>
            <a:r>
              <a:rPr lang="en-US" sz="3164" dirty="0">
                <a:latin typeface="+mj-lt"/>
                <a:ea typeface="+mj-ea"/>
                <a:cs typeface="+mj-cs"/>
              </a:rPr>
              <a:t>PROM scores identify spiritual distress?</a:t>
            </a:r>
          </a:p>
        </p:txBody>
      </p:sp>
      <p:pic>
        <p:nvPicPr>
          <p:cNvPr id="11" name="Graphic 10" descr="Sunglasses face with solid fill">
            <a:extLst>
              <a:ext uri="{FF2B5EF4-FFF2-40B4-BE49-F238E27FC236}">
                <a16:creationId xmlns:a16="http://schemas.microsoft.com/office/drawing/2014/main" id="{1EAD932E-BAB2-7840-B6F1-4E26282A4C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95000" y="1005284"/>
            <a:ext cx="642938" cy="642938"/>
          </a:xfrm>
          <a:prstGeom prst="rect">
            <a:avLst/>
          </a:prstGeom>
        </p:spPr>
      </p:pic>
      <p:pic>
        <p:nvPicPr>
          <p:cNvPr id="12" name="Graphic 11" descr="Smiling face with no fill">
            <a:extLst>
              <a:ext uri="{FF2B5EF4-FFF2-40B4-BE49-F238E27FC236}">
                <a16:creationId xmlns:a16="http://schemas.microsoft.com/office/drawing/2014/main" id="{BDDE6ECD-5BC2-CD41-8EA5-D2B1FCBF190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05506" y="2317034"/>
            <a:ext cx="642938" cy="642938"/>
          </a:xfrm>
          <a:prstGeom prst="rect">
            <a:avLst/>
          </a:prstGeom>
        </p:spPr>
      </p:pic>
      <p:pic>
        <p:nvPicPr>
          <p:cNvPr id="13" name="Graphic 12" descr="Worried face with no fill">
            <a:extLst>
              <a:ext uri="{FF2B5EF4-FFF2-40B4-BE49-F238E27FC236}">
                <a16:creationId xmlns:a16="http://schemas.microsoft.com/office/drawing/2014/main" id="{196B6822-D823-8E46-A124-D16B77D4C07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29968" y="3509806"/>
            <a:ext cx="642938" cy="642938"/>
          </a:xfrm>
          <a:prstGeom prst="rect">
            <a:avLst/>
          </a:prstGeom>
        </p:spPr>
      </p:pic>
      <p:pic>
        <p:nvPicPr>
          <p:cNvPr id="14" name="Graphic 13" descr="Worried face with no fill">
            <a:extLst>
              <a:ext uri="{FF2B5EF4-FFF2-40B4-BE49-F238E27FC236}">
                <a16:creationId xmlns:a16="http://schemas.microsoft.com/office/drawing/2014/main" id="{2DA80439-7B84-1245-BC01-FC3E1E29860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93628" y="4586158"/>
            <a:ext cx="642938" cy="642938"/>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921A7FB7-0A6C-A84D-9B5B-BD6836D7BCC0}"/>
              </a:ext>
            </a:extLst>
          </p:cNvPr>
          <p:cNvPicPr>
            <a:picLocks noChangeAspect="1"/>
          </p:cNvPicPr>
          <p:nvPr/>
        </p:nvPicPr>
        <p:blipFill>
          <a:blip r:embed="rId11"/>
          <a:stretch>
            <a:fillRect/>
          </a:stretch>
        </p:blipFill>
        <p:spPr>
          <a:xfrm>
            <a:off x="9053123" y="110523"/>
            <a:ext cx="3019257" cy="779163"/>
          </a:xfrm>
          <a:prstGeom prst="rect">
            <a:avLst/>
          </a:prstGeom>
        </p:spPr>
      </p:pic>
    </p:spTree>
    <p:extLst>
      <p:ext uri="{BB962C8B-B14F-4D97-AF65-F5344CB8AC3E}">
        <p14:creationId xmlns:p14="http://schemas.microsoft.com/office/powerpoint/2010/main" val="3097018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3" name="Group"/>
          <p:cNvGrpSpPr/>
          <p:nvPr/>
        </p:nvGrpSpPr>
        <p:grpSpPr>
          <a:xfrm>
            <a:off x="1663514" y="139763"/>
            <a:ext cx="9101390" cy="5924360"/>
            <a:chOff x="41115" y="198774"/>
            <a:chExt cx="12944198" cy="8425756"/>
          </a:xfrm>
        </p:grpSpPr>
        <p:sp>
          <p:nvSpPr>
            <p:cNvPr id="1308" name="The study: Community Chaplaincy Listening"/>
            <p:cNvSpPr txBox="1"/>
            <p:nvPr/>
          </p:nvSpPr>
          <p:spPr>
            <a:xfrm>
              <a:off x="1451497" y="198774"/>
              <a:ext cx="7437431" cy="37963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p>
              <a:r>
                <a:rPr lang="en-GB" sz="1266" dirty="0"/>
                <a:t>A</a:t>
              </a:r>
              <a:r>
                <a:rPr sz="1266" dirty="0"/>
                <a:t> study: Community Chaplaincy Listening</a:t>
              </a:r>
            </a:p>
          </p:txBody>
        </p:sp>
        <p:grpSp>
          <p:nvGrpSpPr>
            <p:cNvPr id="1311" name="Group"/>
            <p:cNvGrpSpPr/>
            <p:nvPr/>
          </p:nvGrpSpPr>
          <p:grpSpPr>
            <a:xfrm>
              <a:off x="4088045" y="4014145"/>
              <a:ext cx="1657957" cy="2122422"/>
              <a:chOff x="0" y="0"/>
              <a:chExt cx="1657956" cy="2122421"/>
            </a:xfrm>
          </p:grpSpPr>
          <p:sp>
            <p:nvSpPr>
              <p:cNvPr id="1309" name="Shape"/>
              <p:cNvSpPr/>
              <p:nvPr/>
            </p:nvSpPr>
            <p:spPr>
              <a:xfrm flipH="1">
                <a:off x="0" y="0"/>
                <a:ext cx="1657957" cy="212242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4835"/>
                      <a:pt x="15394" y="0"/>
                      <a:pt x="7739" y="0"/>
                    </a:cubicBezTo>
                    <a:lnTo>
                      <a:pt x="0" y="0"/>
                    </a:lnTo>
                    <a:lnTo>
                      <a:pt x="0" y="7200"/>
                    </a:lnTo>
                    <a:lnTo>
                      <a:pt x="7739" y="7200"/>
                    </a:lnTo>
                    <a:cubicBezTo>
                      <a:pt x="10291" y="7200"/>
                      <a:pt x="12359" y="8811"/>
                      <a:pt x="12359" y="10800"/>
                    </a:cubicBezTo>
                    <a:cubicBezTo>
                      <a:pt x="12359" y="12788"/>
                      <a:pt x="10291" y="14400"/>
                      <a:pt x="7739" y="14400"/>
                    </a:cubicBezTo>
                    <a:lnTo>
                      <a:pt x="0" y="14400"/>
                    </a:lnTo>
                    <a:lnTo>
                      <a:pt x="0" y="21600"/>
                    </a:lnTo>
                    <a:lnTo>
                      <a:pt x="7739" y="21600"/>
                    </a:lnTo>
                    <a:cubicBezTo>
                      <a:pt x="15394" y="21600"/>
                      <a:pt x="21600" y="16764"/>
                      <a:pt x="21600" y="10800"/>
                    </a:cubicBezTo>
                    <a:close/>
                  </a:path>
                </a:pathLst>
              </a:custGeom>
              <a:solidFill>
                <a:srgbClr val="E5E5E5"/>
              </a:solidFill>
              <a:ln w="12700" cap="flat">
                <a:noFill/>
                <a:miter lim="400000"/>
              </a:ln>
              <a:effectLst/>
            </p:spPr>
            <p:txBody>
              <a:bodyPr wrap="square" lIns="0" tIns="0" rIns="0" bIns="0" numCol="1" anchor="ctr">
                <a:noAutofit/>
              </a:bodyPr>
              <a:lstStyle/>
              <a:p>
                <a:pPr defTabSz="410751">
                  <a:lnSpc>
                    <a:spcPct val="110000"/>
                  </a:lnSpc>
                  <a:spcBef>
                    <a:spcPts val="2109"/>
                  </a:spcBef>
                  <a:defRPr sz="2000">
                    <a:solidFill>
                      <a:srgbClr val="4C4C4C"/>
                    </a:solidFill>
                    <a:latin typeface="Helvetica Neue Light"/>
                    <a:ea typeface="Helvetica Neue Light"/>
                    <a:cs typeface="Helvetica Neue Light"/>
                    <a:sym typeface="Helvetica Neue Light"/>
                  </a:defRPr>
                </a:pPr>
                <a:endParaRPr sz="1406"/>
              </a:p>
            </p:txBody>
          </p:sp>
          <p:sp>
            <p:nvSpPr>
              <p:cNvPr id="1310" name="Shape"/>
              <p:cNvSpPr/>
              <p:nvPr/>
            </p:nvSpPr>
            <p:spPr>
              <a:xfrm flipH="1">
                <a:off x="297068" y="290363"/>
                <a:ext cx="1102711" cy="1565293"/>
              </a:xfrm>
              <a:custGeom>
                <a:avLst/>
                <a:gdLst/>
                <a:ahLst/>
                <a:cxnLst>
                  <a:cxn ang="0">
                    <a:pos x="wd2" y="hd2"/>
                  </a:cxn>
                  <a:cxn ang="5400000">
                    <a:pos x="wd2" y="hd2"/>
                  </a:cxn>
                  <a:cxn ang="10800000">
                    <a:pos x="wd2" y="hd2"/>
                  </a:cxn>
                  <a:cxn ang="16200000">
                    <a:pos x="wd2" y="hd2"/>
                  </a:cxn>
                </a:cxnLst>
                <a:rect l="0" t="0" r="r" b="b"/>
                <a:pathLst>
                  <a:path w="21600" h="21600" extrusionOk="0">
                    <a:moveTo>
                      <a:pt x="16" y="1831"/>
                    </a:moveTo>
                    <a:lnTo>
                      <a:pt x="16" y="0"/>
                    </a:lnTo>
                    <a:lnTo>
                      <a:pt x="5212" y="0"/>
                    </a:lnTo>
                    <a:lnTo>
                      <a:pt x="5212" y="1831"/>
                    </a:lnTo>
                    <a:cubicBezTo>
                      <a:pt x="5212" y="1831"/>
                      <a:pt x="16" y="1831"/>
                      <a:pt x="16" y="1831"/>
                    </a:cubicBezTo>
                    <a:close/>
                    <a:moveTo>
                      <a:pt x="14188" y="3650"/>
                    </a:moveTo>
                    <a:cubicBezTo>
                      <a:pt x="12923" y="2976"/>
                      <a:pt x="11515" y="2480"/>
                      <a:pt x="9998" y="2174"/>
                    </a:cubicBezTo>
                    <a:lnTo>
                      <a:pt x="10716" y="415"/>
                    </a:lnTo>
                    <a:cubicBezTo>
                      <a:pt x="12543" y="783"/>
                      <a:pt x="14241" y="1380"/>
                      <a:pt x="15763" y="2192"/>
                    </a:cubicBezTo>
                    <a:cubicBezTo>
                      <a:pt x="15763" y="2192"/>
                      <a:pt x="14188" y="3650"/>
                      <a:pt x="14188" y="3650"/>
                    </a:cubicBezTo>
                    <a:close/>
                    <a:moveTo>
                      <a:pt x="19038" y="9157"/>
                    </a:moveTo>
                    <a:cubicBezTo>
                      <a:pt x="18750" y="8068"/>
                      <a:pt x="18180" y="7034"/>
                      <a:pt x="17347" y="6088"/>
                    </a:cubicBezTo>
                    <a:lnTo>
                      <a:pt x="19559" y="5123"/>
                    </a:lnTo>
                    <a:cubicBezTo>
                      <a:pt x="20567" y="6264"/>
                      <a:pt x="21252" y="7509"/>
                      <a:pt x="21600" y="8823"/>
                    </a:cubicBezTo>
                    <a:cubicBezTo>
                      <a:pt x="21600" y="8823"/>
                      <a:pt x="19038" y="9157"/>
                      <a:pt x="19038" y="9157"/>
                    </a:cubicBezTo>
                    <a:close/>
                    <a:moveTo>
                      <a:pt x="19550" y="16486"/>
                    </a:moveTo>
                    <a:lnTo>
                      <a:pt x="17338" y="15519"/>
                    </a:lnTo>
                    <a:cubicBezTo>
                      <a:pt x="18175" y="14573"/>
                      <a:pt x="18746" y="13542"/>
                      <a:pt x="19037" y="12451"/>
                    </a:cubicBezTo>
                    <a:lnTo>
                      <a:pt x="21596" y="12788"/>
                    </a:lnTo>
                    <a:cubicBezTo>
                      <a:pt x="21248" y="14102"/>
                      <a:pt x="20559" y="15346"/>
                      <a:pt x="19550" y="16486"/>
                    </a:cubicBezTo>
                    <a:close/>
                    <a:moveTo>
                      <a:pt x="10700" y="21187"/>
                    </a:moveTo>
                    <a:lnTo>
                      <a:pt x="9985" y="19427"/>
                    </a:lnTo>
                    <a:cubicBezTo>
                      <a:pt x="11501" y="19123"/>
                      <a:pt x="12911" y="18627"/>
                      <a:pt x="14177" y="17955"/>
                    </a:cubicBezTo>
                    <a:lnTo>
                      <a:pt x="15749" y="19414"/>
                    </a:lnTo>
                    <a:cubicBezTo>
                      <a:pt x="14226" y="20225"/>
                      <a:pt x="12527" y="20821"/>
                      <a:pt x="10700" y="21187"/>
                    </a:cubicBezTo>
                    <a:close/>
                    <a:moveTo>
                      <a:pt x="0" y="21600"/>
                    </a:moveTo>
                    <a:lnTo>
                      <a:pt x="0" y="19769"/>
                    </a:lnTo>
                    <a:lnTo>
                      <a:pt x="5196" y="19769"/>
                    </a:lnTo>
                    <a:lnTo>
                      <a:pt x="5196" y="21600"/>
                    </a:lnTo>
                    <a:cubicBezTo>
                      <a:pt x="5196" y="21600"/>
                      <a:pt x="0" y="21600"/>
                      <a:pt x="0" y="21600"/>
                    </a:cubicBezTo>
                    <a:close/>
                  </a:path>
                </a:pathLst>
              </a:custGeom>
              <a:solidFill>
                <a:srgbClr val="FFFFFF"/>
              </a:solidFill>
              <a:ln w="12700" cap="flat">
                <a:noFill/>
                <a:miter lim="400000"/>
              </a:ln>
              <a:effectLst/>
            </p:spPr>
            <p:txBody>
              <a:bodyPr wrap="square" lIns="0" tIns="0" rIns="0" bIns="0" numCol="1" anchor="ctr">
                <a:noAutofit/>
              </a:bodyPr>
              <a:lstStyle/>
              <a:p>
                <a:pPr>
                  <a:defRPr sz="3000"/>
                </a:pPr>
                <a:endParaRPr sz="2109"/>
              </a:p>
            </p:txBody>
          </p:sp>
        </p:grpSp>
        <p:grpSp>
          <p:nvGrpSpPr>
            <p:cNvPr id="1314" name="Group"/>
            <p:cNvGrpSpPr/>
            <p:nvPr/>
          </p:nvGrpSpPr>
          <p:grpSpPr>
            <a:xfrm>
              <a:off x="8263383" y="2598017"/>
              <a:ext cx="1657958" cy="2122422"/>
              <a:chOff x="0" y="0"/>
              <a:chExt cx="1657956" cy="2122421"/>
            </a:xfrm>
          </p:grpSpPr>
          <p:sp>
            <p:nvSpPr>
              <p:cNvPr id="1312" name="Shape"/>
              <p:cNvSpPr/>
              <p:nvPr/>
            </p:nvSpPr>
            <p:spPr>
              <a:xfrm flipH="1">
                <a:off x="0" y="0"/>
                <a:ext cx="1657957" cy="212242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6206" y="0"/>
                      <a:pt x="13861" y="0"/>
                    </a:cubicBezTo>
                    <a:lnTo>
                      <a:pt x="21600" y="0"/>
                    </a:lnTo>
                    <a:lnTo>
                      <a:pt x="21600" y="7200"/>
                    </a:lnTo>
                    <a:lnTo>
                      <a:pt x="13861" y="7200"/>
                    </a:lnTo>
                    <a:cubicBezTo>
                      <a:pt x="11309" y="7200"/>
                      <a:pt x="9241" y="8811"/>
                      <a:pt x="9241" y="10800"/>
                    </a:cubicBezTo>
                    <a:cubicBezTo>
                      <a:pt x="9241" y="12788"/>
                      <a:pt x="11309" y="14400"/>
                      <a:pt x="13861" y="14400"/>
                    </a:cubicBezTo>
                    <a:lnTo>
                      <a:pt x="21600" y="14400"/>
                    </a:lnTo>
                    <a:lnTo>
                      <a:pt x="21600" y="21600"/>
                    </a:lnTo>
                    <a:lnTo>
                      <a:pt x="13861" y="21600"/>
                    </a:lnTo>
                    <a:cubicBezTo>
                      <a:pt x="6206" y="21600"/>
                      <a:pt x="0" y="16764"/>
                      <a:pt x="0" y="10800"/>
                    </a:cubicBezTo>
                    <a:close/>
                  </a:path>
                </a:pathLst>
              </a:custGeom>
              <a:solidFill>
                <a:srgbClr val="E5E5E5"/>
              </a:solidFill>
              <a:ln w="12700" cap="flat">
                <a:noFill/>
                <a:miter lim="400000"/>
              </a:ln>
              <a:effectLst/>
            </p:spPr>
            <p:txBody>
              <a:bodyPr wrap="square" lIns="0" tIns="0" rIns="0" bIns="0" numCol="1" anchor="ctr">
                <a:noAutofit/>
              </a:bodyPr>
              <a:lstStyle/>
              <a:p>
                <a:endParaRPr sz="1266"/>
              </a:p>
            </p:txBody>
          </p:sp>
          <p:sp>
            <p:nvSpPr>
              <p:cNvPr id="1313" name="Shape"/>
              <p:cNvSpPr/>
              <p:nvPr/>
            </p:nvSpPr>
            <p:spPr>
              <a:xfrm flipH="1">
                <a:off x="97505" y="290365"/>
                <a:ext cx="1270001" cy="1565292"/>
              </a:xfrm>
              <a:custGeom>
                <a:avLst/>
                <a:gdLst/>
                <a:ahLst/>
                <a:cxnLst>
                  <a:cxn ang="0">
                    <a:pos x="wd2" y="hd2"/>
                  </a:cxn>
                  <a:cxn ang="5400000">
                    <a:pos x="wd2" y="hd2"/>
                  </a:cxn>
                  <a:cxn ang="10800000">
                    <a:pos x="wd2" y="hd2"/>
                  </a:cxn>
                  <a:cxn ang="16200000">
                    <a:pos x="wd2" y="hd2"/>
                  </a:cxn>
                </a:cxnLst>
                <a:rect l="0" t="0" r="r" b="b"/>
                <a:pathLst>
                  <a:path w="21600" h="21600" extrusionOk="0">
                    <a:moveTo>
                      <a:pt x="16388" y="1831"/>
                    </a:moveTo>
                    <a:lnTo>
                      <a:pt x="16388" y="0"/>
                    </a:lnTo>
                    <a:lnTo>
                      <a:pt x="21584" y="0"/>
                    </a:lnTo>
                    <a:lnTo>
                      <a:pt x="21584" y="1831"/>
                    </a:lnTo>
                    <a:cubicBezTo>
                      <a:pt x="21584" y="1831"/>
                      <a:pt x="16388" y="1831"/>
                      <a:pt x="16388" y="1831"/>
                    </a:cubicBezTo>
                    <a:close/>
                    <a:moveTo>
                      <a:pt x="5837" y="2192"/>
                    </a:moveTo>
                    <a:cubicBezTo>
                      <a:pt x="7359" y="1380"/>
                      <a:pt x="9057" y="783"/>
                      <a:pt x="10884" y="415"/>
                    </a:cubicBezTo>
                    <a:lnTo>
                      <a:pt x="11602" y="2174"/>
                    </a:lnTo>
                    <a:cubicBezTo>
                      <a:pt x="10085" y="2480"/>
                      <a:pt x="8677" y="2976"/>
                      <a:pt x="7412" y="3650"/>
                    </a:cubicBezTo>
                    <a:cubicBezTo>
                      <a:pt x="7412" y="3650"/>
                      <a:pt x="5837" y="2192"/>
                      <a:pt x="5837" y="2192"/>
                    </a:cubicBezTo>
                    <a:close/>
                    <a:moveTo>
                      <a:pt x="0" y="8823"/>
                    </a:moveTo>
                    <a:cubicBezTo>
                      <a:pt x="348" y="7509"/>
                      <a:pt x="1033" y="6264"/>
                      <a:pt x="2041" y="5123"/>
                    </a:cubicBezTo>
                    <a:lnTo>
                      <a:pt x="4253" y="6088"/>
                    </a:lnTo>
                    <a:cubicBezTo>
                      <a:pt x="3420" y="7034"/>
                      <a:pt x="2850" y="8068"/>
                      <a:pt x="2562" y="9157"/>
                    </a:cubicBezTo>
                    <a:cubicBezTo>
                      <a:pt x="2562" y="9157"/>
                      <a:pt x="0" y="8823"/>
                      <a:pt x="0" y="8823"/>
                    </a:cubicBezTo>
                    <a:close/>
                    <a:moveTo>
                      <a:pt x="4" y="12788"/>
                    </a:moveTo>
                    <a:lnTo>
                      <a:pt x="2563" y="12451"/>
                    </a:lnTo>
                    <a:cubicBezTo>
                      <a:pt x="2854" y="13542"/>
                      <a:pt x="3425" y="14573"/>
                      <a:pt x="4262" y="15519"/>
                    </a:cubicBezTo>
                    <a:lnTo>
                      <a:pt x="2050" y="16486"/>
                    </a:lnTo>
                    <a:cubicBezTo>
                      <a:pt x="1041" y="15346"/>
                      <a:pt x="352" y="14102"/>
                      <a:pt x="4" y="12788"/>
                    </a:cubicBezTo>
                    <a:close/>
                    <a:moveTo>
                      <a:pt x="5851" y="19414"/>
                    </a:moveTo>
                    <a:lnTo>
                      <a:pt x="7423" y="17955"/>
                    </a:lnTo>
                    <a:cubicBezTo>
                      <a:pt x="8689" y="18627"/>
                      <a:pt x="10099" y="19123"/>
                      <a:pt x="11615" y="19427"/>
                    </a:cubicBezTo>
                    <a:lnTo>
                      <a:pt x="10900" y="21187"/>
                    </a:lnTo>
                    <a:cubicBezTo>
                      <a:pt x="9073" y="20821"/>
                      <a:pt x="7374" y="20225"/>
                      <a:pt x="5851" y="19414"/>
                    </a:cubicBezTo>
                    <a:close/>
                    <a:moveTo>
                      <a:pt x="16404" y="21600"/>
                    </a:moveTo>
                    <a:lnTo>
                      <a:pt x="16404" y="19769"/>
                    </a:lnTo>
                    <a:lnTo>
                      <a:pt x="21600" y="19769"/>
                    </a:lnTo>
                    <a:lnTo>
                      <a:pt x="21600" y="21600"/>
                    </a:lnTo>
                    <a:cubicBezTo>
                      <a:pt x="21600" y="21600"/>
                      <a:pt x="16404" y="21600"/>
                      <a:pt x="16404" y="21600"/>
                    </a:cubicBezTo>
                    <a:close/>
                  </a:path>
                </a:pathLst>
              </a:custGeom>
              <a:solidFill>
                <a:srgbClr val="FFFFFF"/>
              </a:solidFill>
              <a:ln w="12700" cap="flat">
                <a:noFill/>
                <a:miter lim="400000"/>
              </a:ln>
              <a:effectLst/>
            </p:spPr>
            <p:txBody>
              <a:bodyPr wrap="square" lIns="0" tIns="0" rIns="0" bIns="0" numCol="1" anchor="ctr">
                <a:noAutofit/>
              </a:bodyPr>
              <a:lstStyle/>
              <a:p>
                <a:pPr>
                  <a:defRPr sz="3000"/>
                </a:pPr>
                <a:endParaRPr sz="2109"/>
              </a:p>
            </p:txBody>
          </p:sp>
        </p:grpSp>
        <p:grpSp>
          <p:nvGrpSpPr>
            <p:cNvPr id="1317" name="Group"/>
            <p:cNvGrpSpPr/>
            <p:nvPr/>
          </p:nvGrpSpPr>
          <p:grpSpPr>
            <a:xfrm>
              <a:off x="5733962" y="4014145"/>
              <a:ext cx="2609658" cy="707463"/>
              <a:chOff x="0" y="0"/>
              <a:chExt cx="2609656" cy="707462"/>
            </a:xfrm>
          </p:grpSpPr>
          <p:sp>
            <p:nvSpPr>
              <p:cNvPr id="1315" name="Shape"/>
              <p:cNvSpPr/>
              <p:nvPr/>
            </p:nvSpPr>
            <p:spPr>
              <a:xfrm flipH="1">
                <a:off x="3468" y="0"/>
                <a:ext cx="2606189" cy="70746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rgbClr val="E5E5E5"/>
              </a:solidFill>
              <a:ln w="12700" cap="flat">
                <a:noFill/>
                <a:miter lim="400000"/>
              </a:ln>
              <a:effectLst/>
            </p:spPr>
            <p:txBody>
              <a:bodyPr wrap="square" lIns="0" tIns="0" rIns="0" bIns="0" numCol="1" anchor="ctr">
                <a:noAutofit/>
              </a:bodyPr>
              <a:lstStyle/>
              <a:p>
                <a:endParaRPr sz="1266"/>
              </a:p>
            </p:txBody>
          </p:sp>
          <p:sp>
            <p:nvSpPr>
              <p:cNvPr id="1316" name="Shape"/>
              <p:cNvSpPr/>
              <p:nvPr/>
            </p:nvSpPr>
            <p:spPr>
              <a:xfrm flipH="1">
                <a:off x="0" y="306494"/>
                <a:ext cx="2387487" cy="132659"/>
              </a:xfrm>
              <a:custGeom>
                <a:avLst/>
                <a:gdLst/>
                <a:ahLst/>
                <a:cxnLst>
                  <a:cxn ang="0">
                    <a:pos x="wd2" y="hd2"/>
                  </a:cxn>
                  <a:cxn ang="5400000">
                    <a:pos x="wd2" y="hd2"/>
                  </a:cxn>
                  <a:cxn ang="10800000">
                    <a:pos x="wd2" y="hd2"/>
                  </a:cxn>
                  <a:cxn ang="16200000">
                    <a:pos x="wd2" y="hd2"/>
                  </a:cxn>
                </a:cxnLst>
                <a:rect l="0" t="0" r="r" b="b"/>
                <a:pathLst>
                  <a:path w="21600" h="21600" extrusionOk="0">
                    <a:moveTo>
                      <a:pt x="19200" y="21600"/>
                    </a:moveTo>
                    <a:lnTo>
                      <a:pt x="19200" y="0"/>
                    </a:lnTo>
                    <a:lnTo>
                      <a:pt x="21600" y="0"/>
                    </a:lnTo>
                    <a:lnTo>
                      <a:pt x="21600" y="21600"/>
                    </a:lnTo>
                    <a:cubicBezTo>
                      <a:pt x="21600" y="21600"/>
                      <a:pt x="19200" y="21600"/>
                      <a:pt x="19200" y="21600"/>
                    </a:cubicBezTo>
                    <a:close/>
                    <a:moveTo>
                      <a:pt x="14400" y="21600"/>
                    </a:moveTo>
                    <a:lnTo>
                      <a:pt x="14400" y="0"/>
                    </a:lnTo>
                    <a:lnTo>
                      <a:pt x="16800" y="0"/>
                    </a:lnTo>
                    <a:lnTo>
                      <a:pt x="16800" y="21600"/>
                    </a:lnTo>
                    <a:cubicBezTo>
                      <a:pt x="16800" y="21600"/>
                      <a:pt x="14400" y="21600"/>
                      <a:pt x="14400" y="21600"/>
                    </a:cubicBezTo>
                    <a:close/>
                    <a:moveTo>
                      <a:pt x="9600" y="21600"/>
                    </a:moveTo>
                    <a:lnTo>
                      <a:pt x="9600" y="0"/>
                    </a:lnTo>
                    <a:lnTo>
                      <a:pt x="12000" y="0"/>
                    </a:lnTo>
                    <a:lnTo>
                      <a:pt x="12000" y="21600"/>
                    </a:lnTo>
                    <a:cubicBezTo>
                      <a:pt x="12000" y="21600"/>
                      <a:pt x="9600" y="21600"/>
                      <a:pt x="9600" y="21600"/>
                    </a:cubicBezTo>
                    <a:close/>
                    <a:moveTo>
                      <a:pt x="4800" y="21600"/>
                    </a:moveTo>
                    <a:lnTo>
                      <a:pt x="4800" y="0"/>
                    </a:lnTo>
                    <a:lnTo>
                      <a:pt x="7200" y="0"/>
                    </a:lnTo>
                    <a:lnTo>
                      <a:pt x="7200" y="21600"/>
                    </a:lnTo>
                    <a:cubicBezTo>
                      <a:pt x="7200" y="21600"/>
                      <a:pt x="4800" y="21600"/>
                      <a:pt x="4800" y="21600"/>
                    </a:cubicBezTo>
                    <a:close/>
                    <a:moveTo>
                      <a:pt x="0" y="21600"/>
                    </a:moveTo>
                    <a:lnTo>
                      <a:pt x="0" y="0"/>
                    </a:lnTo>
                    <a:lnTo>
                      <a:pt x="2400" y="0"/>
                    </a:lnTo>
                    <a:lnTo>
                      <a:pt x="2400" y="21600"/>
                    </a:lnTo>
                    <a:cubicBezTo>
                      <a:pt x="2400" y="21600"/>
                      <a:pt x="0" y="21600"/>
                      <a:pt x="0" y="21600"/>
                    </a:cubicBezTo>
                    <a:close/>
                  </a:path>
                </a:pathLst>
              </a:custGeom>
              <a:solidFill>
                <a:srgbClr val="FFFFFF"/>
              </a:solidFill>
              <a:ln w="12700" cap="flat">
                <a:noFill/>
                <a:miter lim="400000"/>
              </a:ln>
              <a:effectLst/>
            </p:spPr>
            <p:txBody>
              <a:bodyPr wrap="square" lIns="0" tIns="0" rIns="0" bIns="0" numCol="1" anchor="ctr">
                <a:noAutofit/>
              </a:bodyPr>
              <a:lstStyle/>
              <a:p>
                <a:pPr>
                  <a:defRPr sz="3000"/>
                </a:pPr>
                <a:endParaRPr sz="2109"/>
              </a:p>
            </p:txBody>
          </p:sp>
        </p:grpSp>
        <p:grpSp>
          <p:nvGrpSpPr>
            <p:cNvPr id="1320" name="Group"/>
            <p:cNvGrpSpPr/>
            <p:nvPr/>
          </p:nvGrpSpPr>
          <p:grpSpPr>
            <a:xfrm>
              <a:off x="5732877" y="2596031"/>
              <a:ext cx="2550895" cy="707463"/>
              <a:chOff x="0" y="0"/>
              <a:chExt cx="2550893" cy="707462"/>
            </a:xfrm>
          </p:grpSpPr>
          <p:sp>
            <p:nvSpPr>
              <p:cNvPr id="1318" name="Shape"/>
              <p:cNvSpPr/>
              <p:nvPr/>
            </p:nvSpPr>
            <p:spPr>
              <a:xfrm flipH="1">
                <a:off x="0" y="0"/>
                <a:ext cx="2550894" cy="70746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E5E5E5"/>
              </a:solidFill>
              <a:ln w="12700" cap="flat">
                <a:noFill/>
                <a:miter lim="400000"/>
              </a:ln>
              <a:effectLst/>
            </p:spPr>
            <p:txBody>
              <a:bodyPr wrap="square" lIns="0" tIns="0" rIns="0" bIns="0" numCol="1" anchor="ctr">
                <a:noAutofit/>
              </a:bodyPr>
              <a:lstStyle/>
              <a:p>
                <a:endParaRPr sz="1266"/>
              </a:p>
            </p:txBody>
          </p:sp>
          <p:sp>
            <p:nvSpPr>
              <p:cNvPr id="1319" name="Shape"/>
              <p:cNvSpPr/>
              <p:nvPr/>
            </p:nvSpPr>
            <p:spPr>
              <a:xfrm flipH="1">
                <a:off x="2360" y="301889"/>
                <a:ext cx="2387488" cy="1326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400" y="0"/>
                    </a:lnTo>
                    <a:lnTo>
                      <a:pt x="2400" y="21600"/>
                    </a:lnTo>
                    <a:cubicBezTo>
                      <a:pt x="2400" y="21600"/>
                      <a:pt x="0" y="21600"/>
                      <a:pt x="0" y="21600"/>
                    </a:cubicBezTo>
                    <a:close/>
                    <a:moveTo>
                      <a:pt x="4800" y="21600"/>
                    </a:moveTo>
                    <a:lnTo>
                      <a:pt x="4800" y="0"/>
                    </a:lnTo>
                    <a:lnTo>
                      <a:pt x="7200" y="0"/>
                    </a:lnTo>
                    <a:lnTo>
                      <a:pt x="7200" y="21600"/>
                    </a:lnTo>
                    <a:cubicBezTo>
                      <a:pt x="7200" y="21600"/>
                      <a:pt x="4800" y="21600"/>
                      <a:pt x="4800" y="21600"/>
                    </a:cubicBezTo>
                    <a:close/>
                    <a:moveTo>
                      <a:pt x="9600" y="21600"/>
                    </a:moveTo>
                    <a:lnTo>
                      <a:pt x="9600" y="0"/>
                    </a:lnTo>
                    <a:lnTo>
                      <a:pt x="12000" y="0"/>
                    </a:lnTo>
                    <a:lnTo>
                      <a:pt x="12000" y="21600"/>
                    </a:lnTo>
                    <a:cubicBezTo>
                      <a:pt x="12000" y="21600"/>
                      <a:pt x="9600" y="21600"/>
                      <a:pt x="9600" y="21600"/>
                    </a:cubicBezTo>
                    <a:close/>
                    <a:moveTo>
                      <a:pt x="14400" y="21600"/>
                    </a:moveTo>
                    <a:lnTo>
                      <a:pt x="14400" y="0"/>
                    </a:lnTo>
                    <a:lnTo>
                      <a:pt x="16800" y="0"/>
                    </a:lnTo>
                    <a:lnTo>
                      <a:pt x="16800" y="21600"/>
                    </a:lnTo>
                    <a:cubicBezTo>
                      <a:pt x="16800" y="21600"/>
                      <a:pt x="14400" y="21600"/>
                      <a:pt x="14400" y="21600"/>
                    </a:cubicBezTo>
                    <a:close/>
                    <a:moveTo>
                      <a:pt x="19200" y="21600"/>
                    </a:moveTo>
                    <a:lnTo>
                      <a:pt x="19200" y="0"/>
                    </a:lnTo>
                    <a:lnTo>
                      <a:pt x="21600" y="0"/>
                    </a:lnTo>
                    <a:lnTo>
                      <a:pt x="21600" y="21600"/>
                    </a:lnTo>
                    <a:cubicBezTo>
                      <a:pt x="21600" y="21600"/>
                      <a:pt x="19200" y="21600"/>
                      <a:pt x="19200" y="21600"/>
                    </a:cubicBezTo>
                    <a:close/>
                  </a:path>
                </a:pathLst>
              </a:custGeom>
              <a:solidFill>
                <a:srgbClr val="FFFFFF"/>
              </a:solidFill>
              <a:ln w="12700" cap="flat">
                <a:noFill/>
                <a:miter lim="400000"/>
              </a:ln>
              <a:effectLst/>
            </p:spPr>
            <p:txBody>
              <a:bodyPr wrap="square" lIns="0" tIns="0" rIns="0" bIns="0" numCol="1" anchor="ctr">
                <a:noAutofit/>
              </a:bodyPr>
              <a:lstStyle/>
              <a:p>
                <a:pPr>
                  <a:defRPr sz="3000"/>
                </a:pPr>
                <a:endParaRPr sz="2109"/>
              </a:p>
            </p:txBody>
          </p:sp>
        </p:grpSp>
        <p:grpSp>
          <p:nvGrpSpPr>
            <p:cNvPr id="1323" name="Group"/>
            <p:cNvGrpSpPr/>
            <p:nvPr/>
          </p:nvGrpSpPr>
          <p:grpSpPr>
            <a:xfrm>
              <a:off x="5737302" y="5432334"/>
              <a:ext cx="3981626" cy="708831"/>
              <a:chOff x="0" y="0"/>
              <a:chExt cx="3981625" cy="708829"/>
            </a:xfrm>
          </p:grpSpPr>
          <p:sp>
            <p:nvSpPr>
              <p:cNvPr id="1321" name="Shape"/>
              <p:cNvSpPr/>
              <p:nvPr/>
            </p:nvSpPr>
            <p:spPr>
              <a:xfrm flipH="1">
                <a:off x="0" y="0"/>
                <a:ext cx="3170069" cy="708830"/>
              </a:xfrm>
              <a:custGeom>
                <a:avLst/>
                <a:gdLst/>
                <a:ahLst/>
                <a:cxnLst>
                  <a:cxn ang="0">
                    <a:pos x="wd2" y="hd2"/>
                  </a:cxn>
                  <a:cxn ang="5400000">
                    <a:pos x="wd2" y="hd2"/>
                  </a:cxn>
                  <a:cxn ang="10800000">
                    <a:pos x="wd2" y="hd2"/>
                  </a:cxn>
                  <a:cxn ang="16200000">
                    <a:pos x="wd2" y="hd2"/>
                  </a:cxn>
                </a:cxnLst>
                <a:rect l="0" t="0" r="r" b="b"/>
                <a:pathLst>
                  <a:path w="21600" h="21600" extrusionOk="0">
                    <a:moveTo>
                      <a:pt x="0" y="21542"/>
                    </a:moveTo>
                    <a:lnTo>
                      <a:pt x="21600" y="21600"/>
                    </a:lnTo>
                    <a:lnTo>
                      <a:pt x="21600" y="58"/>
                    </a:lnTo>
                    <a:lnTo>
                      <a:pt x="0" y="0"/>
                    </a:lnTo>
                    <a:lnTo>
                      <a:pt x="0" y="21542"/>
                    </a:lnTo>
                    <a:close/>
                  </a:path>
                </a:pathLst>
              </a:custGeom>
              <a:solidFill>
                <a:srgbClr val="E5E5E5"/>
              </a:solidFill>
              <a:ln w="12700" cap="flat">
                <a:noFill/>
                <a:miter lim="400000"/>
              </a:ln>
              <a:effectLst/>
            </p:spPr>
            <p:txBody>
              <a:bodyPr wrap="square" lIns="0" tIns="0" rIns="0" bIns="0" numCol="1" anchor="ctr">
                <a:noAutofit/>
              </a:bodyPr>
              <a:lstStyle/>
              <a:p>
                <a:endParaRPr sz="1266"/>
              </a:p>
            </p:txBody>
          </p:sp>
          <p:sp>
            <p:nvSpPr>
              <p:cNvPr id="1322" name="Shape"/>
              <p:cNvSpPr/>
              <p:nvPr/>
            </p:nvSpPr>
            <p:spPr>
              <a:xfrm flipH="1">
                <a:off x="2475" y="307863"/>
                <a:ext cx="3979151" cy="132659"/>
              </a:xfrm>
              <a:custGeom>
                <a:avLst/>
                <a:gdLst/>
                <a:ahLst/>
                <a:cxnLst>
                  <a:cxn ang="0">
                    <a:pos x="wd2" y="hd2"/>
                  </a:cxn>
                  <a:cxn ang="5400000">
                    <a:pos x="wd2" y="hd2"/>
                  </a:cxn>
                  <a:cxn ang="10800000">
                    <a:pos x="wd2" y="hd2"/>
                  </a:cxn>
                  <a:cxn ang="16200000">
                    <a:pos x="wd2" y="hd2"/>
                  </a:cxn>
                </a:cxnLst>
                <a:rect l="0" t="0" r="r" b="b"/>
                <a:pathLst>
                  <a:path w="21600" h="21600" extrusionOk="0">
                    <a:moveTo>
                      <a:pt x="20160" y="21600"/>
                    </a:moveTo>
                    <a:lnTo>
                      <a:pt x="20160" y="0"/>
                    </a:lnTo>
                    <a:lnTo>
                      <a:pt x="21600" y="0"/>
                    </a:lnTo>
                    <a:lnTo>
                      <a:pt x="21600" y="21600"/>
                    </a:lnTo>
                    <a:cubicBezTo>
                      <a:pt x="21600" y="21600"/>
                      <a:pt x="20160" y="21600"/>
                      <a:pt x="20160" y="21600"/>
                    </a:cubicBezTo>
                    <a:close/>
                    <a:moveTo>
                      <a:pt x="17280" y="21600"/>
                    </a:moveTo>
                    <a:lnTo>
                      <a:pt x="17280" y="0"/>
                    </a:lnTo>
                    <a:lnTo>
                      <a:pt x="18720" y="0"/>
                    </a:lnTo>
                    <a:lnTo>
                      <a:pt x="18720" y="21600"/>
                    </a:lnTo>
                    <a:cubicBezTo>
                      <a:pt x="18720" y="21600"/>
                      <a:pt x="17280" y="21600"/>
                      <a:pt x="17280" y="21600"/>
                    </a:cubicBezTo>
                    <a:close/>
                    <a:moveTo>
                      <a:pt x="14400" y="21600"/>
                    </a:moveTo>
                    <a:lnTo>
                      <a:pt x="14400" y="0"/>
                    </a:lnTo>
                    <a:lnTo>
                      <a:pt x="15840" y="0"/>
                    </a:lnTo>
                    <a:lnTo>
                      <a:pt x="15840" y="21600"/>
                    </a:lnTo>
                    <a:cubicBezTo>
                      <a:pt x="15840" y="21600"/>
                      <a:pt x="14400" y="21600"/>
                      <a:pt x="14400" y="21600"/>
                    </a:cubicBezTo>
                    <a:close/>
                    <a:moveTo>
                      <a:pt x="11520" y="21600"/>
                    </a:moveTo>
                    <a:lnTo>
                      <a:pt x="11520" y="0"/>
                    </a:lnTo>
                    <a:lnTo>
                      <a:pt x="12960" y="0"/>
                    </a:lnTo>
                    <a:lnTo>
                      <a:pt x="12960" y="21600"/>
                    </a:lnTo>
                    <a:cubicBezTo>
                      <a:pt x="12960" y="21600"/>
                      <a:pt x="11520" y="21600"/>
                      <a:pt x="11520" y="21600"/>
                    </a:cubicBezTo>
                    <a:close/>
                    <a:moveTo>
                      <a:pt x="8640" y="21600"/>
                    </a:moveTo>
                    <a:lnTo>
                      <a:pt x="8640" y="0"/>
                    </a:lnTo>
                    <a:lnTo>
                      <a:pt x="10080" y="0"/>
                    </a:lnTo>
                    <a:lnTo>
                      <a:pt x="10080" y="21600"/>
                    </a:lnTo>
                    <a:cubicBezTo>
                      <a:pt x="10080" y="21600"/>
                      <a:pt x="8640" y="21600"/>
                      <a:pt x="8640" y="21600"/>
                    </a:cubicBezTo>
                    <a:close/>
                    <a:moveTo>
                      <a:pt x="5760" y="21600"/>
                    </a:moveTo>
                    <a:lnTo>
                      <a:pt x="5760" y="0"/>
                    </a:lnTo>
                    <a:lnTo>
                      <a:pt x="7200" y="0"/>
                    </a:lnTo>
                    <a:lnTo>
                      <a:pt x="7200" y="21600"/>
                    </a:lnTo>
                    <a:cubicBezTo>
                      <a:pt x="7200" y="21600"/>
                      <a:pt x="5760" y="21600"/>
                      <a:pt x="5760" y="21600"/>
                    </a:cubicBezTo>
                    <a:close/>
                    <a:moveTo>
                      <a:pt x="2880" y="21600"/>
                    </a:moveTo>
                    <a:lnTo>
                      <a:pt x="2880" y="0"/>
                    </a:lnTo>
                    <a:lnTo>
                      <a:pt x="4320" y="0"/>
                    </a:lnTo>
                    <a:lnTo>
                      <a:pt x="4320" y="21600"/>
                    </a:lnTo>
                    <a:cubicBezTo>
                      <a:pt x="4320" y="21600"/>
                      <a:pt x="2880" y="21600"/>
                      <a:pt x="2880" y="21600"/>
                    </a:cubicBezTo>
                    <a:close/>
                    <a:moveTo>
                      <a:pt x="0" y="21600"/>
                    </a:moveTo>
                    <a:lnTo>
                      <a:pt x="0" y="0"/>
                    </a:lnTo>
                    <a:lnTo>
                      <a:pt x="1440" y="0"/>
                    </a:lnTo>
                    <a:lnTo>
                      <a:pt x="1440" y="21600"/>
                    </a:lnTo>
                    <a:cubicBezTo>
                      <a:pt x="1440" y="21600"/>
                      <a:pt x="0" y="21600"/>
                      <a:pt x="0" y="21600"/>
                    </a:cubicBezTo>
                    <a:close/>
                  </a:path>
                </a:pathLst>
              </a:custGeom>
              <a:solidFill>
                <a:srgbClr val="FFFFFF"/>
              </a:solidFill>
              <a:ln w="12700" cap="flat">
                <a:noFill/>
                <a:miter lim="400000"/>
              </a:ln>
              <a:effectLst/>
            </p:spPr>
            <p:txBody>
              <a:bodyPr wrap="square" lIns="0" tIns="0" rIns="0" bIns="0" numCol="1" anchor="ctr">
                <a:noAutofit/>
              </a:bodyPr>
              <a:lstStyle/>
              <a:p>
                <a:pPr>
                  <a:defRPr sz="3000"/>
                </a:pPr>
                <a:endParaRPr sz="2109"/>
              </a:p>
            </p:txBody>
          </p:sp>
        </p:grpSp>
        <p:grpSp>
          <p:nvGrpSpPr>
            <p:cNvPr id="1326" name="Group"/>
            <p:cNvGrpSpPr/>
            <p:nvPr/>
          </p:nvGrpSpPr>
          <p:grpSpPr>
            <a:xfrm>
              <a:off x="4088045" y="1182044"/>
              <a:ext cx="1657957" cy="2122423"/>
              <a:chOff x="0" y="0"/>
              <a:chExt cx="1657956" cy="2122421"/>
            </a:xfrm>
          </p:grpSpPr>
          <p:sp>
            <p:nvSpPr>
              <p:cNvPr id="1324" name="Shape"/>
              <p:cNvSpPr/>
              <p:nvPr/>
            </p:nvSpPr>
            <p:spPr>
              <a:xfrm flipH="1">
                <a:off x="0" y="0"/>
                <a:ext cx="1657957" cy="212242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4835"/>
                      <a:pt x="15394" y="0"/>
                      <a:pt x="7739" y="0"/>
                    </a:cubicBezTo>
                    <a:lnTo>
                      <a:pt x="0" y="0"/>
                    </a:lnTo>
                    <a:lnTo>
                      <a:pt x="0" y="7200"/>
                    </a:lnTo>
                    <a:lnTo>
                      <a:pt x="7739" y="7200"/>
                    </a:lnTo>
                    <a:cubicBezTo>
                      <a:pt x="10291" y="7200"/>
                      <a:pt x="12359" y="8811"/>
                      <a:pt x="12359" y="10800"/>
                    </a:cubicBezTo>
                    <a:cubicBezTo>
                      <a:pt x="12359" y="12788"/>
                      <a:pt x="10291" y="14400"/>
                      <a:pt x="7739" y="14400"/>
                    </a:cubicBezTo>
                    <a:lnTo>
                      <a:pt x="0" y="14400"/>
                    </a:lnTo>
                    <a:lnTo>
                      <a:pt x="0" y="21600"/>
                    </a:lnTo>
                    <a:lnTo>
                      <a:pt x="7739" y="21600"/>
                    </a:lnTo>
                    <a:cubicBezTo>
                      <a:pt x="15394" y="21600"/>
                      <a:pt x="21600" y="16764"/>
                      <a:pt x="21600" y="10800"/>
                    </a:cubicBezTo>
                    <a:close/>
                  </a:path>
                </a:pathLst>
              </a:custGeom>
              <a:solidFill>
                <a:srgbClr val="E5E5E5"/>
              </a:solidFill>
              <a:ln w="12700" cap="flat">
                <a:noFill/>
                <a:miter lim="400000"/>
              </a:ln>
              <a:effectLst/>
            </p:spPr>
            <p:txBody>
              <a:bodyPr wrap="square" lIns="0" tIns="0" rIns="0" bIns="0" numCol="1" anchor="ctr">
                <a:noAutofit/>
              </a:bodyPr>
              <a:lstStyle/>
              <a:p>
                <a:endParaRPr sz="1266"/>
              </a:p>
            </p:txBody>
          </p:sp>
          <p:sp>
            <p:nvSpPr>
              <p:cNvPr id="1325" name="Shape"/>
              <p:cNvSpPr/>
              <p:nvPr/>
            </p:nvSpPr>
            <p:spPr>
              <a:xfrm flipH="1">
                <a:off x="297068" y="290363"/>
                <a:ext cx="1102711" cy="1565293"/>
              </a:xfrm>
              <a:custGeom>
                <a:avLst/>
                <a:gdLst/>
                <a:ahLst/>
                <a:cxnLst>
                  <a:cxn ang="0">
                    <a:pos x="wd2" y="hd2"/>
                  </a:cxn>
                  <a:cxn ang="5400000">
                    <a:pos x="wd2" y="hd2"/>
                  </a:cxn>
                  <a:cxn ang="10800000">
                    <a:pos x="wd2" y="hd2"/>
                  </a:cxn>
                  <a:cxn ang="16200000">
                    <a:pos x="wd2" y="hd2"/>
                  </a:cxn>
                </a:cxnLst>
                <a:rect l="0" t="0" r="r" b="b"/>
                <a:pathLst>
                  <a:path w="21600" h="21600" extrusionOk="0">
                    <a:moveTo>
                      <a:pt x="16" y="1831"/>
                    </a:moveTo>
                    <a:lnTo>
                      <a:pt x="16" y="0"/>
                    </a:lnTo>
                    <a:lnTo>
                      <a:pt x="5212" y="0"/>
                    </a:lnTo>
                    <a:lnTo>
                      <a:pt x="5212" y="1831"/>
                    </a:lnTo>
                    <a:cubicBezTo>
                      <a:pt x="5212" y="1831"/>
                      <a:pt x="16" y="1831"/>
                      <a:pt x="16" y="1831"/>
                    </a:cubicBezTo>
                    <a:close/>
                    <a:moveTo>
                      <a:pt x="14188" y="3650"/>
                    </a:moveTo>
                    <a:cubicBezTo>
                      <a:pt x="12923" y="2976"/>
                      <a:pt x="11515" y="2480"/>
                      <a:pt x="9998" y="2174"/>
                    </a:cubicBezTo>
                    <a:lnTo>
                      <a:pt x="10716" y="415"/>
                    </a:lnTo>
                    <a:cubicBezTo>
                      <a:pt x="12543" y="783"/>
                      <a:pt x="14241" y="1380"/>
                      <a:pt x="15763" y="2192"/>
                    </a:cubicBezTo>
                    <a:cubicBezTo>
                      <a:pt x="15763" y="2192"/>
                      <a:pt x="14188" y="3650"/>
                      <a:pt x="14188" y="3650"/>
                    </a:cubicBezTo>
                    <a:close/>
                    <a:moveTo>
                      <a:pt x="19038" y="9157"/>
                    </a:moveTo>
                    <a:cubicBezTo>
                      <a:pt x="18750" y="8068"/>
                      <a:pt x="18180" y="7034"/>
                      <a:pt x="17347" y="6088"/>
                    </a:cubicBezTo>
                    <a:lnTo>
                      <a:pt x="19559" y="5123"/>
                    </a:lnTo>
                    <a:cubicBezTo>
                      <a:pt x="20567" y="6264"/>
                      <a:pt x="21252" y="7509"/>
                      <a:pt x="21600" y="8823"/>
                    </a:cubicBezTo>
                    <a:cubicBezTo>
                      <a:pt x="21600" y="8823"/>
                      <a:pt x="19038" y="9157"/>
                      <a:pt x="19038" y="9157"/>
                    </a:cubicBezTo>
                    <a:close/>
                    <a:moveTo>
                      <a:pt x="19550" y="16486"/>
                    </a:moveTo>
                    <a:lnTo>
                      <a:pt x="17338" y="15519"/>
                    </a:lnTo>
                    <a:cubicBezTo>
                      <a:pt x="18175" y="14573"/>
                      <a:pt x="18746" y="13542"/>
                      <a:pt x="19037" y="12451"/>
                    </a:cubicBezTo>
                    <a:lnTo>
                      <a:pt x="21596" y="12788"/>
                    </a:lnTo>
                    <a:cubicBezTo>
                      <a:pt x="21248" y="14102"/>
                      <a:pt x="20559" y="15346"/>
                      <a:pt x="19550" y="16486"/>
                    </a:cubicBezTo>
                    <a:close/>
                    <a:moveTo>
                      <a:pt x="10700" y="21187"/>
                    </a:moveTo>
                    <a:lnTo>
                      <a:pt x="9985" y="19427"/>
                    </a:lnTo>
                    <a:cubicBezTo>
                      <a:pt x="11501" y="19123"/>
                      <a:pt x="12911" y="18627"/>
                      <a:pt x="14177" y="17955"/>
                    </a:cubicBezTo>
                    <a:lnTo>
                      <a:pt x="15749" y="19414"/>
                    </a:lnTo>
                    <a:cubicBezTo>
                      <a:pt x="14226" y="20225"/>
                      <a:pt x="12527" y="20821"/>
                      <a:pt x="10700" y="21187"/>
                    </a:cubicBezTo>
                    <a:close/>
                    <a:moveTo>
                      <a:pt x="0" y="21600"/>
                    </a:moveTo>
                    <a:lnTo>
                      <a:pt x="0" y="19769"/>
                    </a:lnTo>
                    <a:lnTo>
                      <a:pt x="5196" y="19769"/>
                    </a:lnTo>
                    <a:lnTo>
                      <a:pt x="5196" y="21600"/>
                    </a:lnTo>
                    <a:cubicBezTo>
                      <a:pt x="5196" y="21600"/>
                      <a:pt x="0" y="21600"/>
                      <a:pt x="0" y="21600"/>
                    </a:cubicBezTo>
                    <a:close/>
                  </a:path>
                </a:pathLst>
              </a:custGeom>
              <a:solidFill>
                <a:srgbClr val="FFFFFF"/>
              </a:solidFill>
              <a:ln w="12700" cap="flat">
                <a:noFill/>
                <a:miter lim="400000"/>
              </a:ln>
              <a:effectLst/>
            </p:spPr>
            <p:txBody>
              <a:bodyPr wrap="square" lIns="0" tIns="0" rIns="0" bIns="0" numCol="1" anchor="ctr">
                <a:noAutofit/>
              </a:bodyPr>
              <a:lstStyle/>
              <a:p>
                <a:pPr>
                  <a:defRPr sz="3000"/>
                </a:pPr>
                <a:endParaRPr sz="2109"/>
              </a:p>
            </p:txBody>
          </p:sp>
        </p:grpSp>
        <p:grpSp>
          <p:nvGrpSpPr>
            <p:cNvPr id="1329" name="Group"/>
            <p:cNvGrpSpPr/>
            <p:nvPr/>
          </p:nvGrpSpPr>
          <p:grpSpPr>
            <a:xfrm>
              <a:off x="5737302" y="1177288"/>
              <a:ext cx="4160917" cy="709377"/>
              <a:chOff x="0" y="0"/>
              <a:chExt cx="4160916" cy="709375"/>
            </a:xfrm>
          </p:grpSpPr>
          <p:sp>
            <p:nvSpPr>
              <p:cNvPr id="1327" name="Shape"/>
              <p:cNvSpPr/>
              <p:nvPr/>
            </p:nvSpPr>
            <p:spPr>
              <a:xfrm flipH="1">
                <a:off x="0" y="0"/>
                <a:ext cx="4160917" cy="709376"/>
              </a:xfrm>
              <a:custGeom>
                <a:avLst/>
                <a:gdLst/>
                <a:ahLst/>
                <a:cxnLst>
                  <a:cxn ang="0">
                    <a:pos x="wd2" y="hd2"/>
                  </a:cxn>
                  <a:cxn ang="5400000">
                    <a:pos x="wd2" y="hd2"/>
                  </a:cxn>
                  <a:cxn ang="10800000">
                    <a:pos x="wd2" y="hd2"/>
                  </a:cxn>
                  <a:cxn ang="16200000">
                    <a:pos x="wd2" y="hd2"/>
                  </a:cxn>
                </a:cxnLst>
                <a:rect l="0" t="0" r="r" b="b"/>
                <a:pathLst>
                  <a:path w="21600" h="21600" extrusionOk="0">
                    <a:moveTo>
                      <a:pt x="0" y="21542"/>
                    </a:moveTo>
                    <a:lnTo>
                      <a:pt x="21600" y="21600"/>
                    </a:lnTo>
                    <a:lnTo>
                      <a:pt x="21600" y="58"/>
                    </a:lnTo>
                    <a:lnTo>
                      <a:pt x="0" y="0"/>
                    </a:lnTo>
                    <a:lnTo>
                      <a:pt x="0" y="21542"/>
                    </a:lnTo>
                    <a:close/>
                  </a:path>
                </a:pathLst>
              </a:custGeom>
              <a:solidFill>
                <a:srgbClr val="E5E5E5"/>
              </a:solidFill>
              <a:ln w="12700" cap="flat">
                <a:noFill/>
                <a:miter lim="400000"/>
              </a:ln>
              <a:effectLst/>
            </p:spPr>
            <p:txBody>
              <a:bodyPr wrap="square" lIns="0" tIns="0" rIns="0" bIns="0" numCol="1" anchor="ctr">
                <a:noAutofit/>
              </a:bodyPr>
              <a:lstStyle/>
              <a:p>
                <a:endParaRPr sz="1266"/>
              </a:p>
            </p:txBody>
          </p:sp>
          <p:sp>
            <p:nvSpPr>
              <p:cNvPr id="1328" name="Shape"/>
              <p:cNvSpPr/>
              <p:nvPr/>
            </p:nvSpPr>
            <p:spPr>
              <a:xfrm flipH="1">
                <a:off x="2475" y="308409"/>
                <a:ext cx="3979151" cy="132658"/>
              </a:xfrm>
              <a:custGeom>
                <a:avLst/>
                <a:gdLst/>
                <a:ahLst/>
                <a:cxnLst>
                  <a:cxn ang="0">
                    <a:pos x="wd2" y="hd2"/>
                  </a:cxn>
                  <a:cxn ang="5400000">
                    <a:pos x="wd2" y="hd2"/>
                  </a:cxn>
                  <a:cxn ang="10800000">
                    <a:pos x="wd2" y="hd2"/>
                  </a:cxn>
                  <a:cxn ang="16200000">
                    <a:pos x="wd2" y="hd2"/>
                  </a:cxn>
                </a:cxnLst>
                <a:rect l="0" t="0" r="r" b="b"/>
                <a:pathLst>
                  <a:path w="21600" h="21600" extrusionOk="0">
                    <a:moveTo>
                      <a:pt x="20160" y="21600"/>
                    </a:moveTo>
                    <a:lnTo>
                      <a:pt x="20160" y="0"/>
                    </a:lnTo>
                    <a:lnTo>
                      <a:pt x="21600" y="0"/>
                    </a:lnTo>
                    <a:lnTo>
                      <a:pt x="21600" y="21600"/>
                    </a:lnTo>
                    <a:cubicBezTo>
                      <a:pt x="21600" y="21600"/>
                      <a:pt x="20160" y="21600"/>
                      <a:pt x="20160" y="21600"/>
                    </a:cubicBezTo>
                    <a:close/>
                    <a:moveTo>
                      <a:pt x="17280" y="21600"/>
                    </a:moveTo>
                    <a:lnTo>
                      <a:pt x="17280" y="0"/>
                    </a:lnTo>
                    <a:lnTo>
                      <a:pt x="18720" y="0"/>
                    </a:lnTo>
                    <a:lnTo>
                      <a:pt x="18720" y="21600"/>
                    </a:lnTo>
                    <a:cubicBezTo>
                      <a:pt x="18720" y="21600"/>
                      <a:pt x="17280" y="21600"/>
                      <a:pt x="17280" y="21600"/>
                    </a:cubicBezTo>
                    <a:close/>
                    <a:moveTo>
                      <a:pt x="14400" y="21600"/>
                    </a:moveTo>
                    <a:lnTo>
                      <a:pt x="14400" y="0"/>
                    </a:lnTo>
                    <a:lnTo>
                      <a:pt x="15840" y="0"/>
                    </a:lnTo>
                    <a:lnTo>
                      <a:pt x="15840" y="21600"/>
                    </a:lnTo>
                    <a:cubicBezTo>
                      <a:pt x="15840" y="21600"/>
                      <a:pt x="14400" y="21600"/>
                      <a:pt x="14400" y="21600"/>
                    </a:cubicBezTo>
                    <a:close/>
                    <a:moveTo>
                      <a:pt x="11520" y="21600"/>
                    </a:moveTo>
                    <a:lnTo>
                      <a:pt x="11520" y="0"/>
                    </a:lnTo>
                    <a:lnTo>
                      <a:pt x="12960" y="0"/>
                    </a:lnTo>
                    <a:lnTo>
                      <a:pt x="12960" y="21600"/>
                    </a:lnTo>
                    <a:cubicBezTo>
                      <a:pt x="12960" y="21600"/>
                      <a:pt x="11520" y="21600"/>
                      <a:pt x="11520" y="21600"/>
                    </a:cubicBezTo>
                    <a:close/>
                    <a:moveTo>
                      <a:pt x="8640" y="21600"/>
                    </a:moveTo>
                    <a:lnTo>
                      <a:pt x="8640" y="0"/>
                    </a:lnTo>
                    <a:lnTo>
                      <a:pt x="10080" y="0"/>
                    </a:lnTo>
                    <a:lnTo>
                      <a:pt x="10080" y="21600"/>
                    </a:lnTo>
                    <a:cubicBezTo>
                      <a:pt x="10080" y="21600"/>
                      <a:pt x="8640" y="21600"/>
                      <a:pt x="8640" y="21600"/>
                    </a:cubicBezTo>
                    <a:close/>
                    <a:moveTo>
                      <a:pt x="5760" y="21600"/>
                    </a:moveTo>
                    <a:lnTo>
                      <a:pt x="5760" y="0"/>
                    </a:lnTo>
                    <a:lnTo>
                      <a:pt x="7200" y="0"/>
                    </a:lnTo>
                    <a:lnTo>
                      <a:pt x="7200" y="21600"/>
                    </a:lnTo>
                    <a:cubicBezTo>
                      <a:pt x="7200" y="21600"/>
                      <a:pt x="5760" y="21600"/>
                      <a:pt x="5760" y="21600"/>
                    </a:cubicBezTo>
                    <a:close/>
                    <a:moveTo>
                      <a:pt x="2880" y="21600"/>
                    </a:moveTo>
                    <a:lnTo>
                      <a:pt x="2880" y="0"/>
                    </a:lnTo>
                    <a:lnTo>
                      <a:pt x="4320" y="0"/>
                    </a:lnTo>
                    <a:lnTo>
                      <a:pt x="4320" y="21600"/>
                    </a:lnTo>
                    <a:cubicBezTo>
                      <a:pt x="4320" y="21600"/>
                      <a:pt x="2880" y="21600"/>
                      <a:pt x="2880" y="21600"/>
                    </a:cubicBezTo>
                    <a:close/>
                    <a:moveTo>
                      <a:pt x="0" y="21600"/>
                    </a:moveTo>
                    <a:lnTo>
                      <a:pt x="0" y="0"/>
                    </a:lnTo>
                    <a:lnTo>
                      <a:pt x="1440" y="0"/>
                    </a:lnTo>
                    <a:lnTo>
                      <a:pt x="1440" y="21600"/>
                    </a:lnTo>
                    <a:cubicBezTo>
                      <a:pt x="1440" y="21600"/>
                      <a:pt x="0" y="21600"/>
                      <a:pt x="0" y="21600"/>
                    </a:cubicBezTo>
                    <a:close/>
                  </a:path>
                </a:pathLst>
              </a:custGeom>
              <a:solidFill>
                <a:srgbClr val="FFFFFF"/>
              </a:solidFill>
              <a:ln w="12700" cap="flat">
                <a:noFill/>
                <a:miter lim="400000"/>
              </a:ln>
              <a:effectLst/>
            </p:spPr>
            <p:txBody>
              <a:bodyPr wrap="square" lIns="0" tIns="0" rIns="0" bIns="0" numCol="1" anchor="ctr">
                <a:noAutofit/>
              </a:bodyPr>
              <a:lstStyle/>
              <a:p>
                <a:pPr>
                  <a:defRPr sz="3000"/>
                </a:pPr>
                <a:endParaRPr sz="2109"/>
              </a:p>
            </p:txBody>
          </p:sp>
        </p:grpSp>
        <p:grpSp>
          <p:nvGrpSpPr>
            <p:cNvPr id="1332" name="Group"/>
            <p:cNvGrpSpPr/>
            <p:nvPr/>
          </p:nvGrpSpPr>
          <p:grpSpPr>
            <a:xfrm>
              <a:off x="8263383" y="5430117"/>
              <a:ext cx="1657958" cy="2122423"/>
              <a:chOff x="0" y="0"/>
              <a:chExt cx="1657956" cy="2122421"/>
            </a:xfrm>
          </p:grpSpPr>
          <p:sp>
            <p:nvSpPr>
              <p:cNvPr id="1330" name="Shape"/>
              <p:cNvSpPr/>
              <p:nvPr/>
            </p:nvSpPr>
            <p:spPr>
              <a:xfrm flipH="1">
                <a:off x="0" y="0"/>
                <a:ext cx="1657957" cy="212242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6206" y="0"/>
                      <a:pt x="13861" y="0"/>
                    </a:cubicBezTo>
                    <a:lnTo>
                      <a:pt x="21600" y="0"/>
                    </a:lnTo>
                    <a:lnTo>
                      <a:pt x="21600" y="7200"/>
                    </a:lnTo>
                    <a:lnTo>
                      <a:pt x="13861" y="7200"/>
                    </a:lnTo>
                    <a:cubicBezTo>
                      <a:pt x="11309" y="7200"/>
                      <a:pt x="9241" y="8811"/>
                      <a:pt x="9241" y="10800"/>
                    </a:cubicBezTo>
                    <a:cubicBezTo>
                      <a:pt x="9241" y="12788"/>
                      <a:pt x="11309" y="14400"/>
                      <a:pt x="13861" y="14400"/>
                    </a:cubicBezTo>
                    <a:lnTo>
                      <a:pt x="21600" y="14400"/>
                    </a:lnTo>
                    <a:lnTo>
                      <a:pt x="21600" y="21600"/>
                    </a:lnTo>
                    <a:lnTo>
                      <a:pt x="13861" y="21600"/>
                    </a:lnTo>
                    <a:cubicBezTo>
                      <a:pt x="6206" y="21600"/>
                      <a:pt x="0" y="16764"/>
                      <a:pt x="0" y="10800"/>
                    </a:cubicBezTo>
                    <a:close/>
                  </a:path>
                </a:pathLst>
              </a:custGeom>
              <a:solidFill>
                <a:srgbClr val="E5E5E5"/>
              </a:solidFill>
              <a:ln w="12700" cap="flat">
                <a:noFill/>
                <a:miter lim="400000"/>
              </a:ln>
              <a:effectLst/>
            </p:spPr>
            <p:txBody>
              <a:bodyPr wrap="square" lIns="0" tIns="0" rIns="0" bIns="0" numCol="1" anchor="ctr">
                <a:noAutofit/>
              </a:bodyPr>
              <a:lstStyle/>
              <a:p>
                <a:endParaRPr sz="1266"/>
              </a:p>
            </p:txBody>
          </p:sp>
          <p:sp>
            <p:nvSpPr>
              <p:cNvPr id="1331" name="Shape"/>
              <p:cNvSpPr/>
              <p:nvPr/>
            </p:nvSpPr>
            <p:spPr>
              <a:xfrm flipH="1">
                <a:off x="154556" y="278564"/>
                <a:ext cx="1187678" cy="1565293"/>
              </a:xfrm>
              <a:custGeom>
                <a:avLst/>
                <a:gdLst/>
                <a:ahLst/>
                <a:cxnLst>
                  <a:cxn ang="0">
                    <a:pos x="wd2" y="hd2"/>
                  </a:cxn>
                  <a:cxn ang="5400000">
                    <a:pos x="wd2" y="hd2"/>
                  </a:cxn>
                  <a:cxn ang="10800000">
                    <a:pos x="wd2" y="hd2"/>
                  </a:cxn>
                  <a:cxn ang="16200000">
                    <a:pos x="wd2" y="hd2"/>
                  </a:cxn>
                </a:cxnLst>
                <a:rect l="0" t="0" r="r" b="b"/>
                <a:pathLst>
                  <a:path w="21600" h="21600" extrusionOk="0">
                    <a:moveTo>
                      <a:pt x="16388" y="1831"/>
                    </a:moveTo>
                    <a:lnTo>
                      <a:pt x="16388" y="0"/>
                    </a:lnTo>
                    <a:lnTo>
                      <a:pt x="21584" y="0"/>
                    </a:lnTo>
                    <a:lnTo>
                      <a:pt x="21584" y="1831"/>
                    </a:lnTo>
                    <a:cubicBezTo>
                      <a:pt x="21584" y="1831"/>
                      <a:pt x="16388" y="1831"/>
                      <a:pt x="16388" y="1831"/>
                    </a:cubicBezTo>
                    <a:close/>
                    <a:moveTo>
                      <a:pt x="5837" y="2192"/>
                    </a:moveTo>
                    <a:cubicBezTo>
                      <a:pt x="7359" y="1380"/>
                      <a:pt x="9057" y="783"/>
                      <a:pt x="10884" y="415"/>
                    </a:cubicBezTo>
                    <a:lnTo>
                      <a:pt x="11602" y="2174"/>
                    </a:lnTo>
                    <a:cubicBezTo>
                      <a:pt x="10085" y="2480"/>
                      <a:pt x="8677" y="2976"/>
                      <a:pt x="7412" y="3650"/>
                    </a:cubicBezTo>
                    <a:cubicBezTo>
                      <a:pt x="7412" y="3650"/>
                      <a:pt x="5837" y="2192"/>
                      <a:pt x="5837" y="2192"/>
                    </a:cubicBezTo>
                    <a:close/>
                    <a:moveTo>
                      <a:pt x="0" y="8823"/>
                    </a:moveTo>
                    <a:cubicBezTo>
                      <a:pt x="348" y="7509"/>
                      <a:pt x="1033" y="6264"/>
                      <a:pt x="2041" y="5123"/>
                    </a:cubicBezTo>
                    <a:lnTo>
                      <a:pt x="4253" y="6088"/>
                    </a:lnTo>
                    <a:cubicBezTo>
                      <a:pt x="3420" y="7034"/>
                      <a:pt x="2850" y="8068"/>
                      <a:pt x="2562" y="9157"/>
                    </a:cubicBezTo>
                    <a:cubicBezTo>
                      <a:pt x="2562" y="9157"/>
                      <a:pt x="0" y="8823"/>
                      <a:pt x="0" y="8823"/>
                    </a:cubicBezTo>
                    <a:close/>
                    <a:moveTo>
                      <a:pt x="4" y="12788"/>
                    </a:moveTo>
                    <a:lnTo>
                      <a:pt x="2563" y="12451"/>
                    </a:lnTo>
                    <a:cubicBezTo>
                      <a:pt x="2854" y="13542"/>
                      <a:pt x="3425" y="14573"/>
                      <a:pt x="4262" y="15519"/>
                    </a:cubicBezTo>
                    <a:lnTo>
                      <a:pt x="2050" y="16486"/>
                    </a:lnTo>
                    <a:cubicBezTo>
                      <a:pt x="1041" y="15346"/>
                      <a:pt x="352" y="14102"/>
                      <a:pt x="4" y="12788"/>
                    </a:cubicBezTo>
                    <a:close/>
                    <a:moveTo>
                      <a:pt x="5851" y="19414"/>
                    </a:moveTo>
                    <a:lnTo>
                      <a:pt x="7423" y="17955"/>
                    </a:lnTo>
                    <a:cubicBezTo>
                      <a:pt x="8689" y="18627"/>
                      <a:pt x="10099" y="19123"/>
                      <a:pt x="11615" y="19427"/>
                    </a:cubicBezTo>
                    <a:lnTo>
                      <a:pt x="10900" y="21187"/>
                    </a:lnTo>
                    <a:cubicBezTo>
                      <a:pt x="9073" y="20821"/>
                      <a:pt x="7374" y="20225"/>
                      <a:pt x="5851" y="19414"/>
                    </a:cubicBezTo>
                    <a:close/>
                    <a:moveTo>
                      <a:pt x="16404" y="21600"/>
                    </a:moveTo>
                    <a:lnTo>
                      <a:pt x="16404" y="19769"/>
                    </a:lnTo>
                    <a:lnTo>
                      <a:pt x="21600" y="19769"/>
                    </a:lnTo>
                    <a:lnTo>
                      <a:pt x="21600" y="21600"/>
                    </a:lnTo>
                    <a:cubicBezTo>
                      <a:pt x="21600" y="21600"/>
                      <a:pt x="16404" y="21600"/>
                      <a:pt x="16404" y="21600"/>
                    </a:cubicBezTo>
                    <a:close/>
                  </a:path>
                </a:pathLst>
              </a:custGeom>
              <a:solidFill>
                <a:srgbClr val="FFFFFF"/>
              </a:solidFill>
              <a:ln w="12700" cap="flat">
                <a:noFill/>
                <a:miter lim="400000"/>
              </a:ln>
              <a:effectLst/>
            </p:spPr>
            <p:txBody>
              <a:bodyPr wrap="square" lIns="0" tIns="0" rIns="0" bIns="0" numCol="1" anchor="ctr">
                <a:noAutofit/>
              </a:bodyPr>
              <a:lstStyle/>
              <a:p>
                <a:pPr>
                  <a:defRPr sz="3000"/>
                </a:pPr>
                <a:endParaRPr sz="2109"/>
              </a:p>
            </p:txBody>
          </p:sp>
        </p:grpSp>
        <p:grpSp>
          <p:nvGrpSpPr>
            <p:cNvPr id="1337" name="Group"/>
            <p:cNvGrpSpPr/>
            <p:nvPr/>
          </p:nvGrpSpPr>
          <p:grpSpPr>
            <a:xfrm>
              <a:off x="41115" y="6841667"/>
              <a:ext cx="8285251" cy="709217"/>
              <a:chOff x="0" y="0"/>
              <a:chExt cx="8285250" cy="709215"/>
            </a:xfrm>
          </p:grpSpPr>
          <p:sp>
            <p:nvSpPr>
              <p:cNvPr id="1333" name="Shape"/>
              <p:cNvSpPr/>
              <p:nvPr/>
            </p:nvSpPr>
            <p:spPr>
              <a:xfrm>
                <a:off x="6437" y="0"/>
                <a:ext cx="8278814" cy="70921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48"/>
                    </a:lnTo>
                    <a:lnTo>
                      <a:pt x="0" y="21600"/>
                    </a:lnTo>
                    <a:lnTo>
                      <a:pt x="21600" y="21540"/>
                    </a:lnTo>
                    <a:lnTo>
                      <a:pt x="21600" y="0"/>
                    </a:lnTo>
                    <a:close/>
                  </a:path>
                </a:pathLst>
              </a:custGeom>
              <a:solidFill>
                <a:srgbClr val="E5E5E5"/>
              </a:solidFill>
              <a:ln w="12700" cap="flat">
                <a:noFill/>
                <a:miter lim="400000"/>
              </a:ln>
              <a:effectLst/>
            </p:spPr>
            <p:txBody>
              <a:bodyPr wrap="square" lIns="0" tIns="0" rIns="0" bIns="0" numCol="1" anchor="ctr">
                <a:noAutofit/>
              </a:bodyPr>
              <a:lstStyle/>
              <a:p>
                <a:endParaRPr sz="1266"/>
              </a:p>
            </p:txBody>
          </p:sp>
          <p:grpSp>
            <p:nvGrpSpPr>
              <p:cNvPr id="1336" name="Group"/>
              <p:cNvGrpSpPr/>
              <p:nvPr/>
            </p:nvGrpSpPr>
            <p:grpSpPr>
              <a:xfrm>
                <a:off x="0" y="288180"/>
                <a:ext cx="8166512" cy="132658"/>
                <a:chOff x="0" y="0"/>
                <a:chExt cx="8166511" cy="132657"/>
              </a:xfrm>
            </p:grpSpPr>
            <p:sp>
              <p:nvSpPr>
                <p:cNvPr id="1334" name="Shape"/>
                <p:cNvSpPr/>
                <p:nvPr/>
              </p:nvSpPr>
              <p:spPr>
                <a:xfrm flipH="1">
                  <a:off x="4187361" y="0"/>
                  <a:ext cx="3979151" cy="132658"/>
                </a:xfrm>
                <a:custGeom>
                  <a:avLst/>
                  <a:gdLst/>
                  <a:ahLst/>
                  <a:cxnLst>
                    <a:cxn ang="0">
                      <a:pos x="wd2" y="hd2"/>
                    </a:cxn>
                    <a:cxn ang="5400000">
                      <a:pos x="wd2" y="hd2"/>
                    </a:cxn>
                    <a:cxn ang="10800000">
                      <a:pos x="wd2" y="hd2"/>
                    </a:cxn>
                    <a:cxn ang="16200000">
                      <a:pos x="wd2" y="hd2"/>
                    </a:cxn>
                  </a:cxnLst>
                  <a:rect l="0" t="0" r="r" b="b"/>
                  <a:pathLst>
                    <a:path w="21600" h="21600" extrusionOk="0">
                      <a:moveTo>
                        <a:pt x="20160" y="21600"/>
                      </a:moveTo>
                      <a:lnTo>
                        <a:pt x="20160" y="0"/>
                      </a:lnTo>
                      <a:lnTo>
                        <a:pt x="21600" y="0"/>
                      </a:lnTo>
                      <a:lnTo>
                        <a:pt x="21600" y="21600"/>
                      </a:lnTo>
                      <a:cubicBezTo>
                        <a:pt x="21600" y="21600"/>
                        <a:pt x="20160" y="21600"/>
                        <a:pt x="20160" y="21600"/>
                      </a:cubicBezTo>
                      <a:close/>
                      <a:moveTo>
                        <a:pt x="17280" y="21600"/>
                      </a:moveTo>
                      <a:lnTo>
                        <a:pt x="17280" y="0"/>
                      </a:lnTo>
                      <a:lnTo>
                        <a:pt x="18720" y="0"/>
                      </a:lnTo>
                      <a:lnTo>
                        <a:pt x="18720" y="21600"/>
                      </a:lnTo>
                      <a:cubicBezTo>
                        <a:pt x="18720" y="21600"/>
                        <a:pt x="17280" y="21600"/>
                        <a:pt x="17280" y="21600"/>
                      </a:cubicBezTo>
                      <a:close/>
                      <a:moveTo>
                        <a:pt x="14400" y="21600"/>
                      </a:moveTo>
                      <a:lnTo>
                        <a:pt x="14400" y="0"/>
                      </a:lnTo>
                      <a:lnTo>
                        <a:pt x="15840" y="0"/>
                      </a:lnTo>
                      <a:lnTo>
                        <a:pt x="15840" y="21600"/>
                      </a:lnTo>
                      <a:cubicBezTo>
                        <a:pt x="15840" y="21600"/>
                        <a:pt x="14400" y="21600"/>
                        <a:pt x="14400" y="21600"/>
                      </a:cubicBezTo>
                      <a:close/>
                      <a:moveTo>
                        <a:pt x="11520" y="21600"/>
                      </a:moveTo>
                      <a:lnTo>
                        <a:pt x="11520" y="0"/>
                      </a:lnTo>
                      <a:lnTo>
                        <a:pt x="12960" y="0"/>
                      </a:lnTo>
                      <a:lnTo>
                        <a:pt x="12960" y="21600"/>
                      </a:lnTo>
                      <a:cubicBezTo>
                        <a:pt x="12960" y="21600"/>
                        <a:pt x="11520" y="21600"/>
                        <a:pt x="11520" y="21600"/>
                      </a:cubicBezTo>
                      <a:close/>
                      <a:moveTo>
                        <a:pt x="8640" y="21600"/>
                      </a:moveTo>
                      <a:lnTo>
                        <a:pt x="8640" y="0"/>
                      </a:lnTo>
                      <a:lnTo>
                        <a:pt x="10080" y="0"/>
                      </a:lnTo>
                      <a:lnTo>
                        <a:pt x="10080" y="21600"/>
                      </a:lnTo>
                      <a:cubicBezTo>
                        <a:pt x="10080" y="21600"/>
                        <a:pt x="8640" y="21600"/>
                        <a:pt x="8640" y="21600"/>
                      </a:cubicBezTo>
                      <a:close/>
                      <a:moveTo>
                        <a:pt x="5760" y="21600"/>
                      </a:moveTo>
                      <a:lnTo>
                        <a:pt x="5760" y="0"/>
                      </a:lnTo>
                      <a:lnTo>
                        <a:pt x="7200" y="0"/>
                      </a:lnTo>
                      <a:lnTo>
                        <a:pt x="7200" y="21600"/>
                      </a:lnTo>
                      <a:cubicBezTo>
                        <a:pt x="7200" y="21600"/>
                        <a:pt x="5760" y="21600"/>
                        <a:pt x="5760" y="21600"/>
                      </a:cubicBezTo>
                      <a:close/>
                      <a:moveTo>
                        <a:pt x="2880" y="21600"/>
                      </a:moveTo>
                      <a:lnTo>
                        <a:pt x="2880" y="0"/>
                      </a:lnTo>
                      <a:lnTo>
                        <a:pt x="4320" y="0"/>
                      </a:lnTo>
                      <a:lnTo>
                        <a:pt x="4320" y="21600"/>
                      </a:lnTo>
                      <a:cubicBezTo>
                        <a:pt x="4320" y="21600"/>
                        <a:pt x="2880" y="21600"/>
                        <a:pt x="2880" y="21600"/>
                      </a:cubicBezTo>
                      <a:close/>
                      <a:moveTo>
                        <a:pt x="0" y="21600"/>
                      </a:moveTo>
                      <a:lnTo>
                        <a:pt x="0" y="0"/>
                      </a:lnTo>
                      <a:lnTo>
                        <a:pt x="1440" y="0"/>
                      </a:lnTo>
                      <a:lnTo>
                        <a:pt x="1440" y="21600"/>
                      </a:lnTo>
                      <a:cubicBezTo>
                        <a:pt x="1440" y="21600"/>
                        <a:pt x="0" y="21600"/>
                        <a:pt x="0" y="21600"/>
                      </a:cubicBezTo>
                      <a:close/>
                    </a:path>
                  </a:pathLst>
                </a:custGeom>
                <a:solidFill>
                  <a:srgbClr val="FFFFFF"/>
                </a:solidFill>
                <a:ln w="12700" cap="flat">
                  <a:noFill/>
                  <a:miter lim="400000"/>
                </a:ln>
                <a:effectLst/>
              </p:spPr>
              <p:txBody>
                <a:bodyPr wrap="square" lIns="0" tIns="0" rIns="0" bIns="0" numCol="1" anchor="ctr">
                  <a:noAutofit/>
                </a:bodyPr>
                <a:lstStyle/>
                <a:p>
                  <a:pPr>
                    <a:defRPr sz="3000"/>
                  </a:pPr>
                  <a:endParaRPr sz="2109"/>
                </a:p>
              </p:txBody>
            </p:sp>
            <p:sp>
              <p:nvSpPr>
                <p:cNvPr id="1335" name="Shape"/>
                <p:cNvSpPr/>
                <p:nvPr/>
              </p:nvSpPr>
              <p:spPr>
                <a:xfrm flipH="1">
                  <a:off x="0" y="0"/>
                  <a:ext cx="3979150" cy="132658"/>
                </a:xfrm>
                <a:custGeom>
                  <a:avLst/>
                  <a:gdLst/>
                  <a:ahLst/>
                  <a:cxnLst>
                    <a:cxn ang="0">
                      <a:pos x="wd2" y="hd2"/>
                    </a:cxn>
                    <a:cxn ang="5400000">
                      <a:pos x="wd2" y="hd2"/>
                    </a:cxn>
                    <a:cxn ang="10800000">
                      <a:pos x="wd2" y="hd2"/>
                    </a:cxn>
                    <a:cxn ang="16200000">
                      <a:pos x="wd2" y="hd2"/>
                    </a:cxn>
                  </a:cxnLst>
                  <a:rect l="0" t="0" r="r" b="b"/>
                  <a:pathLst>
                    <a:path w="21600" h="21600" extrusionOk="0">
                      <a:moveTo>
                        <a:pt x="20160" y="21600"/>
                      </a:moveTo>
                      <a:lnTo>
                        <a:pt x="20160" y="0"/>
                      </a:lnTo>
                      <a:lnTo>
                        <a:pt x="21600" y="0"/>
                      </a:lnTo>
                      <a:lnTo>
                        <a:pt x="21600" y="21600"/>
                      </a:lnTo>
                      <a:cubicBezTo>
                        <a:pt x="21600" y="21600"/>
                        <a:pt x="20160" y="21600"/>
                        <a:pt x="20160" y="21600"/>
                      </a:cubicBezTo>
                      <a:close/>
                      <a:moveTo>
                        <a:pt x="17280" y="21600"/>
                      </a:moveTo>
                      <a:lnTo>
                        <a:pt x="17280" y="0"/>
                      </a:lnTo>
                      <a:lnTo>
                        <a:pt x="18720" y="0"/>
                      </a:lnTo>
                      <a:lnTo>
                        <a:pt x="18720" y="21600"/>
                      </a:lnTo>
                      <a:cubicBezTo>
                        <a:pt x="18720" y="21600"/>
                        <a:pt x="17280" y="21600"/>
                        <a:pt x="17280" y="21600"/>
                      </a:cubicBezTo>
                      <a:close/>
                      <a:moveTo>
                        <a:pt x="14400" y="21600"/>
                      </a:moveTo>
                      <a:lnTo>
                        <a:pt x="14400" y="0"/>
                      </a:lnTo>
                      <a:lnTo>
                        <a:pt x="15840" y="0"/>
                      </a:lnTo>
                      <a:lnTo>
                        <a:pt x="15840" y="21600"/>
                      </a:lnTo>
                      <a:cubicBezTo>
                        <a:pt x="15840" y="21600"/>
                        <a:pt x="14400" y="21600"/>
                        <a:pt x="14400" y="21600"/>
                      </a:cubicBezTo>
                      <a:close/>
                      <a:moveTo>
                        <a:pt x="11520" y="21600"/>
                      </a:moveTo>
                      <a:lnTo>
                        <a:pt x="11520" y="0"/>
                      </a:lnTo>
                      <a:lnTo>
                        <a:pt x="12960" y="0"/>
                      </a:lnTo>
                      <a:lnTo>
                        <a:pt x="12960" y="21600"/>
                      </a:lnTo>
                      <a:cubicBezTo>
                        <a:pt x="12960" y="21600"/>
                        <a:pt x="11520" y="21600"/>
                        <a:pt x="11520" y="21600"/>
                      </a:cubicBezTo>
                      <a:close/>
                      <a:moveTo>
                        <a:pt x="8640" y="21600"/>
                      </a:moveTo>
                      <a:lnTo>
                        <a:pt x="8640" y="0"/>
                      </a:lnTo>
                      <a:lnTo>
                        <a:pt x="10080" y="0"/>
                      </a:lnTo>
                      <a:lnTo>
                        <a:pt x="10080" y="21600"/>
                      </a:lnTo>
                      <a:cubicBezTo>
                        <a:pt x="10080" y="21600"/>
                        <a:pt x="8640" y="21600"/>
                        <a:pt x="8640" y="21600"/>
                      </a:cubicBezTo>
                      <a:close/>
                      <a:moveTo>
                        <a:pt x="5760" y="21600"/>
                      </a:moveTo>
                      <a:lnTo>
                        <a:pt x="5760" y="0"/>
                      </a:lnTo>
                      <a:lnTo>
                        <a:pt x="7200" y="0"/>
                      </a:lnTo>
                      <a:lnTo>
                        <a:pt x="7200" y="21600"/>
                      </a:lnTo>
                      <a:cubicBezTo>
                        <a:pt x="7200" y="21600"/>
                        <a:pt x="5760" y="21600"/>
                        <a:pt x="5760" y="21600"/>
                      </a:cubicBezTo>
                      <a:close/>
                      <a:moveTo>
                        <a:pt x="2880" y="21600"/>
                      </a:moveTo>
                      <a:lnTo>
                        <a:pt x="2880" y="0"/>
                      </a:lnTo>
                      <a:lnTo>
                        <a:pt x="4320" y="0"/>
                      </a:lnTo>
                      <a:lnTo>
                        <a:pt x="4320" y="21600"/>
                      </a:lnTo>
                      <a:cubicBezTo>
                        <a:pt x="4320" y="21600"/>
                        <a:pt x="2880" y="21600"/>
                        <a:pt x="2880" y="21600"/>
                      </a:cubicBezTo>
                      <a:close/>
                      <a:moveTo>
                        <a:pt x="0" y="21600"/>
                      </a:moveTo>
                      <a:lnTo>
                        <a:pt x="0" y="0"/>
                      </a:lnTo>
                      <a:lnTo>
                        <a:pt x="1440" y="0"/>
                      </a:lnTo>
                      <a:lnTo>
                        <a:pt x="1440" y="21600"/>
                      </a:lnTo>
                      <a:cubicBezTo>
                        <a:pt x="1440" y="21600"/>
                        <a:pt x="0" y="21600"/>
                        <a:pt x="0" y="21600"/>
                      </a:cubicBezTo>
                      <a:close/>
                    </a:path>
                  </a:pathLst>
                </a:custGeom>
                <a:solidFill>
                  <a:srgbClr val="FFFFFF"/>
                </a:solidFill>
                <a:ln w="12700" cap="flat">
                  <a:noFill/>
                  <a:miter lim="400000"/>
                </a:ln>
                <a:effectLst/>
              </p:spPr>
              <p:txBody>
                <a:bodyPr wrap="square" lIns="0" tIns="0" rIns="0" bIns="0" numCol="1" anchor="ctr">
                  <a:noAutofit/>
                </a:bodyPr>
                <a:lstStyle/>
                <a:p>
                  <a:pPr>
                    <a:defRPr sz="3000"/>
                  </a:pPr>
                  <a:endParaRPr sz="2109"/>
                </a:p>
              </p:txBody>
            </p:sp>
          </p:grpSp>
        </p:grpSp>
        <p:grpSp>
          <p:nvGrpSpPr>
            <p:cNvPr id="1345" name="Group"/>
            <p:cNvGrpSpPr/>
            <p:nvPr/>
          </p:nvGrpSpPr>
          <p:grpSpPr>
            <a:xfrm>
              <a:off x="1407067" y="1135593"/>
              <a:ext cx="11578246" cy="7488937"/>
              <a:chOff x="-1375114" y="-3475153"/>
              <a:chExt cx="11578245" cy="7488936"/>
            </a:xfrm>
          </p:grpSpPr>
          <p:sp>
            <p:nvSpPr>
              <p:cNvPr id="1338" name="Shape"/>
              <p:cNvSpPr/>
              <p:nvPr/>
            </p:nvSpPr>
            <p:spPr>
              <a:xfrm>
                <a:off x="324471" y="-233620"/>
                <a:ext cx="1270001" cy="1270001"/>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rgbClr val="3197E0"/>
              </a:solidFill>
              <a:ln w="12700" cap="flat">
                <a:noFill/>
                <a:miter lim="400000"/>
              </a:ln>
              <a:effectLst/>
            </p:spPr>
            <p:txBody>
              <a:bodyPr wrap="square" lIns="0" tIns="0" rIns="0" bIns="0" numCol="1" anchor="ctr">
                <a:noAutofit/>
              </a:bodyPr>
              <a:lstStyle/>
              <a:p>
                <a:endParaRPr sz="1266" dirty="0"/>
              </a:p>
            </p:txBody>
          </p:sp>
          <p:sp>
            <p:nvSpPr>
              <p:cNvPr id="1340" name="Person attends GP surgery. GP recommends CCL"/>
              <p:cNvSpPr txBox="1"/>
              <p:nvPr/>
            </p:nvSpPr>
            <p:spPr>
              <a:xfrm>
                <a:off x="6903100" y="2803468"/>
                <a:ext cx="2923869" cy="121031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lvl1pPr>
                  <a:defRPr sz="2400"/>
                </a:lvl1pPr>
              </a:lstStyle>
              <a:p>
                <a:r>
                  <a:rPr sz="1687" dirty="0"/>
                  <a:t>Person attends GP surgery. GP recommends CCL</a:t>
                </a:r>
              </a:p>
            </p:txBody>
          </p:sp>
          <p:sp>
            <p:nvSpPr>
              <p:cNvPr id="1341" name="Person continues to meet chaplain for as long as they need to"/>
              <p:cNvSpPr txBox="1"/>
              <p:nvPr/>
            </p:nvSpPr>
            <p:spPr>
              <a:xfrm>
                <a:off x="7797536" y="-1342328"/>
                <a:ext cx="2405595" cy="194879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lvl1pPr>
                  <a:defRPr sz="2400"/>
                </a:lvl1pPr>
              </a:lstStyle>
              <a:p>
                <a:r>
                  <a:rPr sz="1687" dirty="0"/>
                  <a:t>Person continues to meet chaplain for as long as they need to</a:t>
                </a:r>
              </a:p>
            </p:txBody>
          </p:sp>
          <p:sp>
            <p:nvSpPr>
              <p:cNvPr id="1342" name="Person meets with chaplain. Chaplain listens"/>
              <p:cNvSpPr txBox="1"/>
              <p:nvPr/>
            </p:nvSpPr>
            <p:spPr>
              <a:xfrm>
                <a:off x="-1375114" y="-1012634"/>
                <a:ext cx="2422801" cy="121031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lvl1pPr>
                  <a:defRPr sz="2400"/>
                </a:lvl1pPr>
              </a:lstStyle>
              <a:p>
                <a:r>
                  <a:rPr sz="1687" dirty="0"/>
                  <a:t>Person meets with chaplain. Chaplain listens</a:t>
                </a:r>
              </a:p>
            </p:txBody>
          </p:sp>
          <p:sp>
            <p:nvSpPr>
              <p:cNvPr id="1343" name="Person discharges self from CCL"/>
              <p:cNvSpPr txBox="1"/>
              <p:nvPr/>
            </p:nvSpPr>
            <p:spPr>
              <a:xfrm>
                <a:off x="-931543" y="-3448088"/>
                <a:ext cx="1849550" cy="157955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lvl1pPr>
                  <a:defRPr sz="2400"/>
                </a:lvl1pPr>
              </a:lstStyle>
              <a:p>
                <a:r>
                  <a:rPr sz="1687" dirty="0"/>
                  <a:t>Person discharges self from CCL</a:t>
                </a:r>
              </a:p>
            </p:txBody>
          </p:sp>
          <p:sp>
            <p:nvSpPr>
              <p:cNvPr id="1344" name="Person completes survey"/>
              <p:cNvSpPr txBox="1"/>
              <p:nvPr/>
            </p:nvSpPr>
            <p:spPr>
              <a:xfrm>
                <a:off x="7052992" y="-3475153"/>
                <a:ext cx="2760211" cy="8410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5719" tIns="35719" rIns="35719" bIns="35719" numCol="1" anchor="ctr">
                <a:spAutoFit/>
              </a:bodyPr>
              <a:lstStyle>
                <a:lvl1pPr>
                  <a:defRPr sz="2400"/>
                </a:lvl1pPr>
              </a:lstStyle>
              <a:p>
                <a:r>
                  <a:rPr sz="1687" dirty="0"/>
                  <a:t>Person completes</a:t>
                </a:r>
                <a:r>
                  <a:rPr lang="en-GB" sz="1687" dirty="0"/>
                  <a:t> follow up</a:t>
                </a:r>
                <a:endParaRPr sz="1687" dirty="0"/>
              </a:p>
            </p:txBody>
          </p:sp>
        </p:grpSp>
        <p:grpSp>
          <p:nvGrpSpPr>
            <p:cNvPr id="1349" name="Group"/>
            <p:cNvGrpSpPr/>
            <p:nvPr/>
          </p:nvGrpSpPr>
          <p:grpSpPr>
            <a:xfrm>
              <a:off x="3417725" y="3024226"/>
              <a:ext cx="7102658" cy="2193216"/>
              <a:chOff x="-5832656" y="0"/>
              <a:chExt cx="7102656" cy="2193214"/>
            </a:xfrm>
          </p:grpSpPr>
          <p:sp>
            <p:nvSpPr>
              <p:cNvPr id="1346" name="Shape"/>
              <p:cNvSpPr/>
              <p:nvPr/>
            </p:nvSpPr>
            <p:spPr>
              <a:xfrm>
                <a:off x="0" y="0"/>
                <a:ext cx="1270001" cy="1270001"/>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rgbClr val="72B1D7"/>
              </a:solidFill>
              <a:ln w="12700" cap="flat">
                <a:noFill/>
                <a:miter lim="400000"/>
              </a:ln>
              <a:effectLst/>
            </p:spPr>
            <p:txBody>
              <a:bodyPr wrap="square" lIns="0" tIns="0" rIns="0" bIns="0" numCol="1" anchor="ctr">
                <a:noAutofit/>
              </a:bodyPr>
              <a:lstStyle/>
              <a:p>
                <a:endParaRPr sz="1266"/>
              </a:p>
            </p:txBody>
          </p:sp>
          <p:sp>
            <p:nvSpPr>
              <p:cNvPr id="1347" name="Shape"/>
              <p:cNvSpPr/>
              <p:nvPr/>
            </p:nvSpPr>
            <p:spPr>
              <a:xfrm>
                <a:off x="319314" y="400627"/>
                <a:ext cx="631372" cy="468746"/>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solidFill>
                <a:srgbClr val="FFFFFF"/>
              </a:solidFill>
              <a:ln w="12700" cap="flat">
                <a:noFill/>
                <a:miter lim="400000"/>
              </a:ln>
              <a:effectLst/>
            </p:spPr>
            <p:txBody>
              <a:bodyPr wrap="square" lIns="0" tIns="0" rIns="0" bIns="0" numCol="1" anchor="ctr">
                <a:noAutofit/>
              </a:bodyPr>
              <a:lstStyle/>
              <a:p>
                <a:endParaRPr sz="1266"/>
              </a:p>
            </p:txBody>
          </p:sp>
          <p:sp>
            <p:nvSpPr>
              <p:cNvPr id="1348" name="Shape"/>
              <p:cNvSpPr/>
              <p:nvPr/>
            </p:nvSpPr>
            <p:spPr>
              <a:xfrm>
                <a:off x="-5832657" y="1724469"/>
                <a:ext cx="631372" cy="468746"/>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solidFill>
                <a:srgbClr val="FFFFFF"/>
              </a:solidFill>
              <a:ln w="12700" cap="flat">
                <a:noFill/>
                <a:miter lim="400000"/>
              </a:ln>
              <a:effectLst/>
            </p:spPr>
            <p:txBody>
              <a:bodyPr wrap="square" lIns="0" tIns="0" rIns="0" bIns="0" numCol="1" anchor="ctr">
                <a:noAutofit/>
              </a:bodyPr>
              <a:lstStyle/>
              <a:p>
                <a:endParaRPr sz="1266"/>
              </a:p>
            </p:txBody>
          </p:sp>
        </p:grpSp>
        <p:sp>
          <p:nvSpPr>
            <p:cNvPr id="1350" name="Group"/>
            <p:cNvSpPr/>
            <p:nvPr/>
          </p:nvSpPr>
          <p:spPr>
            <a:xfrm>
              <a:off x="3465532" y="1608255"/>
              <a:ext cx="1270001" cy="1270001"/>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rgbClr val="999999"/>
            </a:solidFill>
            <a:ln w="12700" cap="flat">
              <a:noFill/>
              <a:miter lim="400000"/>
            </a:ln>
            <a:effectLst/>
          </p:spPr>
          <p:txBody>
            <a:bodyPr wrap="square" lIns="0" tIns="0" rIns="0" bIns="0" numCol="1" anchor="ctr">
              <a:noAutofit/>
            </a:bodyPr>
            <a:lstStyle/>
            <a:p>
              <a:endParaRPr sz="1266"/>
            </a:p>
          </p:txBody>
        </p:sp>
        <p:sp>
          <p:nvSpPr>
            <p:cNvPr id="1351" name="Sun"/>
            <p:cNvSpPr/>
            <p:nvPr/>
          </p:nvSpPr>
          <p:spPr>
            <a:xfrm>
              <a:off x="3465532" y="1608255"/>
              <a:ext cx="1270001" cy="1270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8912" y="3909"/>
                  </a:lnTo>
                  <a:cubicBezTo>
                    <a:pt x="9458" y="3767"/>
                    <a:pt x="10107" y="3684"/>
                    <a:pt x="10795" y="3684"/>
                  </a:cubicBezTo>
                  <a:cubicBezTo>
                    <a:pt x="11488" y="3684"/>
                    <a:pt x="12138" y="3766"/>
                    <a:pt x="12695" y="3914"/>
                  </a:cubicBezTo>
                  <a:lnTo>
                    <a:pt x="10800" y="0"/>
                  </a:lnTo>
                  <a:close/>
                  <a:moveTo>
                    <a:pt x="18430" y="3160"/>
                  </a:moveTo>
                  <a:lnTo>
                    <a:pt x="14332" y="4591"/>
                  </a:lnTo>
                  <a:cubicBezTo>
                    <a:pt x="14828" y="4880"/>
                    <a:pt x="15340" y="5278"/>
                    <a:pt x="15826" y="5764"/>
                  </a:cubicBezTo>
                  <a:cubicBezTo>
                    <a:pt x="16317" y="6255"/>
                    <a:pt x="16717" y="6774"/>
                    <a:pt x="17006" y="7265"/>
                  </a:cubicBezTo>
                  <a:lnTo>
                    <a:pt x="18430" y="3160"/>
                  </a:lnTo>
                  <a:close/>
                  <a:moveTo>
                    <a:pt x="3160" y="3172"/>
                  </a:moveTo>
                  <a:lnTo>
                    <a:pt x="4591" y="7270"/>
                  </a:lnTo>
                  <a:cubicBezTo>
                    <a:pt x="4880" y="6773"/>
                    <a:pt x="5278" y="6260"/>
                    <a:pt x="5764" y="5774"/>
                  </a:cubicBezTo>
                  <a:cubicBezTo>
                    <a:pt x="6255" y="5283"/>
                    <a:pt x="6774" y="4885"/>
                    <a:pt x="7265" y="4596"/>
                  </a:cubicBezTo>
                  <a:lnTo>
                    <a:pt x="3160" y="3172"/>
                  </a:lnTo>
                  <a:close/>
                  <a:moveTo>
                    <a:pt x="10800" y="4661"/>
                  </a:moveTo>
                  <a:cubicBezTo>
                    <a:pt x="7400" y="4661"/>
                    <a:pt x="4633" y="7427"/>
                    <a:pt x="4633" y="10827"/>
                  </a:cubicBezTo>
                  <a:cubicBezTo>
                    <a:pt x="4633" y="14227"/>
                    <a:pt x="7400" y="16994"/>
                    <a:pt x="10800" y="16994"/>
                  </a:cubicBezTo>
                  <a:cubicBezTo>
                    <a:pt x="14200" y="16994"/>
                    <a:pt x="16967" y="14227"/>
                    <a:pt x="16967" y="10827"/>
                  </a:cubicBezTo>
                  <a:cubicBezTo>
                    <a:pt x="16967" y="7427"/>
                    <a:pt x="14200" y="4661"/>
                    <a:pt x="10800" y="4661"/>
                  </a:cubicBezTo>
                  <a:close/>
                  <a:moveTo>
                    <a:pt x="3914" y="8907"/>
                  </a:moveTo>
                  <a:lnTo>
                    <a:pt x="0" y="10800"/>
                  </a:lnTo>
                  <a:lnTo>
                    <a:pt x="3909" y="12688"/>
                  </a:lnTo>
                  <a:cubicBezTo>
                    <a:pt x="3767" y="12137"/>
                    <a:pt x="3684" y="11493"/>
                    <a:pt x="3684" y="10805"/>
                  </a:cubicBezTo>
                  <a:cubicBezTo>
                    <a:pt x="3684" y="10112"/>
                    <a:pt x="3766" y="9464"/>
                    <a:pt x="3914" y="8907"/>
                  </a:cubicBezTo>
                  <a:close/>
                  <a:moveTo>
                    <a:pt x="17693" y="8907"/>
                  </a:moveTo>
                  <a:cubicBezTo>
                    <a:pt x="17835" y="9458"/>
                    <a:pt x="17916" y="10102"/>
                    <a:pt x="17916" y="10790"/>
                  </a:cubicBezTo>
                  <a:cubicBezTo>
                    <a:pt x="17916" y="11483"/>
                    <a:pt x="17835" y="12131"/>
                    <a:pt x="17688" y="12688"/>
                  </a:cubicBezTo>
                  <a:lnTo>
                    <a:pt x="21600" y="10795"/>
                  </a:lnTo>
                  <a:lnTo>
                    <a:pt x="17693" y="8907"/>
                  </a:lnTo>
                  <a:close/>
                  <a:moveTo>
                    <a:pt x="17011" y="14332"/>
                  </a:moveTo>
                  <a:cubicBezTo>
                    <a:pt x="16722" y="14828"/>
                    <a:pt x="16323" y="15340"/>
                    <a:pt x="15838" y="15826"/>
                  </a:cubicBezTo>
                  <a:cubicBezTo>
                    <a:pt x="15346" y="16317"/>
                    <a:pt x="14828" y="16717"/>
                    <a:pt x="14337" y="17006"/>
                  </a:cubicBezTo>
                  <a:lnTo>
                    <a:pt x="18440" y="18430"/>
                  </a:lnTo>
                  <a:lnTo>
                    <a:pt x="17011" y="14332"/>
                  </a:lnTo>
                  <a:close/>
                  <a:moveTo>
                    <a:pt x="4596" y="14337"/>
                  </a:moveTo>
                  <a:lnTo>
                    <a:pt x="3172" y="18440"/>
                  </a:lnTo>
                  <a:lnTo>
                    <a:pt x="7270" y="17011"/>
                  </a:lnTo>
                  <a:cubicBezTo>
                    <a:pt x="6773" y="16722"/>
                    <a:pt x="6260" y="16323"/>
                    <a:pt x="5774" y="15838"/>
                  </a:cubicBezTo>
                  <a:cubicBezTo>
                    <a:pt x="5283" y="15346"/>
                    <a:pt x="4885" y="14828"/>
                    <a:pt x="4596" y="14337"/>
                  </a:cubicBezTo>
                  <a:close/>
                  <a:moveTo>
                    <a:pt x="8907" y="17688"/>
                  </a:moveTo>
                  <a:lnTo>
                    <a:pt x="10800" y="21600"/>
                  </a:lnTo>
                  <a:lnTo>
                    <a:pt x="12688" y="17693"/>
                  </a:lnTo>
                  <a:cubicBezTo>
                    <a:pt x="12142" y="17835"/>
                    <a:pt x="11493" y="17916"/>
                    <a:pt x="10805" y="17916"/>
                  </a:cubicBezTo>
                  <a:cubicBezTo>
                    <a:pt x="10112" y="17916"/>
                    <a:pt x="9464" y="17835"/>
                    <a:pt x="8907" y="17688"/>
                  </a:cubicBezTo>
                  <a:close/>
                </a:path>
              </a:pathLst>
            </a:custGeom>
            <a:solidFill>
              <a:schemeClr val="accent3">
                <a:satOff val="18648"/>
                <a:lumOff val="5971"/>
              </a:schemeClr>
            </a:solidFill>
            <a:ln w="12700" cap="flat">
              <a:noFill/>
              <a:miter lim="400000"/>
            </a:ln>
            <a:effectLst/>
          </p:spPr>
          <p:txBody>
            <a:bodyPr wrap="square" lIns="0" tIns="0" rIns="0" bIns="0" numCol="1" anchor="t">
              <a:noAutofit/>
            </a:bodyPr>
            <a:lstStyle/>
            <a:p>
              <a:endParaRPr sz="1266"/>
            </a:p>
          </p:txBody>
        </p:sp>
        <p:sp>
          <p:nvSpPr>
            <p:cNvPr id="1352" name="Medical Cross"/>
            <p:cNvSpPr/>
            <p:nvPr/>
          </p:nvSpPr>
          <p:spPr>
            <a:xfrm>
              <a:off x="9557887" y="5856328"/>
              <a:ext cx="1270001" cy="1270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8006" y="3400"/>
                  </a:moveTo>
                  <a:lnTo>
                    <a:pt x="13596" y="3400"/>
                  </a:lnTo>
                  <a:lnTo>
                    <a:pt x="13596" y="8006"/>
                  </a:lnTo>
                  <a:lnTo>
                    <a:pt x="18201" y="8006"/>
                  </a:lnTo>
                  <a:lnTo>
                    <a:pt x="18201" y="13595"/>
                  </a:lnTo>
                  <a:lnTo>
                    <a:pt x="13596" y="13595"/>
                  </a:lnTo>
                  <a:lnTo>
                    <a:pt x="13596" y="18201"/>
                  </a:lnTo>
                  <a:lnTo>
                    <a:pt x="8006" y="18201"/>
                  </a:lnTo>
                  <a:lnTo>
                    <a:pt x="8006" y="13595"/>
                  </a:lnTo>
                  <a:lnTo>
                    <a:pt x="3400" y="13595"/>
                  </a:lnTo>
                  <a:lnTo>
                    <a:pt x="3400" y="8006"/>
                  </a:lnTo>
                  <a:lnTo>
                    <a:pt x="8006" y="8006"/>
                  </a:lnTo>
                  <a:lnTo>
                    <a:pt x="8006" y="3400"/>
                  </a:lnTo>
                  <a:close/>
                </a:path>
              </a:pathLst>
            </a:custGeom>
            <a:solidFill>
              <a:srgbClr val="3484C9"/>
            </a:solidFill>
            <a:ln w="12700" cap="flat">
              <a:noFill/>
              <a:miter lim="400000"/>
            </a:ln>
            <a:effectLst/>
          </p:spPr>
          <p:txBody>
            <a:bodyPr wrap="square" lIns="0" tIns="0" rIns="0" bIns="0" numCol="1" anchor="t">
              <a:noAutofit/>
            </a:bodyPr>
            <a:lstStyle/>
            <a:p>
              <a:endParaRPr sz="1266"/>
            </a:p>
          </p:txBody>
        </p:sp>
      </p:grpSp>
      <p:pic>
        <p:nvPicPr>
          <p:cNvPr id="1354" name="pasted-image.pdf" descr="pasted-image.pdf"/>
          <p:cNvPicPr>
            <a:picLocks noChangeAspect="1"/>
          </p:cNvPicPr>
          <p:nvPr/>
        </p:nvPicPr>
        <p:blipFill>
          <a:blip r:embed="rId2"/>
          <a:stretch>
            <a:fillRect/>
          </a:stretch>
        </p:blipFill>
        <p:spPr>
          <a:xfrm>
            <a:off x="7551471" y="462702"/>
            <a:ext cx="910785" cy="683088"/>
          </a:xfrm>
          <a:prstGeom prst="rect">
            <a:avLst/>
          </a:prstGeom>
          <a:ln w="12700">
            <a:miter lim="400000"/>
          </a:ln>
        </p:spPr>
      </p:pic>
      <p:sp>
        <p:nvSpPr>
          <p:cNvPr id="1355" name="Start"/>
          <p:cNvSpPr txBox="1"/>
          <p:nvPr/>
        </p:nvSpPr>
        <p:spPr>
          <a:xfrm>
            <a:off x="2753257" y="4494676"/>
            <a:ext cx="414409" cy="266933"/>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r>
              <a:rPr sz="1266" dirty="0"/>
              <a:t>Start</a:t>
            </a:r>
          </a:p>
        </p:txBody>
      </p:sp>
      <p:sp>
        <p:nvSpPr>
          <p:cNvPr id="1356" name="Finish"/>
          <p:cNvSpPr txBox="1"/>
          <p:nvPr/>
        </p:nvSpPr>
        <p:spPr>
          <a:xfrm>
            <a:off x="8585266" y="399988"/>
            <a:ext cx="517770" cy="266933"/>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r>
              <a:rPr sz="1266" dirty="0"/>
              <a:t>Finish</a:t>
            </a:r>
          </a:p>
        </p:txBody>
      </p:sp>
      <p:pic>
        <p:nvPicPr>
          <p:cNvPr id="51" name="pasted-image.pdf" descr="pasted-image.pdf"/>
          <p:cNvPicPr>
            <a:picLocks noChangeAspect="1"/>
          </p:cNvPicPr>
          <p:nvPr/>
        </p:nvPicPr>
        <p:blipFill>
          <a:blip r:embed="rId2"/>
          <a:stretch>
            <a:fillRect/>
          </a:stretch>
        </p:blipFill>
        <p:spPr>
          <a:xfrm>
            <a:off x="1668040" y="313814"/>
            <a:ext cx="8725581" cy="6544186"/>
          </a:xfrm>
          <a:prstGeom prst="rect">
            <a:avLst/>
          </a:prstGeom>
          <a:ln w="12700">
            <a:miter lim="400000"/>
          </a:ln>
        </p:spPr>
      </p:pic>
      <p:pic>
        <p:nvPicPr>
          <p:cNvPr id="52" name="pasted-image.pdf" descr="pasted-image.pdf">
            <a:extLst>
              <a:ext uri="{FF2B5EF4-FFF2-40B4-BE49-F238E27FC236}">
                <a16:creationId xmlns:a16="http://schemas.microsoft.com/office/drawing/2014/main" id="{39A3907F-DF8B-884F-B858-44F43ECE71AB}"/>
              </a:ext>
            </a:extLst>
          </p:cNvPr>
          <p:cNvPicPr>
            <a:picLocks noChangeAspect="1"/>
          </p:cNvPicPr>
          <p:nvPr/>
        </p:nvPicPr>
        <p:blipFill>
          <a:blip r:embed="rId2"/>
          <a:stretch>
            <a:fillRect/>
          </a:stretch>
        </p:blipFill>
        <p:spPr>
          <a:xfrm>
            <a:off x="7433543" y="3707505"/>
            <a:ext cx="910785" cy="683088"/>
          </a:xfrm>
          <a:prstGeom prst="rect">
            <a:avLst/>
          </a:prstGeom>
          <a:ln w="12700">
            <a:miter lim="400000"/>
          </a:ln>
        </p:spPr>
      </p:pic>
      <p:sp>
        <p:nvSpPr>
          <p:cNvPr id="2" name="TextBox 1">
            <a:extLst>
              <a:ext uri="{FF2B5EF4-FFF2-40B4-BE49-F238E27FC236}">
                <a16:creationId xmlns:a16="http://schemas.microsoft.com/office/drawing/2014/main" id="{8B49DD41-2C6E-1E4A-A87B-C96503791B04}"/>
              </a:ext>
            </a:extLst>
          </p:cNvPr>
          <p:cNvSpPr txBox="1"/>
          <p:nvPr/>
        </p:nvSpPr>
        <p:spPr>
          <a:xfrm>
            <a:off x="6770681" y="3446265"/>
            <a:ext cx="1314719" cy="287130"/>
          </a:xfrm>
          <a:prstGeom prst="rect">
            <a:avLst/>
          </a:prstGeom>
          <a:noFill/>
        </p:spPr>
        <p:txBody>
          <a:bodyPr wrap="none" rtlCol="0">
            <a:spAutoFit/>
          </a:bodyPr>
          <a:lstStyle/>
          <a:p>
            <a:r>
              <a:rPr lang="en-US" sz="1266" dirty="0">
                <a:solidFill>
                  <a:srgbClr val="FF0000"/>
                </a:solidFill>
              </a:rPr>
              <a:t>Baseline PROM</a:t>
            </a:r>
          </a:p>
        </p:txBody>
      </p:sp>
      <p:sp>
        <p:nvSpPr>
          <p:cNvPr id="54" name="TextBox 53">
            <a:extLst>
              <a:ext uri="{FF2B5EF4-FFF2-40B4-BE49-F238E27FC236}">
                <a16:creationId xmlns:a16="http://schemas.microsoft.com/office/drawing/2014/main" id="{EC67F72B-6307-9B46-8400-7C734F4E24A4}"/>
              </a:ext>
            </a:extLst>
          </p:cNvPr>
          <p:cNvSpPr txBox="1"/>
          <p:nvPr/>
        </p:nvSpPr>
        <p:spPr>
          <a:xfrm>
            <a:off x="6484892" y="175004"/>
            <a:ext cx="1936684" cy="287130"/>
          </a:xfrm>
          <a:prstGeom prst="rect">
            <a:avLst/>
          </a:prstGeom>
          <a:noFill/>
        </p:spPr>
        <p:txBody>
          <a:bodyPr wrap="none" rtlCol="0">
            <a:spAutoFit/>
          </a:bodyPr>
          <a:lstStyle/>
          <a:p>
            <a:r>
              <a:rPr lang="en-US" sz="1266" dirty="0">
                <a:solidFill>
                  <a:srgbClr val="FF0000"/>
                </a:solidFill>
              </a:rPr>
              <a:t>Post intervention PROM</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503 -0.02019 L 0.26501 -0.29427 " pathEditMode="relative" rAng="0" ptsTypes="AA">
                                      <p:cBhvr>
                                        <p:cTn id="6" dur="2000" fill="hold"/>
                                        <p:tgtEl>
                                          <p:spTgt spid="51"/>
                                        </p:tgtEl>
                                        <p:attrNameLst>
                                          <p:attrName>ppt_x</p:attrName>
                                          <p:attrName>ppt_y</p:attrName>
                                        </p:attrNameLst>
                                      </p:cBhvr>
                                      <p:rCtr x="14502" y="-13704"/>
                                    </p:animMotion>
                                  </p:childTnLst>
                                </p:cTn>
                              </p:par>
                              <p:par>
                                <p:cTn id="7" presetID="53" presetClass="exit" presetSubtype="32" fill="hold" nodeType="withEffect">
                                  <p:stCondLst>
                                    <p:cond delay="0"/>
                                  </p:stCondLst>
                                  <p:childTnLst>
                                    <p:anim calcmode="lin" valueType="num">
                                      <p:cBhvr>
                                        <p:cTn id="8" dur="2000"/>
                                        <p:tgtEl>
                                          <p:spTgt spid="51"/>
                                        </p:tgtEl>
                                        <p:attrNameLst>
                                          <p:attrName>ppt_w</p:attrName>
                                        </p:attrNameLst>
                                      </p:cBhvr>
                                      <p:tavLst>
                                        <p:tav tm="0">
                                          <p:val>
                                            <p:strVal val="ppt_w"/>
                                          </p:val>
                                        </p:tav>
                                        <p:tav tm="100000">
                                          <p:val>
                                            <p:fltVal val="0"/>
                                          </p:val>
                                        </p:tav>
                                      </p:tavLst>
                                    </p:anim>
                                    <p:anim calcmode="lin" valueType="num">
                                      <p:cBhvr>
                                        <p:cTn id="9" dur="2000"/>
                                        <p:tgtEl>
                                          <p:spTgt spid="51"/>
                                        </p:tgtEl>
                                        <p:attrNameLst>
                                          <p:attrName>ppt_h</p:attrName>
                                        </p:attrNameLst>
                                      </p:cBhvr>
                                      <p:tavLst>
                                        <p:tav tm="0">
                                          <p:val>
                                            <p:strVal val="ppt_h"/>
                                          </p:val>
                                        </p:tav>
                                        <p:tav tm="100000">
                                          <p:val>
                                            <p:fltVal val="0"/>
                                          </p:val>
                                        </p:tav>
                                      </p:tavLst>
                                    </p:anim>
                                    <p:animEffect transition="out" filter="fade">
                                      <p:cBhvr>
                                        <p:cTn id="10" dur="2000"/>
                                        <p:tgtEl>
                                          <p:spTgt spid="51"/>
                                        </p:tgtEl>
                                      </p:cBhvr>
                                    </p:animEffect>
                                    <p:set>
                                      <p:cBhvr>
                                        <p:cTn id="11" dur="1" fill="hold">
                                          <p:stCondLst>
                                            <p:cond delay="1999"/>
                                          </p:stCondLst>
                                        </p:cTn>
                                        <p:tgtEl>
                                          <p:spTgt spid="5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5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4"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81EA5-7633-2846-91A8-F000A097E5B5}"/>
              </a:ext>
            </a:extLst>
          </p:cNvPr>
          <p:cNvSpPr>
            <a:spLocks noGrp="1"/>
          </p:cNvSpPr>
          <p:nvPr>
            <p:ph type="title"/>
          </p:nvPr>
        </p:nvSpPr>
        <p:spPr/>
        <p:txBody>
          <a:bodyPr/>
          <a:lstStyle/>
          <a:p>
            <a:r>
              <a:rPr lang="en-US" dirty="0"/>
              <a:t>Results (n = 101)</a:t>
            </a:r>
          </a:p>
        </p:txBody>
      </p:sp>
      <p:sp>
        <p:nvSpPr>
          <p:cNvPr id="3" name="Text Placeholder 2">
            <a:extLst>
              <a:ext uri="{FF2B5EF4-FFF2-40B4-BE49-F238E27FC236}">
                <a16:creationId xmlns:a16="http://schemas.microsoft.com/office/drawing/2014/main" id="{4DFAE32E-701C-634C-BCAB-6A4CD06FB180}"/>
              </a:ext>
            </a:extLst>
          </p:cNvPr>
          <p:cNvSpPr>
            <a:spLocks noGrp="1"/>
          </p:cNvSpPr>
          <p:nvPr>
            <p:ph type="body" idx="1"/>
          </p:nvPr>
        </p:nvSpPr>
        <p:spPr>
          <a:xfrm>
            <a:off x="5439364" y="4141347"/>
            <a:ext cx="2857364" cy="713818"/>
          </a:xfrm>
        </p:spPr>
        <p:txBody>
          <a:bodyPr/>
          <a:lstStyle/>
          <a:p>
            <a:r>
              <a:rPr lang="en-US" dirty="0"/>
              <a:t>Baseline</a:t>
            </a:r>
          </a:p>
        </p:txBody>
      </p:sp>
      <p:sp>
        <p:nvSpPr>
          <p:cNvPr id="4" name="Content Placeholder 3">
            <a:extLst>
              <a:ext uri="{FF2B5EF4-FFF2-40B4-BE49-F238E27FC236}">
                <a16:creationId xmlns:a16="http://schemas.microsoft.com/office/drawing/2014/main" id="{BD8893E8-3243-8249-B7C0-12B2A805406A}"/>
              </a:ext>
            </a:extLst>
          </p:cNvPr>
          <p:cNvSpPr>
            <a:spLocks noGrp="1"/>
          </p:cNvSpPr>
          <p:nvPr>
            <p:ph sz="half" idx="2"/>
          </p:nvPr>
        </p:nvSpPr>
        <p:spPr>
          <a:xfrm>
            <a:off x="4800755" y="4054999"/>
            <a:ext cx="2858443" cy="3198613"/>
          </a:xfrm>
        </p:spPr>
        <p:txBody>
          <a:bodyPr/>
          <a:lstStyle/>
          <a:p>
            <a:r>
              <a:rPr lang="en-US" dirty="0"/>
              <a:t>Average PROM score = </a:t>
            </a:r>
            <a:r>
              <a:rPr lang="en-US" sz="2812" dirty="0"/>
              <a:t>8</a:t>
            </a:r>
          </a:p>
        </p:txBody>
      </p:sp>
      <p:sp>
        <p:nvSpPr>
          <p:cNvPr id="5" name="Text Placeholder 4">
            <a:extLst>
              <a:ext uri="{FF2B5EF4-FFF2-40B4-BE49-F238E27FC236}">
                <a16:creationId xmlns:a16="http://schemas.microsoft.com/office/drawing/2014/main" id="{D4AC6523-4D6D-9846-98AE-DB71B520E20D}"/>
              </a:ext>
            </a:extLst>
          </p:cNvPr>
          <p:cNvSpPr>
            <a:spLocks noGrp="1"/>
          </p:cNvSpPr>
          <p:nvPr>
            <p:ph type="body" sz="quarter" idx="3"/>
          </p:nvPr>
        </p:nvSpPr>
        <p:spPr>
          <a:xfrm>
            <a:off x="5176881" y="1330640"/>
            <a:ext cx="2859527" cy="713818"/>
          </a:xfrm>
        </p:spPr>
        <p:txBody>
          <a:bodyPr/>
          <a:lstStyle/>
          <a:p>
            <a:r>
              <a:rPr lang="en-US" dirty="0"/>
              <a:t>Post Intervention</a:t>
            </a:r>
          </a:p>
        </p:txBody>
      </p:sp>
      <p:sp>
        <p:nvSpPr>
          <p:cNvPr id="6" name="Content Placeholder 5">
            <a:extLst>
              <a:ext uri="{FF2B5EF4-FFF2-40B4-BE49-F238E27FC236}">
                <a16:creationId xmlns:a16="http://schemas.microsoft.com/office/drawing/2014/main" id="{1180BD2E-E705-4E40-9B6B-A963DAB1D787}"/>
              </a:ext>
            </a:extLst>
          </p:cNvPr>
          <p:cNvSpPr>
            <a:spLocks noGrp="1"/>
          </p:cNvSpPr>
          <p:nvPr>
            <p:ph sz="quarter" idx="4"/>
          </p:nvPr>
        </p:nvSpPr>
        <p:spPr>
          <a:xfrm>
            <a:off x="4897620" y="2280857"/>
            <a:ext cx="2859526" cy="3198613"/>
          </a:xfrm>
        </p:spPr>
        <p:txBody>
          <a:bodyPr/>
          <a:lstStyle/>
          <a:p>
            <a:r>
              <a:rPr lang="en-US" dirty="0"/>
              <a:t>Average PROM score = </a:t>
            </a:r>
            <a:r>
              <a:rPr lang="en-US" sz="2812" dirty="0"/>
              <a:t>12</a:t>
            </a:r>
          </a:p>
        </p:txBody>
      </p:sp>
      <p:pic>
        <p:nvPicPr>
          <p:cNvPr id="7" name="Picture 6" descr="Chart, funnel chart&#10;&#10;Description automatically generated">
            <a:extLst>
              <a:ext uri="{FF2B5EF4-FFF2-40B4-BE49-F238E27FC236}">
                <a16:creationId xmlns:a16="http://schemas.microsoft.com/office/drawing/2014/main" id="{D0502A1B-3342-054A-9686-A160AC9BD523}"/>
              </a:ext>
            </a:extLst>
          </p:cNvPr>
          <p:cNvPicPr>
            <a:picLocks noChangeAspect="1"/>
          </p:cNvPicPr>
          <p:nvPr/>
        </p:nvPicPr>
        <p:blipFill rotWithShape="1">
          <a:blip r:embed="rId2"/>
          <a:srcRect r="6651"/>
          <a:stretch/>
        </p:blipFill>
        <p:spPr>
          <a:xfrm>
            <a:off x="671158" y="0"/>
            <a:ext cx="4305271" cy="6858000"/>
          </a:xfrm>
          <a:prstGeom prst="rect">
            <a:avLst/>
          </a:prstGeom>
          <a:ln w="12700">
            <a:solidFill>
              <a:schemeClr val="tx1"/>
            </a:solidFill>
          </a:ln>
        </p:spPr>
      </p:pic>
      <p:sp>
        <p:nvSpPr>
          <p:cNvPr id="8" name="Right Arrow 7">
            <a:extLst>
              <a:ext uri="{FF2B5EF4-FFF2-40B4-BE49-F238E27FC236}">
                <a16:creationId xmlns:a16="http://schemas.microsoft.com/office/drawing/2014/main" id="{6D71E70A-DF58-A74C-98CD-48B2960473CB}"/>
              </a:ext>
            </a:extLst>
          </p:cNvPr>
          <p:cNvSpPr/>
          <p:nvPr/>
        </p:nvSpPr>
        <p:spPr>
          <a:xfrm rot="10800000">
            <a:off x="3256557" y="3577327"/>
            <a:ext cx="3088396" cy="319094"/>
          </a:xfrm>
          <a:prstGeom prst="rightArrow">
            <a:avLst/>
          </a:prstGeom>
          <a:solidFill>
            <a:srgbClr val="FF8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9" name="Right Arrow 8">
            <a:extLst>
              <a:ext uri="{FF2B5EF4-FFF2-40B4-BE49-F238E27FC236}">
                <a16:creationId xmlns:a16="http://schemas.microsoft.com/office/drawing/2014/main" id="{35C102E7-5727-6B41-94E6-6800E65AE8F7}"/>
              </a:ext>
            </a:extLst>
          </p:cNvPr>
          <p:cNvSpPr/>
          <p:nvPr/>
        </p:nvSpPr>
        <p:spPr>
          <a:xfrm rot="10800000">
            <a:off x="3238987" y="1971614"/>
            <a:ext cx="3088396" cy="31909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pic>
        <p:nvPicPr>
          <p:cNvPr id="10" name="Picture 9" descr="A picture containing logo&#10;&#10;Description automatically generated">
            <a:extLst>
              <a:ext uri="{FF2B5EF4-FFF2-40B4-BE49-F238E27FC236}">
                <a16:creationId xmlns:a16="http://schemas.microsoft.com/office/drawing/2014/main" id="{F5BAB063-D3BA-E344-987A-721DE8D052DC}"/>
              </a:ext>
            </a:extLst>
          </p:cNvPr>
          <p:cNvPicPr>
            <a:picLocks noChangeAspect="1"/>
          </p:cNvPicPr>
          <p:nvPr/>
        </p:nvPicPr>
        <p:blipFill>
          <a:blip r:embed="rId3"/>
          <a:stretch>
            <a:fillRect/>
          </a:stretch>
        </p:blipFill>
        <p:spPr>
          <a:xfrm>
            <a:off x="9053123" y="110523"/>
            <a:ext cx="3019257" cy="779163"/>
          </a:xfrm>
          <a:prstGeom prst="rect">
            <a:avLst/>
          </a:prstGeom>
        </p:spPr>
      </p:pic>
    </p:spTree>
    <p:extLst>
      <p:ext uri="{BB962C8B-B14F-4D97-AF65-F5344CB8AC3E}">
        <p14:creationId xmlns:p14="http://schemas.microsoft.com/office/powerpoint/2010/main" val="299220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05D21-AA30-834D-A55D-55D2B0BF9F46}"/>
              </a:ext>
            </a:extLst>
          </p:cNvPr>
          <p:cNvSpPr>
            <a:spLocks noGrp="1"/>
          </p:cNvSpPr>
          <p:nvPr>
            <p:ph type="title"/>
          </p:nvPr>
        </p:nvSpPr>
        <p:spPr/>
        <p:txBody>
          <a:bodyPr/>
          <a:lstStyle/>
          <a:p>
            <a:r>
              <a:rPr lang="en-US" dirty="0"/>
              <a:t>AND?</a:t>
            </a:r>
          </a:p>
        </p:txBody>
      </p:sp>
      <p:sp>
        <p:nvSpPr>
          <p:cNvPr id="3" name="Text Placeholder 2">
            <a:extLst>
              <a:ext uri="{FF2B5EF4-FFF2-40B4-BE49-F238E27FC236}">
                <a16:creationId xmlns:a16="http://schemas.microsoft.com/office/drawing/2014/main" id="{22E7E857-D911-EB47-813D-DC4A589FCC14}"/>
              </a:ext>
            </a:extLst>
          </p:cNvPr>
          <p:cNvSpPr>
            <a:spLocks noGrp="1"/>
          </p:cNvSpPr>
          <p:nvPr>
            <p:ph type="body" idx="1"/>
          </p:nvPr>
        </p:nvSpPr>
        <p:spPr/>
        <p:txBody>
          <a:bodyPr/>
          <a:lstStyle/>
          <a:p>
            <a:r>
              <a:rPr lang="en-US" dirty="0"/>
              <a:t>People who saw chaplain</a:t>
            </a:r>
          </a:p>
        </p:txBody>
      </p:sp>
      <p:sp>
        <p:nvSpPr>
          <p:cNvPr id="4" name="Content Placeholder 3">
            <a:extLst>
              <a:ext uri="{FF2B5EF4-FFF2-40B4-BE49-F238E27FC236}">
                <a16:creationId xmlns:a16="http://schemas.microsoft.com/office/drawing/2014/main" id="{F65A72AC-B8EB-1F4E-9BEB-75FEE4079482}"/>
              </a:ext>
            </a:extLst>
          </p:cNvPr>
          <p:cNvSpPr>
            <a:spLocks noGrp="1"/>
          </p:cNvSpPr>
          <p:nvPr>
            <p:ph sz="half" idx="2"/>
          </p:nvPr>
        </p:nvSpPr>
        <p:spPr>
          <a:xfrm>
            <a:off x="5125305" y="1488985"/>
            <a:ext cx="6264350" cy="2057404"/>
          </a:xfrm>
        </p:spPr>
        <p:txBody>
          <a:bodyPr>
            <a:normAutofit fontScale="92500" lnSpcReduction="10000"/>
          </a:bodyPr>
          <a:lstStyle/>
          <a:p>
            <a:r>
              <a:rPr lang="en-US" dirty="0"/>
              <a:t>Did not return to GP as much</a:t>
            </a:r>
          </a:p>
          <a:p>
            <a:r>
              <a:rPr lang="en-US" dirty="0"/>
              <a:t>Were seen quicker, cheaper and possibly better?</a:t>
            </a:r>
          </a:p>
          <a:p>
            <a:r>
              <a:rPr lang="en-US" dirty="0"/>
              <a:t>Didn’t need meds</a:t>
            </a:r>
          </a:p>
          <a:p>
            <a:r>
              <a:rPr lang="en-US" dirty="0"/>
              <a:t>Didn’t get labelled</a:t>
            </a:r>
          </a:p>
          <a:p>
            <a:r>
              <a:rPr lang="en-US" dirty="0"/>
              <a:t>Got heard</a:t>
            </a:r>
          </a:p>
        </p:txBody>
      </p:sp>
      <p:sp>
        <p:nvSpPr>
          <p:cNvPr id="5" name="Text Placeholder 4">
            <a:extLst>
              <a:ext uri="{FF2B5EF4-FFF2-40B4-BE49-F238E27FC236}">
                <a16:creationId xmlns:a16="http://schemas.microsoft.com/office/drawing/2014/main" id="{E122D560-876A-C14A-9590-C8EED82EF1DF}"/>
              </a:ext>
            </a:extLst>
          </p:cNvPr>
          <p:cNvSpPr>
            <a:spLocks noGrp="1"/>
          </p:cNvSpPr>
          <p:nvPr>
            <p:ph type="body" sz="quarter" idx="3"/>
          </p:nvPr>
        </p:nvSpPr>
        <p:spPr/>
        <p:txBody>
          <a:bodyPr/>
          <a:lstStyle/>
          <a:p>
            <a:r>
              <a:rPr lang="en-US" dirty="0"/>
              <a:t>People who didn’t see chaplain</a:t>
            </a:r>
          </a:p>
        </p:txBody>
      </p:sp>
      <p:sp>
        <p:nvSpPr>
          <p:cNvPr id="6" name="Content Placeholder 5">
            <a:extLst>
              <a:ext uri="{FF2B5EF4-FFF2-40B4-BE49-F238E27FC236}">
                <a16:creationId xmlns:a16="http://schemas.microsoft.com/office/drawing/2014/main" id="{13C38F3D-C16A-7E44-9260-283DA6601F30}"/>
              </a:ext>
            </a:extLst>
          </p:cNvPr>
          <p:cNvSpPr>
            <a:spLocks noGrp="1"/>
          </p:cNvSpPr>
          <p:nvPr>
            <p:ph sz="quarter" idx="4"/>
          </p:nvPr>
        </p:nvSpPr>
        <p:spPr/>
        <p:txBody>
          <a:bodyPr>
            <a:normAutofit fontScale="92500" lnSpcReduction="10000"/>
          </a:bodyPr>
          <a:lstStyle/>
          <a:p>
            <a:r>
              <a:rPr lang="en-US" dirty="0"/>
              <a:t>‘Treatment as usual’</a:t>
            </a:r>
          </a:p>
          <a:p>
            <a:r>
              <a:rPr lang="en-US" dirty="0"/>
              <a:t>???</a:t>
            </a:r>
          </a:p>
        </p:txBody>
      </p:sp>
      <p:pic>
        <p:nvPicPr>
          <p:cNvPr id="7" name="Picture 6" descr="A picture containing logo&#10;&#10;Description automatically generated">
            <a:extLst>
              <a:ext uri="{FF2B5EF4-FFF2-40B4-BE49-F238E27FC236}">
                <a16:creationId xmlns:a16="http://schemas.microsoft.com/office/drawing/2014/main" id="{27330520-B077-7B4F-8830-CA13AD4641E5}"/>
              </a:ext>
            </a:extLst>
          </p:cNvPr>
          <p:cNvPicPr>
            <a:picLocks noChangeAspect="1"/>
          </p:cNvPicPr>
          <p:nvPr/>
        </p:nvPicPr>
        <p:blipFill>
          <a:blip r:embed="rId2"/>
          <a:stretch>
            <a:fillRect/>
          </a:stretch>
        </p:blipFill>
        <p:spPr>
          <a:xfrm>
            <a:off x="9053123" y="110523"/>
            <a:ext cx="3019257" cy="779163"/>
          </a:xfrm>
          <a:prstGeom prst="rect">
            <a:avLst/>
          </a:prstGeom>
        </p:spPr>
      </p:pic>
    </p:spTree>
    <p:extLst>
      <p:ext uri="{BB962C8B-B14F-4D97-AF65-F5344CB8AC3E}">
        <p14:creationId xmlns:p14="http://schemas.microsoft.com/office/powerpoint/2010/main" val="1071051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C4BF3B-8EF2-F046-A6DB-52E112DF38AC}"/>
              </a:ext>
            </a:extLst>
          </p:cNvPr>
          <p:cNvPicPr>
            <a:picLocks noChangeAspect="1"/>
          </p:cNvPicPr>
          <p:nvPr/>
        </p:nvPicPr>
        <p:blipFill>
          <a:blip r:embed="rId2"/>
          <a:stretch>
            <a:fillRect/>
          </a:stretch>
        </p:blipFill>
        <p:spPr>
          <a:xfrm>
            <a:off x="0" y="685800"/>
            <a:ext cx="12192000" cy="5486400"/>
          </a:xfrm>
          <a:prstGeom prst="rect">
            <a:avLst/>
          </a:prstGeom>
        </p:spPr>
      </p:pic>
    </p:spTree>
    <p:extLst>
      <p:ext uri="{BB962C8B-B14F-4D97-AF65-F5344CB8AC3E}">
        <p14:creationId xmlns:p14="http://schemas.microsoft.com/office/powerpoint/2010/main" val="3978243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1A610-967F-E646-99FF-9B582410EA67}"/>
              </a:ext>
            </a:extLst>
          </p:cNvPr>
          <p:cNvSpPr>
            <a:spLocks noGrp="1"/>
          </p:cNvSpPr>
          <p:nvPr>
            <p:ph type="title"/>
          </p:nvPr>
        </p:nvSpPr>
        <p:spPr/>
        <p:txBody>
          <a:bodyPr/>
          <a:lstStyle/>
          <a:p>
            <a:r>
              <a:rPr lang="en-US" dirty="0"/>
              <a:t>RCT</a:t>
            </a:r>
          </a:p>
        </p:txBody>
      </p:sp>
      <p:sp>
        <p:nvSpPr>
          <p:cNvPr id="3" name="Text Placeholder 2">
            <a:extLst>
              <a:ext uri="{FF2B5EF4-FFF2-40B4-BE49-F238E27FC236}">
                <a16:creationId xmlns:a16="http://schemas.microsoft.com/office/drawing/2014/main" id="{3790EE91-944A-3F46-9D05-9AB9B7CF0354}"/>
              </a:ext>
            </a:extLst>
          </p:cNvPr>
          <p:cNvSpPr>
            <a:spLocks noGrp="1"/>
          </p:cNvSpPr>
          <p:nvPr>
            <p:ph type="body" idx="1"/>
          </p:nvPr>
        </p:nvSpPr>
        <p:spPr/>
        <p:txBody>
          <a:bodyPr/>
          <a:lstStyle/>
          <a:p>
            <a:r>
              <a:rPr lang="en-US" dirty="0"/>
              <a:t>Experimental</a:t>
            </a:r>
          </a:p>
        </p:txBody>
      </p:sp>
      <p:sp>
        <p:nvSpPr>
          <p:cNvPr id="4" name="Content Placeholder 3">
            <a:extLst>
              <a:ext uri="{FF2B5EF4-FFF2-40B4-BE49-F238E27FC236}">
                <a16:creationId xmlns:a16="http://schemas.microsoft.com/office/drawing/2014/main" id="{99913397-87AC-AC4C-BB91-7548D244FBFD}"/>
              </a:ext>
            </a:extLst>
          </p:cNvPr>
          <p:cNvSpPr>
            <a:spLocks noGrp="1"/>
          </p:cNvSpPr>
          <p:nvPr>
            <p:ph sz="half" idx="2"/>
          </p:nvPr>
        </p:nvSpPr>
        <p:spPr/>
        <p:txBody>
          <a:bodyPr>
            <a:normAutofit lnSpcReduction="10000"/>
          </a:bodyPr>
          <a:lstStyle/>
          <a:p>
            <a:r>
              <a:rPr lang="en-US" dirty="0"/>
              <a:t>‘modern maladies’/LOADS SHARED</a:t>
            </a:r>
          </a:p>
          <a:p>
            <a:r>
              <a:rPr lang="en-US" dirty="0"/>
              <a:t>Complete baseline measures (PROM, WEMWBS)</a:t>
            </a:r>
          </a:p>
          <a:p>
            <a:r>
              <a:rPr lang="en-US" dirty="0"/>
              <a:t>See chaplain </a:t>
            </a:r>
          </a:p>
          <a:p>
            <a:r>
              <a:rPr lang="en-US" dirty="0"/>
              <a:t>Complete f/up measures 6, 12, 52 weeks</a:t>
            </a:r>
          </a:p>
        </p:txBody>
      </p:sp>
      <p:sp>
        <p:nvSpPr>
          <p:cNvPr id="5" name="Text Placeholder 4">
            <a:extLst>
              <a:ext uri="{FF2B5EF4-FFF2-40B4-BE49-F238E27FC236}">
                <a16:creationId xmlns:a16="http://schemas.microsoft.com/office/drawing/2014/main" id="{59172D0B-FCE7-AF45-B6C4-06F2B0A4B1C8}"/>
              </a:ext>
            </a:extLst>
          </p:cNvPr>
          <p:cNvSpPr>
            <a:spLocks noGrp="1"/>
          </p:cNvSpPr>
          <p:nvPr>
            <p:ph type="body" sz="quarter" idx="3"/>
          </p:nvPr>
        </p:nvSpPr>
        <p:spPr/>
        <p:txBody>
          <a:bodyPr/>
          <a:lstStyle/>
          <a:p>
            <a:r>
              <a:rPr lang="en-US" dirty="0"/>
              <a:t>Control</a:t>
            </a:r>
          </a:p>
        </p:txBody>
      </p:sp>
      <p:sp>
        <p:nvSpPr>
          <p:cNvPr id="6" name="Content Placeholder 5">
            <a:extLst>
              <a:ext uri="{FF2B5EF4-FFF2-40B4-BE49-F238E27FC236}">
                <a16:creationId xmlns:a16="http://schemas.microsoft.com/office/drawing/2014/main" id="{19446CA6-D9DB-2B40-8D10-1E8A9198F54E}"/>
              </a:ext>
            </a:extLst>
          </p:cNvPr>
          <p:cNvSpPr>
            <a:spLocks noGrp="1"/>
          </p:cNvSpPr>
          <p:nvPr>
            <p:ph sz="quarter" idx="4"/>
          </p:nvPr>
        </p:nvSpPr>
        <p:spPr/>
        <p:txBody>
          <a:bodyPr>
            <a:normAutofit lnSpcReduction="10000"/>
          </a:bodyPr>
          <a:lstStyle/>
          <a:p>
            <a:r>
              <a:rPr lang="en-US" dirty="0"/>
              <a:t>‘modern maladies’/LOADS SHARED</a:t>
            </a:r>
          </a:p>
          <a:p>
            <a:r>
              <a:rPr lang="en-US" dirty="0"/>
              <a:t>Complete baseline measures (PROM, WEMWBS)</a:t>
            </a:r>
          </a:p>
          <a:p>
            <a:r>
              <a:rPr lang="en-US" dirty="0"/>
              <a:t>TAU</a:t>
            </a:r>
          </a:p>
          <a:p>
            <a:r>
              <a:rPr lang="en-US" dirty="0"/>
              <a:t>Complete f/up measures 6, 12, 52 weeks</a:t>
            </a:r>
          </a:p>
          <a:p>
            <a:endParaRPr lang="en-US" dirty="0"/>
          </a:p>
        </p:txBody>
      </p:sp>
      <p:pic>
        <p:nvPicPr>
          <p:cNvPr id="7" name="Picture 6" descr="A picture containing logo&#10;&#10;Description automatically generated">
            <a:extLst>
              <a:ext uri="{FF2B5EF4-FFF2-40B4-BE49-F238E27FC236}">
                <a16:creationId xmlns:a16="http://schemas.microsoft.com/office/drawing/2014/main" id="{B5453724-CBD5-9B4D-93F3-EA19AE48E5B6}"/>
              </a:ext>
            </a:extLst>
          </p:cNvPr>
          <p:cNvPicPr>
            <a:picLocks noChangeAspect="1"/>
          </p:cNvPicPr>
          <p:nvPr/>
        </p:nvPicPr>
        <p:blipFill>
          <a:blip r:embed="rId2"/>
          <a:stretch>
            <a:fillRect/>
          </a:stretch>
        </p:blipFill>
        <p:spPr>
          <a:xfrm>
            <a:off x="9053123" y="110523"/>
            <a:ext cx="3019257" cy="779163"/>
          </a:xfrm>
          <a:prstGeom prst="rect">
            <a:avLst/>
          </a:prstGeom>
        </p:spPr>
      </p:pic>
    </p:spTree>
    <p:extLst>
      <p:ext uri="{BB962C8B-B14F-4D97-AF65-F5344CB8AC3E}">
        <p14:creationId xmlns:p14="http://schemas.microsoft.com/office/powerpoint/2010/main" val="42741471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6C8D6-2F80-434F-B725-7B0DBD059F67}"/>
              </a:ext>
            </a:extLst>
          </p:cNvPr>
          <p:cNvSpPr>
            <a:spLocks noGrp="1"/>
          </p:cNvSpPr>
          <p:nvPr>
            <p:ph type="title"/>
          </p:nvPr>
        </p:nvSpPr>
        <p:spPr/>
        <p:txBody>
          <a:bodyPr/>
          <a:lstStyle/>
          <a:p>
            <a:r>
              <a:rPr lang="en-US" dirty="0"/>
              <a:t>Recall…</a:t>
            </a:r>
          </a:p>
        </p:txBody>
      </p:sp>
      <p:sp>
        <p:nvSpPr>
          <p:cNvPr id="3" name="Content Placeholder 2">
            <a:extLst>
              <a:ext uri="{FF2B5EF4-FFF2-40B4-BE49-F238E27FC236}">
                <a16:creationId xmlns:a16="http://schemas.microsoft.com/office/drawing/2014/main" id="{1DE612B5-7E93-E742-B0B4-CEE80CFC0BDD}"/>
              </a:ext>
            </a:extLst>
          </p:cNvPr>
          <p:cNvSpPr>
            <a:spLocks noGrp="1"/>
          </p:cNvSpPr>
          <p:nvPr>
            <p:ph idx="1"/>
          </p:nvPr>
        </p:nvSpPr>
        <p:spPr/>
        <p:txBody>
          <a:bodyPr>
            <a:normAutofit/>
          </a:bodyPr>
          <a:lstStyle/>
          <a:p>
            <a:r>
              <a:rPr lang="en-GB" dirty="0"/>
              <a:t>Overlap between mental and spiritual health. </a:t>
            </a:r>
          </a:p>
          <a:p>
            <a:r>
              <a:rPr lang="en-GB" dirty="0"/>
              <a:t>Formal classification of depression and the anxiety disorders </a:t>
            </a:r>
          </a:p>
          <a:p>
            <a:r>
              <a:rPr lang="en-GB" dirty="0"/>
              <a:t>Classification of Spiritual Disorders?</a:t>
            </a:r>
          </a:p>
          <a:p>
            <a:r>
              <a:rPr lang="en-GB" dirty="0">
                <a:highlight>
                  <a:srgbClr val="FFFF00"/>
                </a:highlight>
              </a:rPr>
              <a:t>Meeting spiritual need in Primary Care:</a:t>
            </a:r>
          </a:p>
          <a:p>
            <a:pPr marL="800100" lvl="1" indent="-342900">
              <a:buFont typeface="+mj-lt"/>
              <a:buAutoNum type="arabicPeriod"/>
            </a:pPr>
            <a:r>
              <a:rPr lang="en-GB" dirty="0">
                <a:highlight>
                  <a:srgbClr val="FFFF00"/>
                </a:highlight>
              </a:rPr>
              <a:t>Measurement?</a:t>
            </a:r>
          </a:p>
          <a:p>
            <a:pPr marL="800100" lvl="1" indent="-342900">
              <a:buFont typeface="+mj-lt"/>
              <a:buAutoNum type="arabicPeriod"/>
            </a:pPr>
            <a:r>
              <a:rPr lang="en-GB" dirty="0">
                <a:highlight>
                  <a:srgbClr val="FFFF00"/>
                </a:highlight>
              </a:rPr>
              <a:t>Persuasion?</a:t>
            </a:r>
          </a:p>
          <a:p>
            <a:r>
              <a:rPr lang="en-GB" dirty="0"/>
              <a:t>An example of a study designed to help people in spiritual distress in primary care</a:t>
            </a:r>
            <a:endParaRPr lang="en-US" dirty="0"/>
          </a:p>
          <a:p>
            <a:r>
              <a:rPr lang="en-GB" dirty="0"/>
              <a:t> Scottish Patient Reported Outcome Measure (PROM), </a:t>
            </a:r>
          </a:p>
          <a:p>
            <a:endParaRPr lang="en-US" dirty="0"/>
          </a:p>
        </p:txBody>
      </p:sp>
      <p:pic>
        <p:nvPicPr>
          <p:cNvPr id="4" name="Picture 3" descr="A picture containing logo&#10;&#10;Description automatically generated">
            <a:extLst>
              <a:ext uri="{FF2B5EF4-FFF2-40B4-BE49-F238E27FC236}">
                <a16:creationId xmlns:a16="http://schemas.microsoft.com/office/drawing/2014/main" id="{5DB6AAD5-76C1-984E-B8A2-BC976D7BA97C}"/>
              </a:ext>
            </a:extLst>
          </p:cNvPr>
          <p:cNvPicPr>
            <a:picLocks noChangeAspect="1"/>
          </p:cNvPicPr>
          <p:nvPr/>
        </p:nvPicPr>
        <p:blipFill>
          <a:blip r:embed="rId3"/>
          <a:stretch>
            <a:fillRect/>
          </a:stretch>
        </p:blipFill>
        <p:spPr>
          <a:xfrm>
            <a:off x="9053123" y="110523"/>
            <a:ext cx="3019257" cy="779163"/>
          </a:xfrm>
          <a:prstGeom prst="rect">
            <a:avLst/>
          </a:prstGeom>
        </p:spPr>
      </p:pic>
    </p:spTree>
    <p:extLst>
      <p:ext uri="{BB962C8B-B14F-4D97-AF65-F5344CB8AC3E}">
        <p14:creationId xmlns:p14="http://schemas.microsoft.com/office/powerpoint/2010/main" val="189201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1A610-967F-E646-99FF-9B582410EA67}"/>
              </a:ext>
            </a:extLst>
          </p:cNvPr>
          <p:cNvSpPr>
            <a:spLocks noGrp="1"/>
          </p:cNvSpPr>
          <p:nvPr>
            <p:ph type="title"/>
          </p:nvPr>
        </p:nvSpPr>
        <p:spPr/>
        <p:txBody>
          <a:bodyPr/>
          <a:lstStyle/>
          <a:p>
            <a:r>
              <a:rPr lang="en-US" dirty="0"/>
              <a:t>RCT outcome</a:t>
            </a:r>
          </a:p>
        </p:txBody>
      </p:sp>
      <p:sp>
        <p:nvSpPr>
          <p:cNvPr id="3" name="Text Placeholder 2">
            <a:extLst>
              <a:ext uri="{FF2B5EF4-FFF2-40B4-BE49-F238E27FC236}">
                <a16:creationId xmlns:a16="http://schemas.microsoft.com/office/drawing/2014/main" id="{3790EE91-944A-3F46-9D05-9AB9B7CF0354}"/>
              </a:ext>
            </a:extLst>
          </p:cNvPr>
          <p:cNvSpPr>
            <a:spLocks noGrp="1"/>
          </p:cNvSpPr>
          <p:nvPr>
            <p:ph type="body" idx="1"/>
          </p:nvPr>
        </p:nvSpPr>
        <p:spPr/>
        <p:txBody>
          <a:bodyPr/>
          <a:lstStyle/>
          <a:p>
            <a:r>
              <a:rPr lang="en-US" dirty="0"/>
              <a:t>Measurement</a:t>
            </a:r>
          </a:p>
        </p:txBody>
      </p:sp>
      <p:sp>
        <p:nvSpPr>
          <p:cNvPr id="4" name="Content Placeholder 3">
            <a:extLst>
              <a:ext uri="{FF2B5EF4-FFF2-40B4-BE49-F238E27FC236}">
                <a16:creationId xmlns:a16="http://schemas.microsoft.com/office/drawing/2014/main" id="{99913397-87AC-AC4C-BB91-7548D244FBFD}"/>
              </a:ext>
            </a:extLst>
          </p:cNvPr>
          <p:cNvSpPr>
            <a:spLocks noGrp="1"/>
          </p:cNvSpPr>
          <p:nvPr>
            <p:ph sz="half" idx="2"/>
          </p:nvPr>
        </p:nvSpPr>
        <p:spPr/>
        <p:txBody>
          <a:bodyPr>
            <a:normAutofit/>
          </a:bodyPr>
          <a:lstStyle/>
          <a:p>
            <a:r>
              <a:rPr lang="en-US" sz="2800" dirty="0"/>
              <a:t>Empirical evidence for the impact of chaplains…</a:t>
            </a:r>
          </a:p>
        </p:txBody>
      </p:sp>
      <p:sp>
        <p:nvSpPr>
          <p:cNvPr id="5" name="Text Placeholder 4">
            <a:extLst>
              <a:ext uri="{FF2B5EF4-FFF2-40B4-BE49-F238E27FC236}">
                <a16:creationId xmlns:a16="http://schemas.microsoft.com/office/drawing/2014/main" id="{59172D0B-FCE7-AF45-B6C4-06F2B0A4B1C8}"/>
              </a:ext>
            </a:extLst>
          </p:cNvPr>
          <p:cNvSpPr>
            <a:spLocks noGrp="1"/>
          </p:cNvSpPr>
          <p:nvPr>
            <p:ph type="body" sz="quarter" idx="3"/>
          </p:nvPr>
        </p:nvSpPr>
        <p:spPr/>
        <p:txBody>
          <a:bodyPr/>
          <a:lstStyle/>
          <a:p>
            <a:r>
              <a:rPr lang="en-US" dirty="0"/>
              <a:t>Persuasion</a:t>
            </a:r>
          </a:p>
        </p:txBody>
      </p:sp>
      <p:sp>
        <p:nvSpPr>
          <p:cNvPr id="6" name="Content Placeholder 5">
            <a:extLst>
              <a:ext uri="{FF2B5EF4-FFF2-40B4-BE49-F238E27FC236}">
                <a16:creationId xmlns:a16="http://schemas.microsoft.com/office/drawing/2014/main" id="{19446CA6-D9DB-2B40-8D10-1E8A9198F54E}"/>
              </a:ext>
            </a:extLst>
          </p:cNvPr>
          <p:cNvSpPr>
            <a:spLocks noGrp="1"/>
          </p:cNvSpPr>
          <p:nvPr>
            <p:ph sz="quarter" idx="4"/>
          </p:nvPr>
        </p:nvSpPr>
        <p:spPr/>
        <p:txBody>
          <a:bodyPr>
            <a:normAutofit/>
          </a:bodyPr>
          <a:lstStyle/>
          <a:p>
            <a:r>
              <a:rPr lang="en-US" sz="2800" dirty="0"/>
              <a:t>…should be helpful in persuading other GPs to try it.</a:t>
            </a:r>
          </a:p>
          <a:p>
            <a:endParaRPr lang="en-US" sz="2800" dirty="0"/>
          </a:p>
        </p:txBody>
      </p:sp>
      <p:pic>
        <p:nvPicPr>
          <p:cNvPr id="7" name="Picture 6" descr="A picture containing logo&#10;&#10;Description automatically generated">
            <a:extLst>
              <a:ext uri="{FF2B5EF4-FFF2-40B4-BE49-F238E27FC236}">
                <a16:creationId xmlns:a16="http://schemas.microsoft.com/office/drawing/2014/main" id="{11AEA30A-F0FB-EF42-825A-6FF752F5906E}"/>
              </a:ext>
            </a:extLst>
          </p:cNvPr>
          <p:cNvPicPr>
            <a:picLocks noChangeAspect="1"/>
          </p:cNvPicPr>
          <p:nvPr/>
        </p:nvPicPr>
        <p:blipFill>
          <a:blip r:embed="rId2"/>
          <a:stretch>
            <a:fillRect/>
          </a:stretch>
        </p:blipFill>
        <p:spPr>
          <a:xfrm>
            <a:off x="9053123" y="110523"/>
            <a:ext cx="3019257" cy="779163"/>
          </a:xfrm>
          <a:prstGeom prst="rect">
            <a:avLst/>
          </a:prstGeom>
        </p:spPr>
      </p:pic>
    </p:spTree>
    <p:extLst>
      <p:ext uri="{BB962C8B-B14F-4D97-AF65-F5344CB8AC3E}">
        <p14:creationId xmlns:p14="http://schemas.microsoft.com/office/powerpoint/2010/main" val="457933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6FAFD-668B-B54C-BA9D-25922C59B036}"/>
              </a:ext>
            </a:extLst>
          </p:cNvPr>
          <p:cNvSpPr>
            <a:spLocks noGrp="1"/>
          </p:cNvSpPr>
          <p:nvPr>
            <p:ph type="title"/>
          </p:nvPr>
        </p:nvSpPr>
        <p:spPr/>
        <p:txBody>
          <a:bodyPr/>
          <a:lstStyle/>
          <a:p>
            <a:r>
              <a:rPr lang="en-US" dirty="0"/>
              <a:t>Mental Ill Health</a:t>
            </a:r>
          </a:p>
        </p:txBody>
      </p:sp>
      <p:sp>
        <p:nvSpPr>
          <p:cNvPr id="6" name="Content Placeholder 5">
            <a:extLst>
              <a:ext uri="{FF2B5EF4-FFF2-40B4-BE49-F238E27FC236}">
                <a16:creationId xmlns:a16="http://schemas.microsoft.com/office/drawing/2014/main" id="{82B65E48-AF19-3548-91A3-9071F950AE6E}"/>
              </a:ext>
            </a:extLst>
          </p:cNvPr>
          <p:cNvSpPr>
            <a:spLocks noGrp="1"/>
          </p:cNvSpPr>
          <p:nvPr>
            <p:ph idx="1"/>
          </p:nvPr>
        </p:nvSpPr>
        <p:spPr/>
        <p:txBody>
          <a:bodyPr/>
          <a:lstStyle/>
          <a:p>
            <a:endParaRPr lang="en-US"/>
          </a:p>
        </p:txBody>
      </p:sp>
      <p:pic>
        <p:nvPicPr>
          <p:cNvPr id="3074" name="Picture 2" descr="ICD-11: The 11th Revision of the International Classification of Diseases -  eHealth DSI Semantic Community - CEF Digital">
            <a:extLst>
              <a:ext uri="{FF2B5EF4-FFF2-40B4-BE49-F238E27FC236}">
                <a16:creationId xmlns:a16="http://schemas.microsoft.com/office/drawing/2014/main" id="{70BEBBE5-2BCF-7C4C-B18E-D472515CE0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0067" y="347486"/>
            <a:ext cx="4013200" cy="59563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83E2636F-421C-7E40-8EF5-859695C16D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5235" y="457200"/>
            <a:ext cx="3716766" cy="5703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369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AEA16-A010-0048-B24F-4C99834C2B67}"/>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6159858D-C57A-8F48-BE51-B84EC2E2C29F}"/>
              </a:ext>
            </a:extLst>
          </p:cNvPr>
          <p:cNvSpPr>
            <a:spLocks noGrp="1"/>
          </p:cNvSpPr>
          <p:nvPr>
            <p:ph type="body" idx="1"/>
          </p:nvPr>
        </p:nvSpPr>
        <p:spPr/>
        <p:txBody>
          <a:bodyPr/>
          <a:lstStyle/>
          <a:p>
            <a:r>
              <a:rPr lang="en-US" dirty="0"/>
              <a:t>Contact</a:t>
            </a:r>
          </a:p>
        </p:txBody>
      </p:sp>
      <p:sp>
        <p:nvSpPr>
          <p:cNvPr id="4" name="Content Placeholder 3">
            <a:extLst>
              <a:ext uri="{FF2B5EF4-FFF2-40B4-BE49-F238E27FC236}">
                <a16:creationId xmlns:a16="http://schemas.microsoft.com/office/drawing/2014/main" id="{0B65BC7F-5919-3244-B119-1E91880C6738}"/>
              </a:ext>
            </a:extLst>
          </p:cNvPr>
          <p:cNvSpPr>
            <a:spLocks noGrp="1"/>
          </p:cNvSpPr>
          <p:nvPr>
            <p:ph sz="half" idx="2"/>
          </p:nvPr>
        </p:nvSpPr>
        <p:spPr>
          <a:xfrm>
            <a:off x="5125305" y="1488985"/>
            <a:ext cx="6264350" cy="2049345"/>
          </a:xfrm>
        </p:spPr>
        <p:txBody>
          <a:bodyPr>
            <a:normAutofit fontScale="70000" lnSpcReduction="20000"/>
          </a:bodyPr>
          <a:lstStyle/>
          <a:p>
            <a:r>
              <a:rPr lang="en-US" dirty="0"/>
              <a:t>Prof Austyn Snowden</a:t>
            </a:r>
          </a:p>
          <a:p>
            <a:r>
              <a:rPr lang="en-US" dirty="0">
                <a:hlinkClick r:id="rId2"/>
              </a:rPr>
              <a:t>A.Snowden@napier.ac.uk</a:t>
            </a:r>
            <a:r>
              <a:rPr lang="en-US" dirty="0"/>
              <a:t> </a:t>
            </a:r>
          </a:p>
        </p:txBody>
      </p:sp>
      <p:sp>
        <p:nvSpPr>
          <p:cNvPr id="5" name="Text Placeholder 4">
            <a:extLst>
              <a:ext uri="{FF2B5EF4-FFF2-40B4-BE49-F238E27FC236}">
                <a16:creationId xmlns:a16="http://schemas.microsoft.com/office/drawing/2014/main" id="{4B4F17E6-9EC5-DC4B-8D65-B055E517C08B}"/>
              </a:ext>
            </a:extLst>
          </p:cNvPr>
          <p:cNvSpPr>
            <a:spLocks noGrp="1"/>
          </p:cNvSpPr>
          <p:nvPr>
            <p:ph type="body" sz="quarter" idx="3"/>
          </p:nvPr>
        </p:nvSpPr>
        <p:spPr/>
        <p:txBody>
          <a:bodyPr/>
          <a:lstStyle/>
          <a:p>
            <a:r>
              <a:rPr lang="en-US" dirty="0"/>
              <a:t>References</a:t>
            </a:r>
          </a:p>
        </p:txBody>
      </p:sp>
      <p:sp>
        <p:nvSpPr>
          <p:cNvPr id="6" name="Content Placeholder 5">
            <a:extLst>
              <a:ext uri="{FF2B5EF4-FFF2-40B4-BE49-F238E27FC236}">
                <a16:creationId xmlns:a16="http://schemas.microsoft.com/office/drawing/2014/main" id="{E054A323-30A4-5A4B-A0F1-5194740EAA62}"/>
              </a:ext>
            </a:extLst>
          </p:cNvPr>
          <p:cNvSpPr>
            <a:spLocks noGrp="1"/>
          </p:cNvSpPr>
          <p:nvPr>
            <p:ph sz="quarter" idx="4"/>
          </p:nvPr>
        </p:nvSpPr>
        <p:spPr>
          <a:xfrm>
            <a:off x="5118447" y="4351686"/>
            <a:ext cx="6265588" cy="2297591"/>
          </a:xfrm>
        </p:spPr>
        <p:txBody>
          <a:bodyPr>
            <a:normAutofit fontScale="70000" lnSpcReduction="20000"/>
          </a:bodyPr>
          <a:lstStyle/>
          <a:p>
            <a:r>
              <a:rPr lang="en-GB" dirty="0"/>
              <a:t>Macdonald, G. (2019). Spiritual needs assessment: the LOADS SHARED mnemonic. </a:t>
            </a:r>
            <a:r>
              <a:rPr lang="en-GB" i="1" dirty="0"/>
              <a:t>British Journal of General Practice</a:t>
            </a:r>
            <a:r>
              <a:rPr lang="en-GB" dirty="0"/>
              <a:t>, </a:t>
            </a:r>
            <a:r>
              <a:rPr lang="en-GB" i="1" dirty="0"/>
              <a:t>69</a:t>
            </a:r>
            <a:r>
              <a:rPr lang="en-GB" dirty="0"/>
              <a:t>(688), 573–574. https://</a:t>
            </a:r>
            <a:r>
              <a:rPr lang="en-GB" dirty="0" err="1"/>
              <a:t>doi.org</a:t>
            </a:r>
            <a:r>
              <a:rPr lang="en-GB" dirty="0"/>
              <a:t>/10.3399/bjgp19x706505</a:t>
            </a:r>
          </a:p>
          <a:p>
            <a:r>
              <a:rPr lang="en-GB" dirty="0"/>
              <a:t>Snowden, A., Gibbon, A., &amp; Grant, R. (2018). What is the impact of Chaplaincy in Primary Care? The GP perspective. </a:t>
            </a:r>
            <a:r>
              <a:rPr lang="en-GB" i="1" dirty="0"/>
              <a:t>Health and Social Care Chaplaincy</a:t>
            </a:r>
            <a:r>
              <a:rPr lang="en-GB" dirty="0"/>
              <a:t>, </a:t>
            </a:r>
            <a:r>
              <a:rPr lang="en-GB" i="1" dirty="0"/>
              <a:t>6</a:t>
            </a:r>
            <a:r>
              <a:rPr lang="en-GB" dirty="0"/>
              <a:t>(2), 200–214. https://</a:t>
            </a:r>
            <a:r>
              <a:rPr lang="en-GB" dirty="0" err="1"/>
              <a:t>doi.org</a:t>
            </a:r>
            <a:r>
              <a:rPr lang="en-GB" dirty="0"/>
              <a:t>/https://</a:t>
            </a:r>
            <a:r>
              <a:rPr lang="en-GB" dirty="0" err="1"/>
              <a:t>doi.org</a:t>
            </a:r>
            <a:r>
              <a:rPr lang="en-GB" dirty="0"/>
              <a:t>/10.1558/hscc.34709 HSCC</a:t>
            </a:r>
          </a:p>
          <a:p>
            <a:r>
              <a:rPr lang="en-GB" dirty="0"/>
              <a:t>Snowden, A., &amp; Telfer, I. J. M. (2017). A Patient Reported Outcome Measure of Spiritual care as delivered by Chaplains. </a:t>
            </a:r>
            <a:r>
              <a:rPr lang="en-GB" i="1" dirty="0"/>
              <a:t>Journal of Health Care Chaplaincy</a:t>
            </a:r>
            <a:r>
              <a:rPr lang="en-GB" dirty="0"/>
              <a:t>, </a:t>
            </a:r>
            <a:r>
              <a:rPr lang="en-GB" i="1" dirty="0"/>
              <a:t>23</a:t>
            </a:r>
            <a:r>
              <a:rPr lang="en-GB" dirty="0"/>
              <a:t>(4), 1–25. https://</a:t>
            </a:r>
            <a:r>
              <a:rPr lang="en-GB" dirty="0" err="1"/>
              <a:t>doi.org</a:t>
            </a:r>
            <a:r>
              <a:rPr lang="en-GB" dirty="0"/>
              <a:t>/10.1080/08854726.2017.1279935</a:t>
            </a:r>
          </a:p>
          <a:p>
            <a:endParaRPr lang="en-US" dirty="0"/>
          </a:p>
        </p:txBody>
      </p:sp>
      <p:pic>
        <p:nvPicPr>
          <p:cNvPr id="7" name="Picture 6" descr="A picture containing logo&#10;&#10;Description automatically generated">
            <a:extLst>
              <a:ext uri="{FF2B5EF4-FFF2-40B4-BE49-F238E27FC236}">
                <a16:creationId xmlns:a16="http://schemas.microsoft.com/office/drawing/2014/main" id="{CE021481-9955-164C-B407-F829B2140E24}"/>
              </a:ext>
            </a:extLst>
          </p:cNvPr>
          <p:cNvPicPr>
            <a:picLocks noChangeAspect="1"/>
          </p:cNvPicPr>
          <p:nvPr/>
        </p:nvPicPr>
        <p:blipFill>
          <a:blip r:embed="rId3"/>
          <a:stretch>
            <a:fillRect/>
          </a:stretch>
        </p:blipFill>
        <p:spPr>
          <a:xfrm>
            <a:off x="9053123" y="110523"/>
            <a:ext cx="3019257" cy="779163"/>
          </a:xfrm>
          <a:prstGeom prst="rect">
            <a:avLst/>
          </a:prstGeom>
        </p:spPr>
      </p:pic>
    </p:spTree>
    <p:extLst>
      <p:ext uri="{BB962C8B-B14F-4D97-AF65-F5344CB8AC3E}">
        <p14:creationId xmlns:p14="http://schemas.microsoft.com/office/powerpoint/2010/main" val="2330195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6A6B37-2DBB-D84E-B902-1BEFD8FAC508}"/>
              </a:ext>
            </a:extLst>
          </p:cNvPr>
          <p:cNvSpPr txBox="1"/>
          <p:nvPr/>
        </p:nvSpPr>
        <p:spPr>
          <a:xfrm>
            <a:off x="4729146" y="0"/>
            <a:ext cx="1581843" cy="369332"/>
          </a:xfrm>
          <a:prstGeom prst="rect">
            <a:avLst/>
          </a:prstGeom>
          <a:noFill/>
        </p:spPr>
        <p:txBody>
          <a:bodyPr wrap="none" rtlCol="0">
            <a:spAutoFit/>
          </a:bodyPr>
          <a:lstStyle/>
          <a:p>
            <a:r>
              <a:rPr lang="en-US"/>
              <a:t>ICD example</a:t>
            </a:r>
            <a:endParaRPr lang="en-US" dirty="0"/>
          </a:p>
        </p:txBody>
      </p:sp>
      <p:pic>
        <p:nvPicPr>
          <p:cNvPr id="4" name="Picture 3" descr="Graphical user interface, text, application, email&#10;&#10;Description automatically generated">
            <a:extLst>
              <a:ext uri="{FF2B5EF4-FFF2-40B4-BE49-F238E27FC236}">
                <a16:creationId xmlns:a16="http://schemas.microsoft.com/office/drawing/2014/main" id="{D6A1AF31-1B5E-554C-BE3E-E9E625C98E38}"/>
              </a:ext>
            </a:extLst>
          </p:cNvPr>
          <p:cNvPicPr>
            <a:picLocks noChangeAspect="1"/>
          </p:cNvPicPr>
          <p:nvPr/>
        </p:nvPicPr>
        <p:blipFill>
          <a:blip r:embed="rId2"/>
          <a:stretch>
            <a:fillRect/>
          </a:stretch>
        </p:blipFill>
        <p:spPr>
          <a:xfrm>
            <a:off x="321365" y="0"/>
            <a:ext cx="10972800" cy="6858000"/>
          </a:xfrm>
          <a:prstGeom prst="rect">
            <a:avLst/>
          </a:prstGeom>
        </p:spPr>
      </p:pic>
    </p:spTree>
    <p:extLst>
      <p:ext uri="{BB962C8B-B14F-4D97-AF65-F5344CB8AC3E}">
        <p14:creationId xmlns:p14="http://schemas.microsoft.com/office/powerpoint/2010/main" val="274005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EBD924F0-2CD6-3443-B394-351CA93F4052}"/>
              </a:ext>
            </a:extLst>
          </p:cNvPr>
          <p:cNvPicPr>
            <a:picLocks noChangeAspect="1"/>
          </p:cNvPicPr>
          <p:nvPr/>
        </p:nvPicPr>
        <p:blipFill>
          <a:blip r:embed="rId2"/>
          <a:stretch>
            <a:fillRect/>
          </a:stretch>
        </p:blipFill>
        <p:spPr>
          <a:xfrm>
            <a:off x="609600" y="0"/>
            <a:ext cx="10972800" cy="6858000"/>
          </a:xfrm>
          <a:prstGeom prst="rect">
            <a:avLst/>
          </a:prstGeom>
        </p:spPr>
      </p:pic>
    </p:spTree>
    <p:extLst>
      <p:ext uri="{BB962C8B-B14F-4D97-AF65-F5344CB8AC3E}">
        <p14:creationId xmlns:p14="http://schemas.microsoft.com/office/powerpoint/2010/main" val="1070763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57580-96B0-1140-91AF-6B36F59BF459}"/>
              </a:ext>
            </a:extLst>
          </p:cNvPr>
          <p:cNvSpPr>
            <a:spLocks noGrp="1"/>
          </p:cNvSpPr>
          <p:nvPr>
            <p:ph type="title"/>
          </p:nvPr>
        </p:nvSpPr>
        <p:spPr/>
        <p:txBody>
          <a:bodyPr>
            <a:normAutofit/>
          </a:bodyPr>
          <a:lstStyle/>
          <a:p>
            <a:r>
              <a:rPr lang="en-GB" sz="2400" b="1" dirty="0"/>
              <a:t>6A70.1 Single episode depressive disorder, moderate, without psychotic symptoms</a:t>
            </a:r>
            <a:endParaRPr lang="en-US" sz="2400" dirty="0"/>
          </a:p>
        </p:txBody>
      </p:sp>
      <p:sp>
        <p:nvSpPr>
          <p:cNvPr id="3" name="Content Placeholder 2">
            <a:extLst>
              <a:ext uri="{FF2B5EF4-FFF2-40B4-BE49-F238E27FC236}">
                <a16:creationId xmlns:a16="http://schemas.microsoft.com/office/drawing/2014/main" id="{6BED41A2-FDBA-AB4F-AD57-876B624FCA7A}"/>
              </a:ext>
            </a:extLst>
          </p:cNvPr>
          <p:cNvSpPr>
            <a:spLocks noGrp="1"/>
          </p:cNvSpPr>
          <p:nvPr>
            <p:ph idx="1"/>
          </p:nvPr>
        </p:nvSpPr>
        <p:spPr/>
        <p:txBody>
          <a:bodyPr/>
          <a:lstStyle/>
          <a:p>
            <a:r>
              <a:rPr lang="en-GB" dirty="0"/>
              <a:t> …period of </a:t>
            </a:r>
            <a:r>
              <a:rPr lang="en-GB" dirty="0">
                <a:highlight>
                  <a:srgbClr val="FFFF00"/>
                </a:highlight>
              </a:rPr>
              <a:t>almost dai</a:t>
            </a:r>
            <a:r>
              <a:rPr lang="en-GB" dirty="0"/>
              <a:t>ly depressed mood or diminished interest in activities lasting </a:t>
            </a:r>
            <a:r>
              <a:rPr lang="en-GB" dirty="0">
                <a:highlight>
                  <a:srgbClr val="FFFF00"/>
                </a:highlight>
              </a:rPr>
              <a:t>at least two weeks </a:t>
            </a:r>
            <a:r>
              <a:rPr lang="en-GB" dirty="0"/>
              <a:t>accompanied by other symptoms such as </a:t>
            </a:r>
            <a:r>
              <a:rPr lang="en-GB" b="1" dirty="0"/>
              <a:t>difficulty concentrating, feelings of worthlessness or excessive or inappropriate guilt, hopelessness, recurrent thoughts of death or suicide, changes in appetite or sleep, psychomotor agitation or retardation, and reduced energy or fatigue</a:t>
            </a:r>
            <a:r>
              <a:rPr lang="en-GB" dirty="0"/>
              <a:t>. </a:t>
            </a:r>
            <a:endParaRPr lang="en-US" dirty="0"/>
          </a:p>
        </p:txBody>
      </p:sp>
      <p:pic>
        <p:nvPicPr>
          <p:cNvPr id="4" name="Picture 3" descr="A picture containing logo&#10;&#10;Description automatically generated">
            <a:extLst>
              <a:ext uri="{FF2B5EF4-FFF2-40B4-BE49-F238E27FC236}">
                <a16:creationId xmlns:a16="http://schemas.microsoft.com/office/drawing/2014/main" id="{AF7D214D-13E0-B64E-827B-2EAA8B59594D}"/>
              </a:ext>
            </a:extLst>
          </p:cNvPr>
          <p:cNvPicPr>
            <a:picLocks noChangeAspect="1"/>
          </p:cNvPicPr>
          <p:nvPr/>
        </p:nvPicPr>
        <p:blipFill>
          <a:blip r:embed="rId2"/>
          <a:stretch>
            <a:fillRect/>
          </a:stretch>
        </p:blipFill>
        <p:spPr>
          <a:xfrm>
            <a:off x="9053123" y="110523"/>
            <a:ext cx="3019257" cy="779163"/>
          </a:xfrm>
          <a:prstGeom prst="rect">
            <a:avLst/>
          </a:prstGeom>
        </p:spPr>
      </p:pic>
    </p:spTree>
    <p:extLst>
      <p:ext uri="{BB962C8B-B14F-4D97-AF65-F5344CB8AC3E}">
        <p14:creationId xmlns:p14="http://schemas.microsoft.com/office/powerpoint/2010/main" val="1323568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800B320-C486-4967-AFB8-58E3EBDA9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624" y="0"/>
            <a:ext cx="12584114" cy="6853238"/>
            <a:chOff x="-417513" y="0"/>
            <a:chExt cx="12584114" cy="6853238"/>
          </a:xfrm>
        </p:grpSpPr>
        <p:sp>
          <p:nvSpPr>
            <p:cNvPr id="74" name="Freeform 5">
              <a:extLst>
                <a:ext uri="{FF2B5EF4-FFF2-40B4-BE49-F238E27FC236}">
                  <a16:creationId xmlns:a16="http://schemas.microsoft.com/office/drawing/2014/main" id="{B6E6BEB2-753A-4253-9BE2-9E569A8A5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6">
              <a:extLst>
                <a:ext uri="{FF2B5EF4-FFF2-40B4-BE49-F238E27FC236}">
                  <a16:creationId xmlns:a16="http://schemas.microsoft.com/office/drawing/2014/main" id="{196A6026-E2E2-4401-BB72-F8314907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7">
              <a:extLst>
                <a:ext uri="{FF2B5EF4-FFF2-40B4-BE49-F238E27FC236}">
                  <a16:creationId xmlns:a16="http://schemas.microsoft.com/office/drawing/2014/main" id="{C852B828-3E4B-4404-AEE7-815B0B6EE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8">
              <a:extLst>
                <a:ext uri="{FF2B5EF4-FFF2-40B4-BE49-F238E27FC236}">
                  <a16:creationId xmlns:a16="http://schemas.microsoft.com/office/drawing/2014/main" id="{B2BAC571-023A-4027-9689-5A7375FE5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 name="Freeform 9">
              <a:extLst>
                <a:ext uri="{FF2B5EF4-FFF2-40B4-BE49-F238E27FC236}">
                  <a16:creationId xmlns:a16="http://schemas.microsoft.com/office/drawing/2014/main" id="{6BB424FB-2158-48AB-9A28-A11889AA5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10">
              <a:extLst>
                <a:ext uri="{FF2B5EF4-FFF2-40B4-BE49-F238E27FC236}">
                  <a16:creationId xmlns:a16="http://schemas.microsoft.com/office/drawing/2014/main" id="{BE5FA512-D3FE-4F91-AE23-51DAAAA74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1">
              <a:extLst>
                <a:ext uri="{FF2B5EF4-FFF2-40B4-BE49-F238E27FC236}">
                  <a16:creationId xmlns:a16="http://schemas.microsoft.com/office/drawing/2014/main" id="{83CF3A0A-06AA-4987-8182-4F86E66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12">
              <a:extLst>
                <a:ext uri="{FF2B5EF4-FFF2-40B4-BE49-F238E27FC236}">
                  <a16:creationId xmlns:a16="http://schemas.microsoft.com/office/drawing/2014/main" id="{969C6F15-1F6D-46D5-8C47-3FBC31253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3">
              <a:extLst>
                <a:ext uri="{FF2B5EF4-FFF2-40B4-BE49-F238E27FC236}">
                  <a16:creationId xmlns:a16="http://schemas.microsoft.com/office/drawing/2014/main" id="{01E2B94D-4E93-4C11-A1FC-B3A6E8CC5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4">
              <a:extLst>
                <a:ext uri="{FF2B5EF4-FFF2-40B4-BE49-F238E27FC236}">
                  <a16:creationId xmlns:a16="http://schemas.microsoft.com/office/drawing/2014/main" id="{F47C1110-8C08-4C26-BD0D-3083BFAC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5">
              <a:extLst>
                <a:ext uri="{FF2B5EF4-FFF2-40B4-BE49-F238E27FC236}">
                  <a16:creationId xmlns:a16="http://schemas.microsoft.com/office/drawing/2014/main" id="{3085CEBC-D1F5-4F82-93C8-8ED38B7CBE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6">
              <a:extLst>
                <a:ext uri="{FF2B5EF4-FFF2-40B4-BE49-F238E27FC236}">
                  <a16:creationId xmlns:a16="http://schemas.microsoft.com/office/drawing/2014/main" id="{3ED8F25D-E867-46B6-A62D-3B2114768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7">
              <a:extLst>
                <a:ext uri="{FF2B5EF4-FFF2-40B4-BE49-F238E27FC236}">
                  <a16:creationId xmlns:a16="http://schemas.microsoft.com/office/drawing/2014/main" id="{6BB81545-0C01-4B56-BADD-6B7D5B72A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8">
              <a:extLst>
                <a:ext uri="{FF2B5EF4-FFF2-40B4-BE49-F238E27FC236}">
                  <a16:creationId xmlns:a16="http://schemas.microsoft.com/office/drawing/2014/main" id="{A1574FCC-646A-4771-AB54-A44212F19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9">
              <a:extLst>
                <a:ext uri="{FF2B5EF4-FFF2-40B4-BE49-F238E27FC236}">
                  <a16:creationId xmlns:a16="http://schemas.microsoft.com/office/drawing/2014/main" id="{A56CC2BC-E51D-4A79-AA80-770FAA784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20">
              <a:extLst>
                <a:ext uri="{FF2B5EF4-FFF2-40B4-BE49-F238E27FC236}">
                  <a16:creationId xmlns:a16="http://schemas.microsoft.com/office/drawing/2014/main" id="{C95E0495-B7F8-44C5-AD1F-5F3C8633E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21">
              <a:extLst>
                <a:ext uri="{FF2B5EF4-FFF2-40B4-BE49-F238E27FC236}">
                  <a16:creationId xmlns:a16="http://schemas.microsoft.com/office/drawing/2014/main" id="{28C1E7AA-A198-498A-9426-7632D7AA3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1" name="Freeform 22">
              <a:extLst>
                <a:ext uri="{FF2B5EF4-FFF2-40B4-BE49-F238E27FC236}">
                  <a16:creationId xmlns:a16="http://schemas.microsoft.com/office/drawing/2014/main" id="{96410611-0DF8-42D3-91B1-B87AE692E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3">
              <a:extLst>
                <a:ext uri="{FF2B5EF4-FFF2-40B4-BE49-F238E27FC236}">
                  <a16:creationId xmlns:a16="http://schemas.microsoft.com/office/drawing/2014/main" id="{EACF821F-24B2-49B5-8688-744B0EADF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4">
              <a:extLst>
                <a:ext uri="{FF2B5EF4-FFF2-40B4-BE49-F238E27FC236}">
                  <a16:creationId xmlns:a16="http://schemas.microsoft.com/office/drawing/2014/main" id="{418BD791-FEEE-4A18-A5EF-F3815F184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5">
              <a:extLst>
                <a:ext uri="{FF2B5EF4-FFF2-40B4-BE49-F238E27FC236}">
                  <a16:creationId xmlns:a16="http://schemas.microsoft.com/office/drawing/2014/main" id="{D5D16C8F-EA4F-447C-934A-06E7BFAE9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1026" name="Picture 2">
            <a:extLst>
              <a:ext uri="{FF2B5EF4-FFF2-40B4-BE49-F238E27FC236}">
                <a16:creationId xmlns:a16="http://schemas.microsoft.com/office/drawing/2014/main" id="{4B3E3845-1EB8-A14F-96F4-A5196FF1EFD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646727" y="643467"/>
            <a:ext cx="6898546" cy="55710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961C5C1-434B-EB4B-9FE2-2E1AA0F3D693}"/>
              </a:ext>
            </a:extLst>
          </p:cNvPr>
          <p:cNvSpPr txBox="1"/>
          <p:nvPr/>
        </p:nvSpPr>
        <p:spPr>
          <a:xfrm>
            <a:off x="3694670" y="296562"/>
            <a:ext cx="2599301" cy="369332"/>
          </a:xfrm>
          <a:prstGeom prst="rect">
            <a:avLst/>
          </a:prstGeom>
          <a:noFill/>
        </p:spPr>
        <p:txBody>
          <a:bodyPr wrap="none" rtlCol="0">
            <a:spAutoFit/>
          </a:bodyPr>
          <a:lstStyle/>
          <a:p>
            <a:r>
              <a:rPr lang="en-US" dirty="0"/>
              <a:t>In the last two weeks…</a:t>
            </a:r>
          </a:p>
        </p:txBody>
      </p:sp>
      <p:sp>
        <p:nvSpPr>
          <p:cNvPr id="5" name="TextBox 4">
            <a:extLst>
              <a:ext uri="{FF2B5EF4-FFF2-40B4-BE49-F238E27FC236}">
                <a16:creationId xmlns:a16="http://schemas.microsoft.com/office/drawing/2014/main" id="{C3E45972-0CFC-8C45-8B02-1E21FB5A020A}"/>
              </a:ext>
            </a:extLst>
          </p:cNvPr>
          <p:cNvSpPr txBox="1"/>
          <p:nvPr/>
        </p:nvSpPr>
        <p:spPr>
          <a:xfrm>
            <a:off x="409616" y="266700"/>
            <a:ext cx="1560042" cy="646331"/>
          </a:xfrm>
          <a:prstGeom prst="rect">
            <a:avLst/>
          </a:prstGeom>
          <a:noFill/>
        </p:spPr>
        <p:txBody>
          <a:bodyPr wrap="none" rtlCol="0">
            <a:spAutoFit/>
          </a:bodyPr>
          <a:lstStyle/>
          <a:p>
            <a:r>
              <a:rPr lang="en-US" sz="3600" dirty="0"/>
              <a:t>PHQ-9</a:t>
            </a:r>
          </a:p>
        </p:txBody>
      </p:sp>
    </p:spTree>
    <p:extLst>
      <p:ext uri="{BB962C8B-B14F-4D97-AF65-F5344CB8AC3E}">
        <p14:creationId xmlns:p14="http://schemas.microsoft.com/office/powerpoint/2010/main" val="243459837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731BB-BD40-A74E-BACE-D148952C06F1}"/>
              </a:ext>
            </a:extLst>
          </p:cNvPr>
          <p:cNvSpPr>
            <a:spLocks noGrp="1"/>
          </p:cNvSpPr>
          <p:nvPr>
            <p:ph type="title"/>
          </p:nvPr>
        </p:nvSpPr>
        <p:spPr/>
        <p:txBody>
          <a:bodyPr/>
          <a:lstStyle/>
          <a:p>
            <a:r>
              <a:rPr lang="en-US" dirty="0"/>
              <a:t>Depression</a:t>
            </a:r>
          </a:p>
        </p:txBody>
      </p:sp>
      <p:sp>
        <p:nvSpPr>
          <p:cNvPr id="3" name="Content Placeholder 2">
            <a:extLst>
              <a:ext uri="{FF2B5EF4-FFF2-40B4-BE49-F238E27FC236}">
                <a16:creationId xmlns:a16="http://schemas.microsoft.com/office/drawing/2014/main" id="{DC75405E-15C6-2B4C-A281-326714AE8F3F}"/>
              </a:ext>
            </a:extLst>
          </p:cNvPr>
          <p:cNvSpPr>
            <a:spLocks noGrp="1"/>
          </p:cNvSpPr>
          <p:nvPr>
            <p:ph idx="1"/>
          </p:nvPr>
        </p:nvSpPr>
        <p:spPr/>
        <p:txBody>
          <a:bodyPr/>
          <a:lstStyle/>
          <a:p>
            <a:r>
              <a:rPr lang="en-GB" b="1" dirty="0"/>
              <a:t>DEAD SWAMP</a:t>
            </a:r>
            <a:br>
              <a:rPr lang="en-GB" dirty="0"/>
            </a:br>
            <a:br>
              <a:rPr lang="en-GB" dirty="0"/>
            </a:br>
            <a:r>
              <a:rPr lang="en-GB" b="1" dirty="0"/>
              <a:t>D</a:t>
            </a:r>
            <a:r>
              <a:rPr lang="en-GB" dirty="0"/>
              <a:t>epressed mood most of the day</a:t>
            </a:r>
            <a:br>
              <a:rPr lang="en-GB" dirty="0"/>
            </a:br>
            <a:r>
              <a:rPr lang="en-GB" b="1" dirty="0"/>
              <a:t>E</a:t>
            </a:r>
            <a:r>
              <a:rPr lang="en-GB" dirty="0"/>
              <a:t>nergy loss or fatigue</a:t>
            </a:r>
            <a:br>
              <a:rPr lang="en-GB" dirty="0"/>
            </a:br>
            <a:r>
              <a:rPr lang="en-GB" b="1" dirty="0"/>
              <a:t>A</a:t>
            </a:r>
            <a:r>
              <a:rPr lang="en-GB" dirty="0"/>
              <a:t>nhedonia</a:t>
            </a:r>
            <a:br>
              <a:rPr lang="en-GB" dirty="0"/>
            </a:br>
            <a:r>
              <a:rPr lang="en-GB" b="1" dirty="0"/>
              <a:t>D</a:t>
            </a:r>
            <a:r>
              <a:rPr lang="en-GB" dirty="0"/>
              <a:t>eath thoughts (recurrent), suicidal ideation or attempts</a:t>
            </a:r>
            <a:br>
              <a:rPr lang="en-GB" dirty="0"/>
            </a:br>
            <a:br>
              <a:rPr lang="en-GB" b="1" dirty="0"/>
            </a:br>
            <a:r>
              <a:rPr lang="en-GB" b="1" dirty="0"/>
              <a:t>S</a:t>
            </a:r>
            <a:r>
              <a:rPr lang="en-GB" dirty="0"/>
              <a:t>leep disturbances (insomnia, hypersomnia)</a:t>
            </a:r>
            <a:br>
              <a:rPr lang="en-GB" dirty="0"/>
            </a:br>
            <a:r>
              <a:rPr lang="en-GB" b="1" dirty="0"/>
              <a:t>W</a:t>
            </a:r>
            <a:r>
              <a:rPr lang="en-GB" dirty="0"/>
              <a:t>orthlessness or excessive guilt</a:t>
            </a:r>
            <a:br>
              <a:rPr lang="en-GB" dirty="0"/>
            </a:br>
            <a:r>
              <a:rPr lang="en-GB" b="1" dirty="0"/>
              <a:t>A</a:t>
            </a:r>
            <a:r>
              <a:rPr lang="en-GB" dirty="0"/>
              <a:t>ppetite or weight change</a:t>
            </a:r>
            <a:br>
              <a:rPr lang="en-GB" dirty="0"/>
            </a:br>
            <a:r>
              <a:rPr lang="en-GB" b="1" dirty="0"/>
              <a:t>M</a:t>
            </a:r>
            <a:r>
              <a:rPr lang="en-GB" dirty="0"/>
              <a:t>entation decreased (ability to think or concentrate, indecisiveness)</a:t>
            </a:r>
            <a:br>
              <a:rPr lang="en-GB" dirty="0"/>
            </a:br>
            <a:r>
              <a:rPr lang="en-GB" b="1" dirty="0"/>
              <a:t>P</a:t>
            </a:r>
            <a:r>
              <a:rPr lang="en-GB" dirty="0"/>
              <a:t>sychomotor agitation or retardation</a:t>
            </a:r>
            <a:endParaRPr lang="en-US" dirty="0"/>
          </a:p>
        </p:txBody>
      </p:sp>
      <p:pic>
        <p:nvPicPr>
          <p:cNvPr id="4" name="Picture 3" descr="A picture containing logo&#10;&#10;Description automatically generated">
            <a:extLst>
              <a:ext uri="{FF2B5EF4-FFF2-40B4-BE49-F238E27FC236}">
                <a16:creationId xmlns:a16="http://schemas.microsoft.com/office/drawing/2014/main" id="{275CD5B9-EEF5-CB4D-B8C2-80A7DBBDCA62}"/>
              </a:ext>
            </a:extLst>
          </p:cNvPr>
          <p:cNvPicPr>
            <a:picLocks noChangeAspect="1"/>
          </p:cNvPicPr>
          <p:nvPr/>
        </p:nvPicPr>
        <p:blipFill>
          <a:blip r:embed="rId2"/>
          <a:stretch>
            <a:fillRect/>
          </a:stretch>
        </p:blipFill>
        <p:spPr>
          <a:xfrm>
            <a:off x="9053123" y="110523"/>
            <a:ext cx="3019257" cy="779163"/>
          </a:xfrm>
          <a:prstGeom prst="rect">
            <a:avLst/>
          </a:prstGeom>
        </p:spPr>
      </p:pic>
    </p:spTree>
    <p:extLst>
      <p:ext uri="{BB962C8B-B14F-4D97-AF65-F5344CB8AC3E}">
        <p14:creationId xmlns:p14="http://schemas.microsoft.com/office/powerpoint/2010/main" val="3843286605"/>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27F8BEB0115144A90523ED99B79E8F" ma:contentTypeVersion="10" ma:contentTypeDescription="Create a new document." ma:contentTypeScope="" ma:versionID="553a27446ae3843a7bc8e1271deaeefe">
  <xsd:schema xmlns:xsd="http://www.w3.org/2001/XMLSchema" xmlns:xs="http://www.w3.org/2001/XMLSchema" xmlns:p="http://schemas.microsoft.com/office/2006/metadata/properties" xmlns:ns2="4641bb85-d0dc-4f02-a1d2-b77c197edb0f" targetNamespace="http://schemas.microsoft.com/office/2006/metadata/properties" ma:root="true" ma:fieldsID="6730701d716dd456bec280461167cd70" ns2:_="">
    <xsd:import namespace="4641bb85-d0dc-4f02-a1d2-b77c197edb0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41bb85-d0dc-4f02-a1d2-b77c197edb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DDF2EE-A1DD-4C34-879C-F1C0E58053C6}"/>
</file>

<file path=customXml/itemProps2.xml><?xml version="1.0" encoding="utf-8"?>
<ds:datastoreItem xmlns:ds="http://schemas.openxmlformats.org/officeDocument/2006/customXml" ds:itemID="{84BD57BF-A806-4FD1-BE47-BE9297CAE8E7}"/>
</file>

<file path=customXml/itemProps3.xml><?xml version="1.0" encoding="utf-8"?>
<ds:datastoreItem xmlns:ds="http://schemas.openxmlformats.org/officeDocument/2006/customXml" ds:itemID="{31F24587-CB08-4930-B72C-F0BD749C7E78}"/>
</file>

<file path=docProps/app.xml><?xml version="1.0" encoding="utf-8"?>
<Properties xmlns="http://schemas.openxmlformats.org/officeDocument/2006/extended-properties" xmlns:vt="http://schemas.openxmlformats.org/officeDocument/2006/docPropsVTypes">
  <Template>Atlas</Template>
  <TotalTime>1446</TotalTime>
  <Words>1928</Words>
  <Application>Microsoft Office PowerPoint</Application>
  <PresentationFormat>Widescreen</PresentationFormat>
  <Paragraphs>232</Paragraphs>
  <Slides>40</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DIN Alternate</vt:lpstr>
      <vt:lpstr>DIN Condensed</vt:lpstr>
      <vt:lpstr>Gill Sans</vt:lpstr>
      <vt:lpstr>Helvetica</vt:lpstr>
      <vt:lpstr>Helvetica Light</vt:lpstr>
      <vt:lpstr>Helvetica Neue Light</vt:lpstr>
      <vt:lpstr>Rockwell</vt:lpstr>
      <vt:lpstr>Wingdings</vt:lpstr>
      <vt:lpstr>Atlas</vt:lpstr>
      <vt:lpstr>‘Understanding Mental Health Problems’ – When is mental health spiritual health in older people? </vt:lpstr>
      <vt:lpstr>Overview</vt:lpstr>
      <vt:lpstr>Mental Health</vt:lpstr>
      <vt:lpstr>Mental Ill Health</vt:lpstr>
      <vt:lpstr>PowerPoint Presentation</vt:lpstr>
      <vt:lpstr>PowerPoint Presentation</vt:lpstr>
      <vt:lpstr>6A70.1 Single episode depressive disorder, moderate, without psychotic symptoms</vt:lpstr>
      <vt:lpstr>PowerPoint Presentation</vt:lpstr>
      <vt:lpstr>Depression</vt:lpstr>
      <vt:lpstr>Mnemonics</vt:lpstr>
      <vt:lpstr>Change over time?</vt:lpstr>
      <vt:lpstr>DSM 5 &amp; ICD-11</vt:lpstr>
      <vt:lpstr>Difference between unhappiness &amp; disorder</vt:lpstr>
      <vt:lpstr>Spiritual distress?</vt:lpstr>
      <vt:lpstr>Spiritual distress</vt:lpstr>
      <vt:lpstr>Spiritual Care</vt:lpstr>
      <vt:lpstr>Understanding the importance of spiritual care</vt:lpstr>
      <vt:lpstr>PowerPoint Presentation</vt:lpstr>
      <vt:lpstr>PowerPoint Presentation</vt:lpstr>
      <vt:lpstr>Thoughts</vt:lpstr>
      <vt:lpstr>Context</vt:lpstr>
      <vt:lpstr>The Original NES Project Goal (2010)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Scores from 1117 PROMS</vt:lpstr>
      <vt:lpstr>PowerPoint Presentation</vt:lpstr>
      <vt:lpstr>PowerPoint Presentation</vt:lpstr>
      <vt:lpstr>Results (n = 101)</vt:lpstr>
      <vt:lpstr>AND?</vt:lpstr>
      <vt:lpstr>PowerPoint Presentation</vt:lpstr>
      <vt:lpstr>RCT</vt:lpstr>
      <vt:lpstr>Recall…</vt:lpstr>
      <vt:lpstr>RCT outcome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Snowden, Austyn</dc:creator>
  <cp:lastModifiedBy>Maureen</cp:lastModifiedBy>
  <cp:revision>20</cp:revision>
  <dcterms:created xsi:type="dcterms:W3CDTF">2021-04-07T15:48:03Z</dcterms:created>
  <dcterms:modified xsi:type="dcterms:W3CDTF">2021-04-13T11:26:55Z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0x0101000927F8BEB0115144A90523ED99B79E8F</vt:lpwstr>
  </property>
</Properties>
</file>