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5" r:id="rId1"/>
  </p:sldMasterIdLst>
  <p:sldIdLst>
    <p:sldId id="256" r:id="rId2"/>
    <p:sldId id="257" r:id="rId3"/>
    <p:sldId id="258" r:id="rId4"/>
    <p:sldId id="259" r:id="rId5"/>
    <p:sldId id="260" r:id="rId6"/>
    <p:sldId id="261" r:id="rId7"/>
    <p:sldId id="262" r:id="rId8"/>
    <p:sldId id="264" r:id="rId9"/>
    <p:sldId id="266" r:id="rId10"/>
    <p:sldId id="263" r:id="rId11"/>
    <p:sldId id="265"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5064"/>
  </p:normalViewPr>
  <p:slideViewPr>
    <p:cSldViewPr snapToGrid="0" snapToObjects="1">
      <p:cViewPr varScale="1">
        <p:scale>
          <a:sx n="109" d="100"/>
          <a:sy n="109" d="100"/>
        </p:scale>
        <p:origin x="63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GB"/>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59068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GB"/>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990332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GB"/>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0303975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GB"/>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GB"/>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5/13/2021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676212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GB"/>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GB"/>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5/13/2021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6062400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GB"/>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GB"/>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5/13/2021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093232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032629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GB"/>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646368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GB"/>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38522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GB"/>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589664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5/13/2021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2864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en-GB"/>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5/13/2021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05046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5/13/2021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788988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5/13/2021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857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GB"/>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5/13/2021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986468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GB"/>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5/13/2021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01525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GB"/>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5/13/2021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69114607"/>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77" r:id="rId12"/>
    <p:sldLayoutId id="2147483678" r:id="rId13"/>
    <p:sldLayoutId id="2147483679" r:id="rId14"/>
    <p:sldLayoutId id="2147483680" r:id="rId15"/>
    <p:sldLayoutId id="2147483681"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D4DB3-C959-C647-A3E7-45718EBB8F5B}"/>
              </a:ext>
            </a:extLst>
          </p:cNvPr>
          <p:cNvSpPr>
            <a:spLocks noGrp="1"/>
          </p:cNvSpPr>
          <p:nvPr>
            <p:ph type="ctrTitle"/>
          </p:nvPr>
        </p:nvSpPr>
        <p:spPr/>
        <p:txBody>
          <a:bodyPr>
            <a:normAutofit fontScale="90000"/>
          </a:bodyPr>
          <a:lstStyle/>
          <a:p>
            <a:r>
              <a:rPr lang="en-US" dirty="0"/>
              <a:t>Human rights and spirituality: ‘a veil as thin as gossamer’</a:t>
            </a:r>
            <a:br>
              <a:rPr lang="en-US" dirty="0"/>
            </a:br>
            <a:br>
              <a:rPr lang="en-US" dirty="0"/>
            </a:br>
            <a:r>
              <a:rPr lang="en-US" sz="3600" dirty="0">
                <a:solidFill>
                  <a:schemeClr val="accent4">
                    <a:lumMod val="75000"/>
                  </a:schemeClr>
                </a:solidFill>
              </a:rPr>
              <a:t>The Malcolm Goldsmith Lecture 2021</a:t>
            </a:r>
          </a:p>
        </p:txBody>
      </p:sp>
      <p:sp>
        <p:nvSpPr>
          <p:cNvPr id="3" name="Subtitle 2">
            <a:extLst>
              <a:ext uri="{FF2B5EF4-FFF2-40B4-BE49-F238E27FC236}">
                <a16:creationId xmlns:a16="http://schemas.microsoft.com/office/drawing/2014/main" id="{C6E541B4-0E07-8749-BFBF-E508C000F3BA}"/>
              </a:ext>
            </a:extLst>
          </p:cNvPr>
          <p:cNvSpPr>
            <a:spLocks noGrp="1"/>
          </p:cNvSpPr>
          <p:nvPr>
            <p:ph type="subTitle" idx="1"/>
          </p:nvPr>
        </p:nvSpPr>
        <p:spPr/>
        <p:txBody>
          <a:bodyPr/>
          <a:lstStyle/>
          <a:p>
            <a:endParaRPr lang="en-US" dirty="0"/>
          </a:p>
          <a:p>
            <a:r>
              <a:rPr lang="en-US" sz="2400" b="1" dirty="0">
                <a:solidFill>
                  <a:schemeClr val="tx1">
                    <a:lumMod val="50000"/>
                    <a:lumOff val="50000"/>
                  </a:schemeClr>
                </a:solidFill>
              </a:rPr>
              <a:t>Dr Donald Macaskill </a:t>
            </a:r>
          </a:p>
          <a:p>
            <a:endParaRPr lang="en-US" dirty="0"/>
          </a:p>
        </p:txBody>
      </p:sp>
    </p:spTree>
    <p:extLst>
      <p:ext uri="{BB962C8B-B14F-4D97-AF65-F5344CB8AC3E}">
        <p14:creationId xmlns:p14="http://schemas.microsoft.com/office/powerpoint/2010/main" val="27601143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7C861CD-BF25-9044-94BC-ADECB5EE9CEA}"/>
              </a:ext>
            </a:extLst>
          </p:cNvPr>
          <p:cNvSpPr>
            <a:spLocks noGrp="1"/>
          </p:cNvSpPr>
          <p:nvPr>
            <p:ph idx="1"/>
          </p:nvPr>
        </p:nvSpPr>
        <p:spPr>
          <a:xfrm>
            <a:off x="1683954" y="845127"/>
            <a:ext cx="4675771" cy="3777622"/>
          </a:xfrm>
        </p:spPr>
        <p:txBody>
          <a:bodyPr>
            <a:noAutofit/>
          </a:bodyPr>
          <a:lstStyle/>
          <a:p>
            <a:r>
              <a:rPr lang="en-GB" sz="2800" dirty="0">
                <a:solidFill>
                  <a:srgbClr val="000000"/>
                </a:solidFill>
              </a:rPr>
              <a:t>for her truth was always told, insight was always heard, mystery was always seen, love was always felt … </a:t>
            </a:r>
          </a:p>
          <a:p>
            <a:pPr marL="0" indent="0">
              <a:buNone/>
            </a:pPr>
            <a:r>
              <a:rPr lang="en-GB" sz="2800" dirty="0">
                <a:solidFill>
                  <a:srgbClr val="000000"/>
                </a:solidFill>
              </a:rPr>
              <a:t>	when I asked her why 	she never wrote things 	down, she said she 	had never discovered 	paper which didn’t 	trap the words. </a:t>
            </a:r>
          </a:p>
        </p:txBody>
      </p:sp>
      <p:pic>
        <p:nvPicPr>
          <p:cNvPr id="2" name="Picture 1">
            <a:extLst>
              <a:ext uri="{FF2B5EF4-FFF2-40B4-BE49-F238E27FC236}">
                <a16:creationId xmlns:a16="http://schemas.microsoft.com/office/drawing/2014/main" id="{3FFFB4D7-800E-F44A-B41F-D0BF7DC09F44}"/>
              </a:ext>
            </a:extLst>
          </p:cNvPr>
          <p:cNvPicPr>
            <a:picLocks noChangeAspect="1"/>
          </p:cNvPicPr>
          <p:nvPr/>
        </p:nvPicPr>
        <p:blipFill rotWithShape="1">
          <a:blip r:embed="rId2"/>
          <a:srcRect l="29835" r="6459" b="1"/>
          <a:stretch/>
        </p:blipFill>
        <p:spPr>
          <a:xfrm>
            <a:off x="6871855" y="534269"/>
            <a:ext cx="4675772" cy="5247747"/>
          </a:xfrm>
          <a:prstGeom prst="rect">
            <a:avLst/>
          </a:prstGeom>
        </p:spPr>
      </p:pic>
    </p:spTree>
    <p:extLst>
      <p:ext uri="{BB962C8B-B14F-4D97-AF65-F5344CB8AC3E}">
        <p14:creationId xmlns:p14="http://schemas.microsoft.com/office/powerpoint/2010/main" val="1273772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7C861CD-BF25-9044-94BC-ADECB5EE9CEA}"/>
              </a:ext>
            </a:extLst>
          </p:cNvPr>
          <p:cNvSpPr>
            <a:spLocks noGrp="1"/>
          </p:cNvSpPr>
          <p:nvPr>
            <p:ph idx="1"/>
          </p:nvPr>
        </p:nvSpPr>
        <p:spPr>
          <a:xfrm>
            <a:off x="2589212" y="2125362"/>
            <a:ext cx="5835121" cy="3785860"/>
          </a:xfrm>
        </p:spPr>
        <p:txBody>
          <a:bodyPr>
            <a:normAutofit/>
          </a:bodyPr>
          <a:lstStyle/>
          <a:p>
            <a:endParaRPr lang="en-GB"/>
          </a:p>
          <a:p>
            <a:endParaRPr lang="en-GB"/>
          </a:p>
        </p:txBody>
      </p:sp>
      <p:pic>
        <p:nvPicPr>
          <p:cNvPr id="7" name="Picture 6" descr="A picture containing text&#10;&#10;Description automatically generated">
            <a:extLst>
              <a:ext uri="{FF2B5EF4-FFF2-40B4-BE49-F238E27FC236}">
                <a16:creationId xmlns:a16="http://schemas.microsoft.com/office/drawing/2014/main" id="{1A5D6423-7FDF-8240-93D1-9D76CFD7EDA1}"/>
              </a:ext>
            </a:extLst>
          </p:cNvPr>
          <p:cNvPicPr>
            <a:picLocks noChangeAspect="1"/>
          </p:cNvPicPr>
          <p:nvPr/>
        </p:nvPicPr>
        <p:blipFill>
          <a:blip r:embed="rId2"/>
          <a:stretch>
            <a:fillRect/>
          </a:stretch>
        </p:blipFill>
        <p:spPr>
          <a:xfrm>
            <a:off x="8631452" y="2341959"/>
            <a:ext cx="2873159" cy="3313068"/>
          </a:xfrm>
          <a:prstGeom prst="rect">
            <a:avLst/>
          </a:prstGeom>
        </p:spPr>
      </p:pic>
      <p:sp>
        <p:nvSpPr>
          <p:cNvPr id="8" name="Rectangle 7">
            <a:extLst>
              <a:ext uri="{FF2B5EF4-FFF2-40B4-BE49-F238E27FC236}">
                <a16:creationId xmlns:a16="http://schemas.microsoft.com/office/drawing/2014/main" id="{B8EF5397-0A22-1E42-B1D0-ED7A181EFAE1}"/>
              </a:ext>
            </a:extLst>
          </p:cNvPr>
          <p:cNvSpPr/>
          <p:nvPr/>
        </p:nvSpPr>
        <p:spPr>
          <a:xfrm>
            <a:off x="2431893" y="640227"/>
            <a:ext cx="6096000" cy="5270995"/>
          </a:xfrm>
          <a:prstGeom prst="rect">
            <a:avLst/>
          </a:prstGeom>
        </p:spPr>
        <p:txBody>
          <a:bodyPr>
            <a:spAutoFit/>
          </a:bodyPr>
          <a:lstStyle/>
          <a:p>
            <a:pPr>
              <a:lnSpc>
                <a:spcPct val="150000"/>
              </a:lnSpc>
            </a:pPr>
            <a:r>
              <a:rPr lang="en-GB" sz="1400" dirty="0">
                <a:ea typeface="Calibri" panose="020F0502020204030204" pitchFamily="34" charset="0"/>
                <a:cs typeface="Times New Roman" panose="02020603050405020304" pitchFamily="18" charset="0"/>
              </a:rPr>
              <a:t>If all the world were paper </a:t>
            </a:r>
          </a:p>
          <a:p>
            <a:pPr>
              <a:lnSpc>
                <a:spcPct val="150000"/>
              </a:lnSpc>
            </a:pPr>
            <a:r>
              <a:rPr lang="en-GB" sz="1400" dirty="0">
                <a:ea typeface="Calibri" panose="020F0502020204030204" pitchFamily="34" charset="0"/>
                <a:cs typeface="Times New Roman" panose="02020603050405020304" pitchFamily="18" charset="0"/>
              </a:rPr>
              <a:t>I would fold up my gran and take her everywhere I go. </a:t>
            </a:r>
          </a:p>
          <a:p>
            <a:pPr>
              <a:lnSpc>
                <a:spcPct val="150000"/>
              </a:lnSpc>
            </a:pPr>
            <a:r>
              <a:rPr lang="en-GB" sz="1400" dirty="0">
                <a:ea typeface="Calibri" panose="020F0502020204030204" pitchFamily="34" charset="0"/>
                <a:cs typeface="Times New Roman" panose="02020603050405020304" pitchFamily="18" charset="0"/>
              </a:rPr>
              <a:t>I would laminate my baby sister in bubble wrap </a:t>
            </a:r>
          </a:p>
          <a:p>
            <a:pPr>
              <a:lnSpc>
                <a:spcPct val="150000"/>
              </a:lnSpc>
            </a:pPr>
            <a:r>
              <a:rPr lang="en-GB" sz="1400" dirty="0">
                <a:ea typeface="Calibri" panose="020F0502020204030204" pitchFamily="34" charset="0"/>
                <a:cs typeface="Times New Roman" panose="02020603050405020304" pitchFamily="18" charset="0"/>
              </a:rPr>
              <a:t>and lay her to sleep in unbound fairy-tale book pages </a:t>
            </a:r>
          </a:p>
          <a:p>
            <a:pPr>
              <a:lnSpc>
                <a:spcPct val="150000"/>
              </a:lnSpc>
            </a:pPr>
            <a:r>
              <a:rPr lang="en-GB" sz="1400" dirty="0">
                <a:ea typeface="Calibri" panose="020F0502020204030204" pitchFamily="34" charset="0"/>
                <a:cs typeface="Times New Roman" panose="02020603050405020304" pitchFamily="18" charset="0"/>
              </a:rPr>
              <a:t>and should she get scared: Rip every fear,</a:t>
            </a:r>
            <a:br>
              <a:rPr lang="en-GB" sz="1400" dirty="0">
                <a:ea typeface="Calibri" panose="020F0502020204030204" pitchFamily="34" charset="0"/>
                <a:cs typeface="Times New Roman" panose="02020603050405020304" pitchFamily="18" charset="0"/>
              </a:rPr>
            </a:br>
            <a:r>
              <a:rPr lang="en-GB" sz="1400" dirty="0">
                <a:ea typeface="Calibri" panose="020F0502020204030204" pitchFamily="34" charset="0"/>
                <a:cs typeface="Times New Roman" panose="02020603050405020304" pitchFamily="18" charset="0"/>
              </a:rPr>
              <a:t>Shred every scream,</a:t>
            </a:r>
            <a:br>
              <a:rPr lang="en-GB" sz="1400" dirty="0">
                <a:ea typeface="Calibri" panose="020F0502020204030204" pitchFamily="34" charset="0"/>
                <a:cs typeface="Times New Roman" panose="02020603050405020304" pitchFamily="18" charset="0"/>
              </a:rPr>
            </a:br>
            <a:r>
              <a:rPr lang="en-GB" sz="1400" dirty="0">
                <a:ea typeface="Calibri" panose="020F0502020204030204" pitchFamily="34" charset="0"/>
                <a:cs typeface="Times New Roman" panose="02020603050405020304" pitchFamily="18" charset="0"/>
              </a:rPr>
              <a:t>Tear every tear. </a:t>
            </a:r>
          </a:p>
          <a:p>
            <a:pPr>
              <a:lnSpc>
                <a:spcPct val="150000"/>
              </a:lnSpc>
            </a:pPr>
            <a:r>
              <a:rPr lang="en-GB" sz="1400" dirty="0">
                <a:effectLst/>
                <a:ea typeface="Calibri" panose="020F0502020204030204" pitchFamily="34" charset="0"/>
                <a:cs typeface="Times New Roman" panose="02020603050405020304" pitchFamily="18" charset="0"/>
              </a:rPr>
              <a:t>---</a:t>
            </a:r>
          </a:p>
          <a:p>
            <a:pPr>
              <a:lnSpc>
                <a:spcPct val="150000"/>
              </a:lnSpc>
            </a:pPr>
            <a:endParaRPr lang="en-GB" sz="1400" dirty="0">
              <a:effectLst/>
              <a:ea typeface="Calibri" panose="020F0502020204030204" pitchFamily="34" charset="0"/>
              <a:cs typeface="Times New Roman" panose="02020603050405020304" pitchFamily="18" charset="0"/>
            </a:endParaRPr>
          </a:p>
          <a:p>
            <a:r>
              <a:rPr lang="en-GB" sz="1400" dirty="0"/>
              <a:t>If all the world were paper</a:t>
            </a:r>
            <a:br>
              <a:rPr lang="en-GB" sz="1400" dirty="0"/>
            </a:br>
            <a:r>
              <a:rPr lang="en-GB" sz="1400" dirty="0"/>
              <a:t>we could paperclip families together,</a:t>
            </a:r>
            <a:br>
              <a:rPr lang="en-GB" sz="1400" dirty="0"/>
            </a:br>
            <a:r>
              <a:rPr lang="en-GB" sz="1400" dirty="0"/>
              <a:t>draw smiles on all the sad faces,</a:t>
            </a:r>
            <a:br>
              <a:rPr lang="en-GB" sz="1400" dirty="0"/>
            </a:br>
            <a:r>
              <a:rPr lang="en-GB" sz="1400" dirty="0"/>
              <a:t>rub out the tears,</a:t>
            </a:r>
            <a:br>
              <a:rPr lang="en-GB" sz="1400" dirty="0"/>
            </a:br>
            <a:r>
              <a:rPr lang="en-GB" sz="1400" dirty="0"/>
              <a:t>cover our homes in </a:t>
            </a:r>
            <a:r>
              <a:rPr lang="en-GB" sz="1400" dirty="0" err="1"/>
              <a:t>Tipex</a:t>
            </a:r>
            <a:r>
              <a:rPr lang="en-GB" sz="1400" dirty="0"/>
              <a:t> and start all over again. </a:t>
            </a:r>
          </a:p>
          <a:p>
            <a:r>
              <a:rPr lang="en-GB" sz="1400" dirty="0"/>
              <a:t> </a:t>
            </a:r>
          </a:p>
          <a:p>
            <a:r>
              <a:rPr lang="en-GB" sz="1400" dirty="0"/>
              <a:t>All the world is not paper</a:t>
            </a:r>
            <a:br>
              <a:rPr lang="en-GB" sz="1400" dirty="0"/>
            </a:br>
            <a:r>
              <a:rPr lang="en-GB" sz="1400" dirty="0"/>
              <a:t>but whilst we can imagine it were we can recycle the rough times knowing we will never – ever fold. </a:t>
            </a:r>
          </a:p>
          <a:p>
            <a:pPr>
              <a:lnSpc>
                <a:spcPct val="150000"/>
              </a:lnSpc>
            </a:pP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914150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89D6A65-C057-9E4B-9674-19F5B0103757}"/>
              </a:ext>
            </a:extLst>
          </p:cNvPr>
          <p:cNvSpPr>
            <a:spLocks noGrp="1"/>
          </p:cNvSpPr>
          <p:nvPr>
            <p:ph idx="1"/>
          </p:nvPr>
        </p:nvSpPr>
        <p:spPr>
          <a:xfrm>
            <a:off x="2616921" y="1437845"/>
            <a:ext cx="8915400" cy="5420155"/>
          </a:xfrm>
        </p:spPr>
        <p:txBody>
          <a:bodyPr>
            <a:normAutofit/>
          </a:bodyPr>
          <a:lstStyle/>
          <a:p>
            <a:r>
              <a:rPr lang="en-US" sz="3200" dirty="0"/>
              <a:t>The human rights and spirituality ‘clash’</a:t>
            </a:r>
          </a:p>
          <a:p>
            <a:r>
              <a:rPr lang="en-US" sz="3200" dirty="0"/>
              <a:t>The religious roots of human rights understanding</a:t>
            </a:r>
          </a:p>
          <a:p>
            <a:r>
              <a:rPr lang="en-US" sz="3200" dirty="0"/>
              <a:t>The modern human rights movement</a:t>
            </a:r>
          </a:p>
          <a:p>
            <a:r>
              <a:rPr lang="en-US" sz="3200" dirty="0"/>
              <a:t>The individual and the communitarian</a:t>
            </a:r>
          </a:p>
          <a:p>
            <a:r>
              <a:rPr lang="en-US" sz="3200" dirty="0"/>
              <a:t>Human rights in social care practice</a:t>
            </a:r>
          </a:p>
          <a:p>
            <a:r>
              <a:rPr lang="en-US" sz="3200" dirty="0"/>
              <a:t>Towards a spirituality of human rights </a:t>
            </a:r>
          </a:p>
        </p:txBody>
      </p:sp>
    </p:spTree>
    <p:extLst>
      <p:ext uri="{BB962C8B-B14F-4D97-AF65-F5344CB8AC3E}">
        <p14:creationId xmlns:p14="http://schemas.microsoft.com/office/powerpoint/2010/main" val="25323881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pic>
        <p:nvPicPr>
          <p:cNvPr id="5" name="Content Placeholder 4" descr="Icon&#10;&#10;Description automatically generated with medium confidence">
            <a:extLst>
              <a:ext uri="{FF2B5EF4-FFF2-40B4-BE49-F238E27FC236}">
                <a16:creationId xmlns:a16="http://schemas.microsoft.com/office/drawing/2014/main" id="{E9DCDBD9-D1FA-0C46-B44F-EA7CDCB732A3}"/>
              </a:ext>
            </a:extLst>
          </p:cNvPr>
          <p:cNvPicPr>
            <a:picLocks noChangeAspect="1"/>
          </p:cNvPicPr>
          <p:nvPr/>
        </p:nvPicPr>
        <p:blipFill rotWithShape="1">
          <a:blip r:embed="rId2"/>
          <a:srcRect r="5071"/>
          <a:stretch/>
        </p:blipFill>
        <p:spPr>
          <a:xfrm>
            <a:off x="-1555" y="1731"/>
            <a:ext cx="4671091" cy="6858000"/>
          </a:xfrm>
          <a:prstGeom prst="rect">
            <a:avLst/>
          </a:prstGeom>
        </p:spPr>
      </p:pic>
      <p:sp>
        <p:nvSpPr>
          <p:cNvPr id="9" name="Content Placeholder 8">
            <a:extLst>
              <a:ext uri="{FF2B5EF4-FFF2-40B4-BE49-F238E27FC236}">
                <a16:creationId xmlns:a16="http://schemas.microsoft.com/office/drawing/2014/main" id="{F25FC7CB-48EC-42B8-B2A1-15BE9D7EC891}"/>
              </a:ext>
            </a:extLst>
          </p:cNvPr>
          <p:cNvSpPr>
            <a:spLocks noGrp="1"/>
          </p:cNvSpPr>
          <p:nvPr>
            <p:ph idx="1"/>
          </p:nvPr>
        </p:nvSpPr>
        <p:spPr>
          <a:xfrm>
            <a:off x="6732354" y="838586"/>
            <a:ext cx="5066419" cy="5318555"/>
          </a:xfrm>
        </p:spPr>
        <p:txBody>
          <a:bodyPr>
            <a:normAutofit/>
          </a:bodyPr>
          <a:lstStyle/>
          <a:p>
            <a:r>
              <a:rPr lang="en-GB" dirty="0" err="1"/>
              <a:t>Froggett</a:t>
            </a:r>
            <a:r>
              <a:rPr lang="en-GB" dirty="0"/>
              <a:t> and Moffett:</a:t>
            </a:r>
          </a:p>
          <a:p>
            <a:pPr marL="0" indent="0">
              <a:buNone/>
            </a:pPr>
            <a:endParaRPr lang="en-GB" dirty="0"/>
          </a:p>
          <a:p>
            <a:r>
              <a:rPr lang="en-GB" sz="3000" i="1" dirty="0"/>
              <a:t>“We mean the search for that which gives zest, energy, meaning and identity to the person’s life, in relation to other people and the wider world.” </a:t>
            </a:r>
            <a:r>
              <a:rPr lang="en-GB" sz="3000" dirty="0"/>
              <a:t> </a:t>
            </a:r>
          </a:p>
          <a:p>
            <a:pPr marL="0" indent="0">
              <a:buNone/>
            </a:pPr>
            <a:endParaRPr lang="en-US" dirty="0"/>
          </a:p>
        </p:txBody>
      </p:sp>
    </p:spTree>
    <p:extLst>
      <p:ext uri="{BB962C8B-B14F-4D97-AF65-F5344CB8AC3E}">
        <p14:creationId xmlns:p14="http://schemas.microsoft.com/office/powerpoint/2010/main" val="36212355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pic>
        <p:nvPicPr>
          <p:cNvPr id="5" name="Content Placeholder 4" descr="Icon&#10;&#10;Description automatically generated with medium confidence">
            <a:extLst>
              <a:ext uri="{FF2B5EF4-FFF2-40B4-BE49-F238E27FC236}">
                <a16:creationId xmlns:a16="http://schemas.microsoft.com/office/drawing/2014/main" id="{E9DCDBD9-D1FA-0C46-B44F-EA7CDCB732A3}"/>
              </a:ext>
            </a:extLst>
          </p:cNvPr>
          <p:cNvPicPr>
            <a:picLocks noChangeAspect="1"/>
          </p:cNvPicPr>
          <p:nvPr/>
        </p:nvPicPr>
        <p:blipFill rotWithShape="1">
          <a:blip r:embed="rId2"/>
          <a:srcRect r="5071"/>
          <a:stretch/>
        </p:blipFill>
        <p:spPr>
          <a:xfrm>
            <a:off x="-1555" y="1731"/>
            <a:ext cx="4671091" cy="6858000"/>
          </a:xfrm>
          <a:prstGeom prst="rect">
            <a:avLst/>
          </a:prstGeom>
        </p:spPr>
      </p:pic>
      <p:sp>
        <p:nvSpPr>
          <p:cNvPr id="9" name="Content Placeholder 8">
            <a:extLst>
              <a:ext uri="{FF2B5EF4-FFF2-40B4-BE49-F238E27FC236}">
                <a16:creationId xmlns:a16="http://schemas.microsoft.com/office/drawing/2014/main" id="{F25FC7CB-48EC-42B8-B2A1-15BE9D7EC891}"/>
              </a:ext>
            </a:extLst>
          </p:cNvPr>
          <p:cNvSpPr>
            <a:spLocks noGrp="1"/>
          </p:cNvSpPr>
          <p:nvPr>
            <p:ph idx="1"/>
          </p:nvPr>
        </p:nvSpPr>
        <p:spPr>
          <a:xfrm>
            <a:off x="6732354" y="838586"/>
            <a:ext cx="5066419" cy="5318555"/>
          </a:xfrm>
        </p:spPr>
        <p:txBody>
          <a:bodyPr>
            <a:normAutofit/>
          </a:bodyPr>
          <a:lstStyle/>
          <a:p>
            <a:r>
              <a:rPr lang="en-GB" sz="2400" dirty="0"/>
              <a:t>World Health Organisation:</a:t>
            </a:r>
          </a:p>
          <a:p>
            <a:pPr marL="0" indent="0">
              <a:buNone/>
            </a:pPr>
            <a:endParaRPr lang="en-GB" sz="3400" dirty="0"/>
          </a:p>
          <a:p>
            <a:r>
              <a:rPr lang="en-GB" sz="3400" dirty="0"/>
              <a:t>‘that health is not just the absence of disease but is a state of physical, psychological, social and spiritual well-being.” </a:t>
            </a:r>
          </a:p>
          <a:p>
            <a:endParaRPr lang="en-GB" dirty="0"/>
          </a:p>
          <a:p>
            <a:pPr marL="0" indent="0">
              <a:buNone/>
            </a:pPr>
            <a:endParaRPr lang="en-US" dirty="0"/>
          </a:p>
        </p:txBody>
      </p:sp>
    </p:spTree>
    <p:extLst>
      <p:ext uri="{BB962C8B-B14F-4D97-AF65-F5344CB8AC3E}">
        <p14:creationId xmlns:p14="http://schemas.microsoft.com/office/powerpoint/2010/main" val="33746325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9" name="Content Placeholder 8">
            <a:extLst>
              <a:ext uri="{FF2B5EF4-FFF2-40B4-BE49-F238E27FC236}">
                <a16:creationId xmlns:a16="http://schemas.microsoft.com/office/drawing/2014/main" id="{F25FC7CB-48EC-42B8-B2A1-15BE9D7EC891}"/>
              </a:ext>
            </a:extLst>
          </p:cNvPr>
          <p:cNvSpPr>
            <a:spLocks noGrp="1"/>
          </p:cNvSpPr>
          <p:nvPr>
            <p:ph idx="1"/>
          </p:nvPr>
        </p:nvSpPr>
        <p:spPr>
          <a:xfrm>
            <a:off x="1896534" y="838586"/>
            <a:ext cx="9902240" cy="5318555"/>
          </a:xfrm>
        </p:spPr>
        <p:txBody>
          <a:bodyPr>
            <a:normAutofit/>
          </a:bodyPr>
          <a:lstStyle/>
          <a:p>
            <a:r>
              <a:rPr lang="en-GB" sz="3000" dirty="0"/>
              <a:t>Mona Siddiqui:</a:t>
            </a:r>
          </a:p>
          <a:p>
            <a:pPr marL="0" indent="0">
              <a:buNone/>
            </a:pPr>
            <a:endParaRPr lang="en-GB" sz="3400" dirty="0"/>
          </a:p>
          <a:p>
            <a:r>
              <a:rPr lang="en-GB" sz="3400" dirty="0"/>
              <a:t>‘Religious ethics must complement, not clash, with the rights-based discourse using a language that is meaningful, not just authoritative. Only then will religion surface forcefully and justly as a public good rather than simply a private passion.’</a:t>
            </a:r>
          </a:p>
          <a:p>
            <a:pPr marL="0" indent="0">
              <a:buNone/>
            </a:pPr>
            <a:r>
              <a:rPr lang="en-GB" sz="3400" dirty="0"/>
              <a:t> </a:t>
            </a:r>
          </a:p>
          <a:p>
            <a:endParaRPr lang="en-GB" dirty="0"/>
          </a:p>
          <a:p>
            <a:pPr marL="0" indent="0">
              <a:buNone/>
            </a:pPr>
            <a:endParaRPr lang="en-US" dirty="0"/>
          </a:p>
        </p:txBody>
      </p:sp>
    </p:spTree>
    <p:extLst>
      <p:ext uri="{BB962C8B-B14F-4D97-AF65-F5344CB8AC3E}">
        <p14:creationId xmlns:p14="http://schemas.microsoft.com/office/powerpoint/2010/main" val="29788621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54" name="Rectangle 53">
            <a:extLst>
              <a:ext uri="{FF2B5EF4-FFF2-40B4-BE49-F238E27FC236}">
                <a16:creationId xmlns:a16="http://schemas.microsoft.com/office/drawing/2014/main" id="{438D6843-124B-47BE-B22E-2EF93F5775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5" name="Content Placeholder 4" descr="A group of people marching&#10;&#10;Description automatically generated with low confidence">
            <a:extLst>
              <a:ext uri="{FF2B5EF4-FFF2-40B4-BE49-F238E27FC236}">
                <a16:creationId xmlns:a16="http://schemas.microsoft.com/office/drawing/2014/main" id="{65227031-CEEF-394E-B295-2B2563EA9FF7}"/>
              </a:ext>
            </a:extLst>
          </p:cNvPr>
          <p:cNvPicPr>
            <a:picLocks noChangeAspect="1"/>
          </p:cNvPicPr>
          <p:nvPr/>
        </p:nvPicPr>
        <p:blipFill rotWithShape="1">
          <a:blip r:embed="rId2"/>
          <a:srcRect l="17769" r="9867" b="3"/>
          <a:stretch/>
        </p:blipFill>
        <p:spPr>
          <a:xfrm>
            <a:off x="-1" y="2283086"/>
            <a:ext cx="2735480" cy="2268027"/>
          </a:xfrm>
          <a:prstGeom prst="rect">
            <a:avLst/>
          </a:prstGeom>
        </p:spPr>
      </p:pic>
      <p:grpSp>
        <p:nvGrpSpPr>
          <p:cNvPr id="56" name="Group 55">
            <a:extLst>
              <a:ext uri="{FF2B5EF4-FFF2-40B4-BE49-F238E27FC236}">
                <a16:creationId xmlns:a16="http://schemas.microsoft.com/office/drawing/2014/main" id="{5600FDBE-E6D9-4DE3-B98C-F03ECA5F6CA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906785" y="228600"/>
            <a:ext cx="2851523" cy="6638625"/>
            <a:chOff x="2487613" y="285750"/>
            <a:chExt cx="2428875" cy="5654676"/>
          </a:xfrm>
        </p:grpSpPr>
        <p:sp>
          <p:nvSpPr>
            <p:cNvPr id="57" name="Freeform 11">
              <a:extLst>
                <a:ext uri="{FF2B5EF4-FFF2-40B4-BE49-F238E27FC236}">
                  <a16:creationId xmlns:a16="http://schemas.microsoft.com/office/drawing/2014/main" id="{08364EFF-3559-427F-91C6-F17C52C239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58" name="Freeform 12">
              <a:extLst>
                <a:ext uri="{FF2B5EF4-FFF2-40B4-BE49-F238E27FC236}">
                  <a16:creationId xmlns:a16="http://schemas.microsoft.com/office/drawing/2014/main" id="{40E31A01-C26C-4630-9EE4-698FDEFFE9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59" name="Freeform 13">
              <a:extLst>
                <a:ext uri="{FF2B5EF4-FFF2-40B4-BE49-F238E27FC236}">
                  <a16:creationId xmlns:a16="http://schemas.microsoft.com/office/drawing/2014/main" id="{3429B372-D73D-4440-9E1B-DD3805BF71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60" name="Freeform 14">
              <a:extLst>
                <a:ext uri="{FF2B5EF4-FFF2-40B4-BE49-F238E27FC236}">
                  <a16:creationId xmlns:a16="http://schemas.microsoft.com/office/drawing/2014/main" id="{FAEE103D-A892-4507-B5C3-3435B658801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61" name="Freeform 15">
              <a:extLst>
                <a:ext uri="{FF2B5EF4-FFF2-40B4-BE49-F238E27FC236}">
                  <a16:creationId xmlns:a16="http://schemas.microsoft.com/office/drawing/2014/main" id="{5B4562FF-433F-4EA1-9ADB-2EAD094446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62" name="Freeform 16">
              <a:extLst>
                <a:ext uri="{FF2B5EF4-FFF2-40B4-BE49-F238E27FC236}">
                  <a16:creationId xmlns:a16="http://schemas.microsoft.com/office/drawing/2014/main" id="{23F7E945-D9B1-4403-9DDD-3B791DD891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63" name="Freeform 17">
              <a:extLst>
                <a:ext uri="{FF2B5EF4-FFF2-40B4-BE49-F238E27FC236}">
                  <a16:creationId xmlns:a16="http://schemas.microsoft.com/office/drawing/2014/main" id="{909D1443-6B72-48E8-90C4-C1500544A9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64" name="Freeform 18">
              <a:extLst>
                <a:ext uri="{FF2B5EF4-FFF2-40B4-BE49-F238E27FC236}">
                  <a16:creationId xmlns:a16="http://schemas.microsoft.com/office/drawing/2014/main" id="{594BC348-E8C0-4F02-80A1-264C0EFE8C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65" name="Freeform 19">
              <a:extLst>
                <a:ext uri="{FF2B5EF4-FFF2-40B4-BE49-F238E27FC236}">
                  <a16:creationId xmlns:a16="http://schemas.microsoft.com/office/drawing/2014/main" id="{06ED7E26-68DD-4355-B64B-3F8E1EBB30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66" name="Freeform 20">
              <a:extLst>
                <a:ext uri="{FF2B5EF4-FFF2-40B4-BE49-F238E27FC236}">
                  <a16:creationId xmlns:a16="http://schemas.microsoft.com/office/drawing/2014/main" id="{89EEBE8C-93AA-4FFC-966C-F55D4C5D46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67" name="Freeform 21">
              <a:extLst>
                <a:ext uri="{FF2B5EF4-FFF2-40B4-BE49-F238E27FC236}">
                  <a16:creationId xmlns:a16="http://schemas.microsoft.com/office/drawing/2014/main" id="{FDD8E42A-F636-4766-B846-48E8075E82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68" name="Freeform 22">
              <a:extLst>
                <a:ext uri="{FF2B5EF4-FFF2-40B4-BE49-F238E27FC236}">
                  <a16:creationId xmlns:a16="http://schemas.microsoft.com/office/drawing/2014/main" id="{B95B1C94-B840-41FB-BDC8-5338301DEE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70" name="Group 69">
            <a:extLst>
              <a:ext uri="{FF2B5EF4-FFF2-40B4-BE49-F238E27FC236}">
                <a16:creationId xmlns:a16="http://schemas.microsoft.com/office/drawing/2014/main" id="{FD64FF43-F189-4954-82B1-E1A9E6561F2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47733" y="-786"/>
            <a:ext cx="2356675" cy="6854040"/>
            <a:chOff x="6627813" y="194833"/>
            <a:chExt cx="1952625" cy="5678918"/>
          </a:xfrm>
        </p:grpSpPr>
        <p:sp>
          <p:nvSpPr>
            <p:cNvPr id="71" name="Freeform 27">
              <a:extLst>
                <a:ext uri="{FF2B5EF4-FFF2-40B4-BE49-F238E27FC236}">
                  <a16:creationId xmlns:a16="http://schemas.microsoft.com/office/drawing/2014/main" id="{DC0BE912-4F03-42AB-BBA7-F564084935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72" name="Freeform 28">
              <a:extLst>
                <a:ext uri="{FF2B5EF4-FFF2-40B4-BE49-F238E27FC236}">
                  <a16:creationId xmlns:a16="http://schemas.microsoft.com/office/drawing/2014/main" id="{A16EDBF3-5055-467B-AFEE-3FF76C4CFC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73" name="Freeform 29">
              <a:extLst>
                <a:ext uri="{FF2B5EF4-FFF2-40B4-BE49-F238E27FC236}">
                  <a16:creationId xmlns:a16="http://schemas.microsoft.com/office/drawing/2014/main" id="{449ED4F9-4BB6-4058-98B9-0BB8889559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74" name="Freeform 30">
              <a:extLst>
                <a:ext uri="{FF2B5EF4-FFF2-40B4-BE49-F238E27FC236}">
                  <a16:creationId xmlns:a16="http://schemas.microsoft.com/office/drawing/2014/main" id="{147C99C2-EBBC-491A-834E-AA8F58A799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75" name="Freeform 31">
              <a:extLst>
                <a:ext uri="{FF2B5EF4-FFF2-40B4-BE49-F238E27FC236}">
                  <a16:creationId xmlns:a16="http://schemas.microsoft.com/office/drawing/2014/main" id="{BA4B2288-1BEC-473B-B7B7-4105772CD7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76" name="Freeform 32">
              <a:extLst>
                <a:ext uri="{FF2B5EF4-FFF2-40B4-BE49-F238E27FC236}">
                  <a16:creationId xmlns:a16="http://schemas.microsoft.com/office/drawing/2014/main" id="{53E629C9-9693-471A-9F26-FF0F53E0FD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77" name="Freeform 33">
              <a:extLst>
                <a:ext uri="{FF2B5EF4-FFF2-40B4-BE49-F238E27FC236}">
                  <a16:creationId xmlns:a16="http://schemas.microsoft.com/office/drawing/2014/main" id="{B8938F32-2C85-475C-AB71-4AFCD8E194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78" name="Freeform 34">
              <a:extLst>
                <a:ext uri="{FF2B5EF4-FFF2-40B4-BE49-F238E27FC236}">
                  <a16:creationId xmlns:a16="http://schemas.microsoft.com/office/drawing/2014/main" id="{9980AC54-CF9A-4806-9438-F58F63A3A7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79" name="Freeform 35">
              <a:extLst>
                <a:ext uri="{FF2B5EF4-FFF2-40B4-BE49-F238E27FC236}">
                  <a16:creationId xmlns:a16="http://schemas.microsoft.com/office/drawing/2014/main" id="{A068A672-E33D-4FC2-BD3D-A503452605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80" name="Freeform 36">
              <a:extLst>
                <a:ext uri="{FF2B5EF4-FFF2-40B4-BE49-F238E27FC236}">
                  <a16:creationId xmlns:a16="http://schemas.microsoft.com/office/drawing/2014/main" id="{883DF5F7-3083-4B6D-8416-5D68C816E15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81" name="Freeform 37">
              <a:extLst>
                <a:ext uri="{FF2B5EF4-FFF2-40B4-BE49-F238E27FC236}">
                  <a16:creationId xmlns:a16="http://schemas.microsoft.com/office/drawing/2014/main" id="{6452FDCC-A8C8-4067-B67C-1CB036A15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82" name="Freeform 38">
              <a:extLst>
                <a:ext uri="{FF2B5EF4-FFF2-40B4-BE49-F238E27FC236}">
                  <a16:creationId xmlns:a16="http://schemas.microsoft.com/office/drawing/2014/main" id="{FE63659C-1BE6-431A-889D-844609221D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84" name="Rectangle 83">
            <a:extLst>
              <a:ext uri="{FF2B5EF4-FFF2-40B4-BE49-F238E27FC236}">
                <a16:creationId xmlns:a16="http://schemas.microsoft.com/office/drawing/2014/main" id="{074B3381-0932-4142-8C7B-1A861EEF38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1632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86" name="Freeform 11">
            <a:extLst>
              <a:ext uri="{FF2B5EF4-FFF2-40B4-BE49-F238E27FC236}">
                <a16:creationId xmlns:a16="http://schemas.microsoft.com/office/drawing/2014/main" id="{22FD4C8E-47D7-4FB8-9B9B-002F6A6430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2716320"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pic>
        <p:nvPicPr>
          <p:cNvPr id="42" name="Content Placeholder 41" descr="A picture containing old, crowded, cluttered, crowd&#10;&#10;Description automatically generated">
            <a:extLst>
              <a:ext uri="{FF2B5EF4-FFF2-40B4-BE49-F238E27FC236}">
                <a16:creationId xmlns:a16="http://schemas.microsoft.com/office/drawing/2014/main" id="{F0CD065F-5EDF-E548-A95C-DB5E0581CC9C}"/>
              </a:ext>
            </a:extLst>
          </p:cNvPr>
          <p:cNvPicPr>
            <a:picLocks noChangeAspect="1"/>
          </p:cNvPicPr>
          <p:nvPr/>
        </p:nvPicPr>
        <p:blipFill rotWithShape="1">
          <a:blip r:embed="rId3"/>
          <a:srcRect l="17499" r="9927"/>
          <a:stretch/>
        </p:blipFill>
        <p:spPr>
          <a:xfrm>
            <a:off x="20" y="10"/>
            <a:ext cx="2725091" cy="2252958"/>
          </a:xfrm>
          <a:prstGeom prst="rect">
            <a:avLst/>
          </a:prstGeom>
        </p:spPr>
      </p:pic>
      <p:cxnSp>
        <p:nvCxnSpPr>
          <p:cNvPr id="88" name="Straight Connector 87">
            <a:extLst>
              <a:ext uri="{FF2B5EF4-FFF2-40B4-BE49-F238E27FC236}">
                <a16:creationId xmlns:a16="http://schemas.microsoft.com/office/drawing/2014/main" id="{929F07E0-D04C-44D3-A8D0-BB5950686A7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920" y="2268027"/>
            <a:ext cx="2733254" cy="0"/>
          </a:xfrm>
          <a:prstGeom prst="line">
            <a:avLst/>
          </a:prstGeom>
          <a:ln w="50800" cap="sq">
            <a:solidFill>
              <a:schemeClr val="tx2"/>
            </a:solidFill>
            <a:miter lim="800000"/>
          </a:ln>
        </p:spPr>
        <p:style>
          <a:lnRef idx="1">
            <a:schemeClr val="accent1"/>
          </a:lnRef>
          <a:fillRef idx="0">
            <a:schemeClr val="accent1"/>
          </a:fillRef>
          <a:effectRef idx="0">
            <a:schemeClr val="accent1"/>
          </a:effectRef>
          <a:fontRef idx="minor">
            <a:schemeClr val="tx1"/>
          </a:fontRef>
        </p:style>
      </p:cxnSp>
      <p:pic>
        <p:nvPicPr>
          <p:cNvPr id="6" name="Picture 5" descr="A picture containing text, person, outdoor, people&#10;&#10;Description automatically generated">
            <a:extLst>
              <a:ext uri="{FF2B5EF4-FFF2-40B4-BE49-F238E27FC236}">
                <a16:creationId xmlns:a16="http://schemas.microsoft.com/office/drawing/2014/main" id="{18EAF251-B24A-9F49-BD64-43E7BB975498}"/>
              </a:ext>
            </a:extLst>
          </p:cNvPr>
          <p:cNvPicPr>
            <a:picLocks noChangeAspect="1"/>
          </p:cNvPicPr>
          <p:nvPr/>
        </p:nvPicPr>
        <p:blipFill rotWithShape="1">
          <a:blip r:embed="rId4"/>
          <a:srcRect r="15109" b="-2"/>
          <a:stretch/>
        </p:blipFill>
        <p:spPr>
          <a:xfrm>
            <a:off x="2" y="4541887"/>
            <a:ext cx="2717601" cy="2316113"/>
          </a:xfrm>
          <a:prstGeom prst="rect">
            <a:avLst/>
          </a:prstGeom>
        </p:spPr>
      </p:pic>
      <p:cxnSp>
        <p:nvCxnSpPr>
          <p:cNvPr id="90" name="Straight Connector 89">
            <a:extLst>
              <a:ext uri="{FF2B5EF4-FFF2-40B4-BE49-F238E27FC236}">
                <a16:creationId xmlns:a16="http://schemas.microsoft.com/office/drawing/2014/main" id="{4230EA2D-3BF8-4FB1-9E44-FC93D97D520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920" y="4551114"/>
            <a:ext cx="2733254" cy="0"/>
          </a:xfrm>
          <a:prstGeom prst="line">
            <a:avLst/>
          </a:prstGeom>
          <a:ln w="50800" cap="sq">
            <a:solidFill>
              <a:schemeClr val="tx2"/>
            </a:solidFill>
            <a:miter lim="800000"/>
          </a:ln>
        </p:spPr>
        <p:style>
          <a:lnRef idx="1">
            <a:schemeClr val="accent1"/>
          </a:lnRef>
          <a:fillRef idx="0">
            <a:schemeClr val="accent1"/>
          </a:fillRef>
          <a:effectRef idx="0">
            <a:schemeClr val="accent1"/>
          </a:effectRef>
          <a:fontRef idx="minor">
            <a:schemeClr val="tx1"/>
          </a:fontRef>
        </p:style>
      </p:cxnSp>
      <p:sp>
        <p:nvSpPr>
          <p:cNvPr id="51" name="Content Placeholder 50">
            <a:extLst>
              <a:ext uri="{FF2B5EF4-FFF2-40B4-BE49-F238E27FC236}">
                <a16:creationId xmlns:a16="http://schemas.microsoft.com/office/drawing/2014/main" id="{CE844BCA-613E-4527-92DD-6172036DC4BC}"/>
              </a:ext>
            </a:extLst>
          </p:cNvPr>
          <p:cNvSpPr>
            <a:spLocks noGrp="1"/>
          </p:cNvSpPr>
          <p:nvPr>
            <p:ph idx="1"/>
          </p:nvPr>
        </p:nvSpPr>
        <p:spPr>
          <a:xfrm>
            <a:off x="5095738" y="516807"/>
            <a:ext cx="6847944" cy="3777622"/>
          </a:xfrm>
        </p:spPr>
        <p:txBody>
          <a:bodyPr>
            <a:noAutofit/>
          </a:bodyPr>
          <a:lstStyle/>
          <a:p>
            <a:pPr marL="0" indent="0">
              <a:buNone/>
            </a:pPr>
            <a:r>
              <a:rPr lang="en-GB" sz="3400" dirty="0"/>
              <a:t>They wanted to make a statement and to create a movement which would bind themselves one to the other in a way which would mean that the world would never again have to endure the horror which it had come through and with millions still homeless and desolate was still enduring </a:t>
            </a:r>
            <a:endParaRPr lang="en-US" sz="3400" dirty="0"/>
          </a:p>
        </p:txBody>
      </p:sp>
    </p:spTree>
    <p:extLst>
      <p:ext uri="{BB962C8B-B14F-4D97-AF65-F5344CB8AC3E}">
        <p14:creationId xmlns:p14="http://schemas.microsoft.com/office/powerpoint/2010/main" val="28691674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7C861CD-BF25-9044-94BC-ADECB5EE9CEA}"/>
              </a:ext>
            </a:extLst>
          </p:cNvPr>
          <p:cNvSpPr>
            <a:spLocks noGrp="1"/>
          </p:cNvSpPr>
          <p:nvPr>
            <p:ph idx="1"/>
          </p:nvPr>
        </p:nvSpPr>
        <p:spPr>
          <a:xfrm>
            <a:off x="1953491" y="585739"/>
            <a:ext cx="5555673" cy="3870755"/>
          </a:xfrm>
        </p:spPr>
        <p:txBody>
          <a:bodyPr>
            <a:noAutofit/>
          </a:bodyPr>
          <a:lstStyle/>
          <a:p>
            <a:r>
              <a:rPr lang="en-GB" sz="3400" dirty="0"/>
              <a:t>There is a profound issue of spirituality in enabling individuals to exercise their autonomy and choice, their rights as human individuals around decisions which prolong life. </a:t>
            </a:r>
          </a:p>
          <a:p>
            <a:pPr marL="0" indent="0">
              <a:buNone/>
            </a:pPr>
            <a:r>
              <a:rPr lang="en-GB" sz="3400" dirty="0"/>
              <a:t>This is where legality and spirituality need to converse. </a:t>
            </a:r>
            <a:endParaRPr lang="en-US" sz="3400" dirty="0"/>
          </a:p>
        </p:txBody>
      </p:sp>
      <p:pic>
        <p:nvPicPr>
          <p:cNvPr id="37" name="Picture 36" descr="A trophy on a shelf&#10;&#10;Description automatically generated with low confidence">
            <a:extLst>
              <a:ext uri="{FF2B5EF4-FFF2-40B4-BE49-F238E27FC236}">
                <a16:creationId xmlns:a16="http://schemas.microsoft.com/office/drawing/2014/main" id="{21E1518C-20E2-9540-9D1F-6E2B612AC04A}"/>
              </a:ext>
            </a:extLst>
          </p:cNvPr>
          <p:cNvPicPr>
            <a:picLocks noChangeAspect="1"/>
          </p:cNvPicPr>
          <p:nvPr/>
        </p:nvPicPr>
        <p:blipFill rotWithShape="1">
          <a:blip r:embed="rId2"/>
          <a:srcRect l="20154" r="33738" b="-1"/>
          <a:stretch/>
        </p:blipFill>
        <p:spPr>
          <a:xfrm>
            <a:off x="7736146" y="711199"/>
            <a:ext cx="3768466" cy="5419237"/>
          </a:xfrm>
          <a:prstGeom prst="rect">
            <a:avLst/>
          </a:prstGeom>
        </p:spPr>
      </p:pic>
    </p:spTree>
    <p:extLst>
      <p:ext uri="{BB962C8B-B14F-4D97-AF65-F5344CB8AC3E}">
        <p14:creationId xmlns:p14="http://schemas.microsoft.com/office/powerpoint/2010/main" val="23422092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9" name="Content Placeholder 8">
            <a:extLst>
              <a:ext uri="{FF2B5EF4-FFF2-40B4-BE49-F238E27FC236}">
                <a16:creationId xmlns:a16="http://schemas.microsoft.com/office/drawing/2014/main" id="{F25FC7CB-48EC-42B8-B2A1-15BE9D7EC891}"/>
              </a:ext>
            </a:extLst>
          </p:cNvPr>
          <p:cNvSpPr>
            <a:spLocks noGrp="1"/>
          </p:cNvSpPr>
          <p:nvPr>
            <p:ph idx="1"/>
          </p:nvPr>
        </p:nvSpPr>
        <p:spPr>
          <a:xfrm>
            <a:off x="1896534" y="838586"/>
            <a:ext cx="9902240" cy="5318555"/>
          </a:xfrm>
        </p:spPr>
        <p:txBody>
          <a:bodyPr>
            <a:normAutofit fontScale="92500" lnSpcReduction="10000"/>
          </a:bodyPr>
          <a:lstStyle/>
          <a:p>
            <a:r>
              <a:rPr lang="en-GB" sz="3000" dirty="0"/>
              <a:t>Dustin N. Sharp </a:t>
            </a:r>
          </a:p>
          <a:p>
            <a:endParaRPr lang="en-GB" sz="3000" dirty="0"/>
          </a:p>
          <a:p>
            <a:r>
              <a:rPr lang="en-GB" sz="3400" dirty="0"/>
              <a:t>‘Ultimately, such a spiritual perspective lays the predicate for a more intimate, relational view of human rights as an ongoing dialogue between self and other, and between the individual and the community, in which the key props and protagonists of the mainstream human rights story— the machinery of the state, the United Nations, the lawyers, the experts, the treaties, the INGOs— </a:t>
            </a:r>
            <a:r>
              <a:rPr lang="en-GB" sz="3400" b="1" dirty="0"/>
              <a:t>become less central.’</a:t>
            </a:r>
            <a:endParaRPr lang="en-GB" sz="3400" dirty="0"/>
          </a:p>
          <a:p>
            <a:pPr marL="0" indent="0">
              <a:buNone/>
            </a:pPr>
            <a:endParaRPr lang="en-US" dirty="0"/>
          </a:p>
        </p:txBody>
      </p:sp>
    </p:spTree>
    <p:extLst>
      <p:ext uri="{BB962C8B-B14F-4D97-AF65-F5344CB8AC3E}">
        <p14:creationId xmlns:p14="http://schemas.microsoft.com/office/powerpoint/2010/main" val="13240649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9" name="Content Placeholder 8">
            <a:extLst>
              <a:ext uri="{FF2B5EF4-FFF2-40B4-BE49-F238E27FC236}">
                <a16:creationId xmlns:a16="http://schemas.microsoft.com/office/drawing/2014/main" id="{F25FC7CB-48EC-42B8-B2A1-15BE9D7EC891}"/>
              </a:ext>
            </a:extLst>
          </p:cNvPr>
          <p:cNvSpPr>
            <a:spLocks noGrp="1"/>
          </p:cNvSpPr>
          <p:nvPr>
            <p:ph idx="1"/>
          </p:nvPr>
        </p:nvSpPr>
        <p:spPr>
          <a:xfrm>
            <a:off x="1896534" y="838586"/>
            <a:ext cx="9902240" cy="5318555"/>
          </a:xfrm>
        </p:spPr>
        <p:txBody>
          <a:bodyPr>
            <a:normAutofit/>
          </a:bodyPr>
          <a:lstStyle/>
          <a:p>
            <a:pPr marL="0" indent="0">
              <a:buNone/>
            </a:pPr>
            <a:endParaRPr lang="en-GB" sz="3000" dirty="0"/>
          </a:p>
          <a:p>
            <a:r>
              <a:rPr lang="en-GB" sz="3400" dirty="0"/>
              <a:t>‘[Human rights] are indeed frameworks of law, ethical principles and foundations, but their gift to us is that they proffer us a new way of being in relationship one with another. They picture a humanity which is shrouded in the nakedness of dignity. They depict a biological and environmental wholeness and holism at their heart. </a:t>
            </a:r>
          </a:p>
          <a:p>
            <a:pPr marL="0" indent="0">
              <a:buNone/>
            </a:pPr>
            <a:endParaRPr lang="en-US" dirty="0"/>
          </a:p>
        </p:txBody>
      </p:sp>
    </p:spTree>
    <p:extLst>
      <p:ext uri="{BB962C8B-B14F-4D97-AF65-F5344CB8AC3E}">
        <p14:creationId xmlns:p14="http://schemas.microsoft.com/office/powerpoint/2010/main" val="1918771092"/>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927F8BEB0115144A90523ED99B79E8F" ma:contentTypeVersion="10" ma:contentTypeDescription="Create a new document." ma:contentTypeScope="" ma:versionID="553a27446ae3843a7bc8e1271deaeefe">
  <xsd:schema xmlns:xsd="http://www.w3.org/2001/XMLSchema" xmlns:xs="http://www.w3.org/2001/XMLSchema" xmlns:p="http://schemas.microsoft.com/office/2006/metadata/properties" xmlns:ns2="4641bb85-d0dc-4f02-a1d2-b77c197edb0f" targetNamespace="http://schemas.microsoft.com/office/2006/metadata/properties" ma:root="true" ma:fieldsID="6730701d716dd456bec280461167cd70" ns2:_="">
    <xsd:import namespace="4641bb85-d0dc-4f02-a1d2-b77c197edb0f"/>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641bb85-d0dc-4f02-a1d2-b77c197edb0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MediaServic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5B785CD-911E-4B7B-B7F5-15A52B8BC54E}"/>
</file>

<file path=customXml/itemProps2.xml><?xml version="1.0" encoding="utf-8"?>
<ds:datastoreItem xmlns:ds="http://schemas.openxmlformats.org/officeDocument/2006/customXml" ds:itemID="{FDEDC05D-CFED-4282-8C52-B52B5735EAE0}"/>
</file>

<file path=customXml/itemProps3.xml><?xml version="1.0" encoding="utf-8"?>
<ds:datastoreItem xmlns:ds="http://schemas.openxmlformats.org/officeDocument/2006/customXml" ds:itemID="{1AA543F2-1A90-4E15-90B2-DF986D91EDA9}"/>
</file>

<file path=docProps/app.xml><?xml version="1.0" encoding="utf-8"?>
<Properties xmlns="http://schemas.openxmlformats.org/officeDocument/2006/extended-properties" xmlns:vt="http://schemas.openxmlformats.org/officeDocument/2006/docPropsVTypes">
  <Template>{3FD5029B-6A05-214A-AF3F-03CD873D9D83}tf10001069</Template>
  <TotalTime>61</TotalTime>
  <Words>582</Words>
  <Application>Microsoft Office PowerPoint</Application>
  <PresentationFormat>Widescreen</PresentationFormat>
  <Paragraphs>39</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Century Gothic</vt:lpstr>
      <vt:lpstr>Wingdings 3</vt:lpstr>
      <vt:lpstr>Wisp</vt:lpstr>
      <vt:lpstr>Human rights and spirituality: ‘a veil as thin as gossamer’  The Malcolm Goldsmith Lecture 2021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Human rights and spirituality: ‘as thin as gossamer’  The Malcolm Goldsmith Lecture 2021</dc:title>
  <dc:creator>Donald Macaskill</dc:creator>
  <cp:lastModifiedBy>Administrator</cp:lastModifiedBy>
  <cp:revision>7</cp:revision>
  <dcterms:created xsi:type="dcterms:W3CDTF">2021-05-04T07:49:39Z</dcterms:created>
  <dcterms:modified xsi:type="dcterms:W3CDTF">2021-05-13T07:45:42Z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0x0101000927F8BEB0115144A90523ED99B79E8F</vt:lpwstr>
  </property>
</Properties>
</file>