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1" ContentType="image/jpeg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17"/>
  </p:notesMasterIdLst>
  <p:sldIdLst>
    <p:sldId id="256" r:id="rId2"/>
    <p:sldId id="264" r:id="rId3"/>
    <p:sldId id="273" r:id="rId4"/>
    <p:sldId id="274" r:id="rId5"/>
    <p:sldId id="265" r:id="rId6"/>
    <p:sldId id="276" r:id="rId7"/>
    <p:sldId id="277" r:id="rId8"/>
    <p:sldId id="260" r:id="rId9"/>
    <p:sldId id="278" r:id="rId10"/>
    <p:sldId id="269" r:id="rId11"/>
    <p:sldId id="279" r:id="rId12"/>
    <p:sldId id="267" r:id="rId13"/>
    <p:sldId id="280" r:id="rId14"/>
    <p:sldId id="270" r:id="rId15"/>
    <p:sldId id="2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6" autoAdjust="0"/>
    <p:restoredTop sz="94637" autoAdjust="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37" d="100"/>
          <a:sy n="37" d="100"/>
        </p:scale>
        <p:origin x="223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4831F-25AA-4F41-ACDA-9550C79ADDFC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A5E78-6721-43EE-BD70-1ED03F97A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134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A5E78-6721-43EE-BD70-1ED03F97AF2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135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A5E78-6721-43EE-BD70-1ED03F97AF2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637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A5E78-6721-43EE-BD70-1ED03F97AF2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884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A5E78-6721-43EE-BD70-1ED03F97AF2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641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A5E78-6721-43EE-BD70-1ED03F97AF2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095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A5E78-6721-43EE-BD70-1ED03F97AF2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201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A5E78-6721-43EE-BD70-1ED03F97AF2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745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A5E78-6721-43EE-BD70-1ED03F97AF2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15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9346-7CFD-481F-A723-61E6E5990E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B3C51F-BBA6-4810-8E99-302EE2E3A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10C04-A62F-4617-BFC9-C4524EE31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B70B-5C81-4ECC-9D77-5A71EBE57D8E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EC30D-D0CA-4F76-8387-BFE099BCB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D0C75-294E-40D4-BE92-56C40BEEE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55166-0357-45A0-B896-81F30161A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716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C5CF5-5C55-4322-9548-19F817632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24FF74-C9C8-4AB4-A1D6-56252E215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BCA57-1613-46E5-8C47-22B28029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B70B-5C81-4ECC-9D77-5A71EBE57D8E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AD901-05B3-4918-B3E0-6F3870AE6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82560-A135-4AFA-B843-E54FECECA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55166-0357-45A0-B896-81F30161A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594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AA4DE-5B8A-436B-8860-BE27644F78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D17C3E-CBBA-495D-9507-F6BE8A06E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6FB22-3FE0-4516-B7F7-FC36A6B9C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B70B-5C81-4ECC-9D77-5A71EBE57D8E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8F2C8-A7BB-4C8D-A086-A9008C6E1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5FEA9-7146-4AE8-9453-B57B8369C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55166-0357-45A0-B896-81F30161A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524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CA0AF-FA5E-4FB2-95E7-39CE3858B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CA214-48E8-4BAE-AF80-32DB48108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F9AE-EB41-4C49-B16A-66683BAB7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B70B-5C81-4ECC-9D77-5A71EBE57D8E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B5B0A-20EA-47A8-906E-370B55EC0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75E80-74EF-410C-AA10-E6C44E89A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55166-0357-45A0-B896-81F30161A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078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91F36-4A9B-405C-821B-940AA24F7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7A584-AEBF-4FE4-9E93-75B0D1E38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1EE36-9380-439A-ADD0-7E5D2808B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B70B-5C81-4ECC-9D77-5A71EBE57D8E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5C73C-67E9-4A13-84AA-AA294906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6CDC8-63AD-4F98-B5F2-0EA61D5D9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55166-0357-45A0-B896-81F30161A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828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DD025-8883-4E60-A17B-0FF66AA99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06E27-88C5-4820-AB2F-6E441D960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3F66BE-B53B-4EAE-99D1-3719C1007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E21E4-765D-444A-9EDE-825F26FCD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B70B-5C81-4ECC-9D77-5A71EBE57D8E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F4490C-DAB1-4949-9BC7-88E1DDB84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5D5A80-C26F-423D-81BE-105ADA3D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55166-0357-45A0-B896-81F30161A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10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B792B-C6EE-407B-9A6E-AA564A326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A0E98-51C0-4F12-B2EF-3D34E3257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D6E362-4683-4EC3-8D23-76F9E0607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0F4ACB-4B78-4C83-8C15-868B717E5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8E6CA-1CEF-44E4-B276-C4554D1A8F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5ADBF9-8144-405C-9E09-8ACC5873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B70B-5C81-4ECC-9D77-5A71EBE57D8E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DBDC87-BAE7-4173-8D36-5DE487C38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155250-2016-42AB-AFDF-1644CAB3B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55166-0357-45A0-B896-81F30161A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984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9B02C-8DAB-4FD1-94FD-6C92F4BF1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72E2C4-19A9-41E0-A100-FB959C8D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B70B-5C81-4ECC-9D77-5A71EBE57D8E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E2E95-A85B-4D0D-AED3-1C58098F0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8EC0B-F01C-4092-AC9A-FFBF547F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55166-0357-45A0-B896-81F30161A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529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CF1933-5515-450D-A759-D3A372C1A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B70B-5C81-4ECC-9D77-5A71EBE57D8E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495F76-AE51-4AE4-A79B-9751A8036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234DF-33D6-41D5-B5F3-3CF4DD6A2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55166-0357-45A0-B896-81F30161A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923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CA9EF-8BEB-415D-92A7-6D94FA0EE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EC9B8-9272-4A1B-9645-DAFB89E19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6D4198-BF85-4787-B11F-EADFAE738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5E7EF-99AB-47ED-A739-37EACD06F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B70B-5C81-4ECC-9D77-5A71EBE57D8E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2F086-DD11-4C52-9D72-A7929E645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32E03-1D03-4A15-BD0E-40C1E4E2E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55166-0357-45A0-B896-81F30161A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08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84B0C-FA2D-40D3-8ECC-F10540E9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75FBF4-094F-460F-A7A0-370A788DA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6847A0-FA56-4FA1-AF90-C5A97FDF3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59A48D-4C40-42BB-AE10-817ADE5FE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B70B-5C81-4ECC-9D77-5A71EBE57D8E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87B6E-EF10-4F44-8A02-F03AB004E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A863F-A8C3-42E6-A6F3-6E026860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55166-0357-45A0-B896-81F30161A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332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F38347-8251-4AF9-89A7-372804F0F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509DA-781C-4B04-BD11-713F21A17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CE45A-6773-4513-BF8B-1BC1A4A2B9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8B70B-5C81-4ECC-9D77-5A71EBE57D8E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EC5B4-E6AE-4BBC-8FF8-61D5CE922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91426-DB3F-4205-83FA-82A181A82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55166-0357-45A0-B896-81F30161A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76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United_Reformed_Church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de.wikipedia.org/wiki/Datei:The_Methodist_Church_logo.sv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United_Reformed_Church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de.wikipedia.org/wiki/Datei:The_Methodist_Church_logo.sv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United_Reformed_Church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de.wikipedia.org/wiki/Datei:The_Methodist_Church_logo.sv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United_Reformed_Church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de.wikipedia.org/wiki/Datei:The_Methodist_Church_logo.sv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United_Reformed_Church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de.wikipedia.org/wiki/Datei:The_Methodist_Church_logo.sv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74820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rawpixel.com/board/262270/diversity" TargetMode="External"/><Relationship Id="rId4" Type="http://schemas.openxmlformats.org/officeDocument/2006/relationships/image" Target="../media/image8.1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United_Reformed_Church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de.wikipedia.org/wiki/Datei:The_Methodist_Church_logo.sv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The_Methodist_Church_logo.sv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en.wikipedia.org/wiki/United_Reformed_Church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United_Reformed_Church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de.wikipedia.org/wiki/Datei:The_Methodist_Church_logo.sv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The_Methodist_Church_logo.sv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United_Reformed_Church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The_Methodist_Church_logo.sv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United_Reformed_Church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The_Methodist_Church_logo.sv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United_Reformed_Church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United_Reformed_Church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de.wikipedia.org/wiki/Datei:The_Methodist_Church_logo.sv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D6592-2EC5-47CF-9CAA-F77D56BC5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8104" y="261257"/>
            <a:ext cx="5034783" cy="24605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100" b="1" dirty="0"/>
              <a:t>The importance of ministry to and with older people-</a:t>
            </a:r>
            <a:br>
              <a:rPr lang="en-US" sz="3100" b="1" dirty="0"/>
            </a:br>
            <a:r>
              <a:rPr lang="en-US" sz="3100" b="1" dirty="0"/>
              <a:t>The </a:t>
            </a:r>
            <a:r>
              <a:rPr lang="en-US" sz="3200" b="1" dirty="0"/>
              <a:t>Harvest</a:t>
            </a:r>
            <a:r>
              <a:rPr lang="en-US" sz="3100" b="1" dirty="0"/>
              <a:t> Field influenced by the ‘silver economy’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FD1A13-2B88-47B7-AAE9-AD6F3296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5CE4102-C93A-420A-98A7-5A7DD0C5C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A7E4BE7-BD54-4290-B8DD-3C89655B9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9768" y="400278"/>
            <a:ext cx="4856199" cy="910537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014FF7E-D415-4131-BF43-565633591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29768" y="4815133"/>
            <a:ext cx="3342752" cy="189695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5086772-B505-42FB-8FCA-971251A08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2549" y="2871982"/>
            <a:ext cx="5034784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Helen McCormack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Pastoral &amp; Development Worker </a:t>
            </a:r>
          </a:p>
          <a:p>
            <a:pPr algn="l"/>
            <a:r>
              <a:rPr lang="en-US" sz="2000" dirty="0"/>
              <a:t>     for Older  People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Thirsk &amp; Northallerton Methodist Circuit &amp;   </a:t>
            </a:r>
          </a:p>
          <a:p>
            <a:pPr algn="l"/>
            <a:r>
              <a:rPr lang="en-US" sz="2000" dirty="0"/>
              <a:t>     Zion URC Northallerton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b="1" dirty="0"/>
              <a:t>Mobile</a:t>
            </a:r>
            <a:r>
              <a:rPr lang="en-US" sz="2000" dirty="0"/>
              <a:t>: 07751 078506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b="1" dirty="0"/>
              <a:t>Email: </a:t>
            </a:r>
            <a:r>
              <a:rPr lang="en-US" sz="2000" dirty="0"/>
              <a:t>helenmethodisturc@outlook.com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5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3488537B-19C3-49C6-BF29-07742A966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6322" y="1810801"/>
            <a:ext cx="3333371" cy="250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34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D6592-2EC5-47CF-9CAA-F77D56BC5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6846" y="1169234"/>
            <a:ext cx="5855154" cy="5388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b="1" dirty="0"/>
              <a:t>Human Beings – Created in the Image of God 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Valued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Relational Beings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Interdependency and relation care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Intergenerational</a:t>
            </a:r>
            <a:br>
              <a:rPr lang="en-US" sz="3200" b="1" dirty="0"/>
            </a:br>
            <a:endParaRPr lang="en-US" sz="3100" b="1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FD1A13-2B88-47B7-AAE9-AD6F3296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5CE4102-C93A-420A-98A7-5A7DD0C5C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A7E4BE7-BD54-4290-B8DD-3C89655B9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9767" y="1330261"/>
            <a:ext cx="4856199" cy="910537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014FF7E-D415-4131-BF43-565633591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29768" y="3471531"/>
            <a:ext cx="3342752" cy="232321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5086772-B505-42FB-8FCA-971251A08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2549" y="418012"/>
            <a:ext cx="5034784" cy="24688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u="sng" dirty="0"/>
              <a:t>Christian Perspective</a:t>
            </a:r>
          </a:p>
        </p:txBody>
      </p:sp>
    </p:spTree>
    <p:extLst>
      <p:ext uri="{BB962C8B-B14F-4D97-AF65-F5344CB8AC3E}">
        <p14:creationId xmlns:p14="http://schemas.microsoft.com/office/powerpoint/2010/main" val="2355587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D6592-2EC5-47CF-9CAA-F77D56BC5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8104" y="261257"/>
            <a:ext cx="5034783" cy="12932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Spirituality – Basic Human Need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FD1A13-2B88-47B7-AAE9-AD6F3296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5CE4102-C93A-420A-98A7-5A7DD0C5C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A7E4BE7-BD54-4290-B8DD-3C89655B9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9768" y="400278"/>
            <a:ext cx="4856199" cy="910537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014FF7E-D415-4131-BF43-565633591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54667" y="3241166"/>
            <a:ext cx="3342752" cy="189695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5086772-B505-42FB-8FCA-971251A08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7847" y="1815737"/>
            <a:ext cx="5719353" cy="4781006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Ageing is a journey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Every human includes a spiritual dimension H </a:t>
            </a:r>
            <a:r>
              <a:rPr lang="en-US" sz="2800" dirty="0" err="1"/>
              <a:t>Mowatt</a:t>
            </a:r>
            <a:r>
              <a:rPr lang="en-US" sz="2800" dirty="0"/>
              <a:t> (2013)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Who Am I, Why am I here?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The need to be loved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The need to belong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The need to feel hope, peace &amp; gratitude</a:t>
            </a:r>
          </a:p>
        </p:txBody>
      </p:sp>
    </p:spTree>
    <p:extLst>
      <p:ext uri="{BB962C8B-B14F-4D97-AF65-F5344CB8AC3E}">
        <p14:creationId xmlns:p14="http://schemas.microsoft.com/office/powerpoint/2010/main" val="425669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D6592-2EC5-47CF-9CAA-F77D56BC5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099" y="1396289"/>
            <a:ext cx="48018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100" b="1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086772-B505-42FB-8FCA-971251A08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543" y="1980170"/>
            <a:ext cx="4893508" cy="47602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u="sng" dirty="0"/>
              <a:t>Storytelling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“</a:t>
            </a:r>
            <a:r>
              <a:rPr lang="en-US" sz="2800" dirty="0"/>
              <a:t>Our stories tell us who we are, where we have come from, our connection with one another, and to the land</a:t>
            </a:r>
            <a:r>
              <a:rPr lang="en-US" sz="3600" dirty="0"/>
              <a:t>”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i="1" dirty="0"/>
              <a:t>The Scottish Story Telling Forum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1063ACC-684C-4227-9D75-430593BAD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067F801-9719-4550-AFFF-C7C368422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846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A7E4BE7-BD54-4290-B8DD-3C89655B9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44070" y="1381339"/>
            <a:ext cx="4756119" cy="891772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014FF7E-D415-4131-BF43-565633591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671615" y="3429000"/>
            <a:ext cx="3128574" cy="2174359"/>
          </a:xfrm>
          <a:prstGeom prst="rect">
            <a:avLst/>
          </a:prstGeom>
        </p:spPr>
      </p:pic>
      <p:pic>
        <p:nvPicPr>
          <p:cNvPr id="6" name="Picture 5" descr="A picture containing person, wall, floor, indoor&#10;&#10;Description automatically generated">
            <a:extLst>
              <a:ext uri="{FF2B5EF4-FFF2-40B4-BE49-F238E27FC236}">
                <a16:creationId xmlns:a16="http://schemas.microsoft.com/office/drawing/2014/main" id="{E59EF93D-CC66-4743-8593-CBEF478FC2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99509" cy="198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62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D6592-2EC5-47CF-9CAA-F77D56BC5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8104" y="261257"/>
            <a:ext cx="5034783" cy="12932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Storytelling &amp; Dementia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FD1A13-2B88-47B7-AAE9-AD6F3296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5CE4102-C93A-420A-98A7-5A7DD0C5C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A7E4BE7-BD54-4290-B8DD-3C89655B9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9768" y="400278"/>
            <a:ext cx="4856199" cy="910537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014FF7E-D415-4131-BF43-565633591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54667" y="3241166"/>
            <a:ext cx="3342752" cy="189695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5086772-B505-42FB-8FCA-971251A08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7847" y="1815737"/>
            <a:ext cx="5719353" cy="47810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Professor John Swinton of Practical Theology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i="1" dirty="0"/>
              <a:t>“We  often understand our </a:t>
            </a:r>
            <a:r>
              <a:rPr lang="en-US" sz="2800" i="1" dirty="0" err="1"/>
              <a:t>personl</a:t>
            </a:r>
            <a:r>
              <a:rPr lang="en-US" sz="2800" i="1" dirty="0"/>
              <a:t> identity according to the story we tell about ourselves. </a:t>
            </a:r>
            <a:r>
              <a:rPr lang="en-US" sz="2800" i="1" dirty="0" err="1"/>
              <a:t>Howevet</a:t>
            </a:r>
            <a:r>
              <a:rPr lang="en-US" sz="2800" i="1" dirty="0"/>
              <a:t>, once we can no longer do that, we forgot history. The wider culture says that ‘you are losing yourself’. The Theological story says no that’s impossible: God wont lose you”</a:t>
            </a:r>
          </a:p>
        </p:txBody>
      </p:sp>
    </p:spTree>
    <p:extLst>
      <p:ext uri="{BB962C8B-B14F-4D97-AF65-F5344CB8AC3E}">
        <p14:creationId xmlns:p14="http://schemas.microsoft.com/office/powerpoint/2010/main" val="3725740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7DF12-9773-42B6-8C10-AFBD4C3DE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052" y="258427"/>
            <a:ext cx="4673357" cy="338465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The Harvest</a:t>
            </a:r>
            <a:br>
              <a:rPr lang="en-US" sz="5400" dirty="0"/>
            </a:br>
            <a:r>
              <a:rPr lang="en-US" sz="5400" dirty="0"/>
              <a:t>Field is made up on individual life stories</a:t>
            </a:r>
            <a:br>
              <a:rPr lang="en-US" sz="5400" dirty="0"/>
            </a:br>
            <a:r>
              <a:rPr lang="en-US" sz="5400" dirty="0"/>
              <a:t>	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field of hay bales&#10;&#10;Description automatically generated with medium confidence">
            <a:extLst>
              <a:ext uri="{FF2B5EF4-FFF2-40B4-BE49-F238E27FC236}">
                <a16:creationId xmlns:a16="http://schemas.microsoft.com/office/drawing/2014/main" id="{F386CF45-5A82-448D-883C-EF2637D5D4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2760" r="11393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Picture 6" descr="A group of people raising their hands&#10;&#10;Description automatically generated with medium confidence">
            <a:extLst>
              <a:ext uri="{FF2B5EF4-FFF2-40B4-BE49-F238E27FC236}">
                <a16:creationId xmlns:a16="http://schemas.microsoft.com/office/drawing/2014/main" id="{E5469CAA-0C9F-41E1-9274-02DAD45AD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257357" y="3987567"/>
            <a:ext cx="2604052" cy="261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41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D6592-2EC5-47CF-9CAA-F77D56BC5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8104" y="261257"/>
            <a:ext cx="5034783" cy="24605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100" b="1" dirty="0"/>
              <a:t>The importance of ministry to and with older people-</a:t>
            </a:r>
            <a:br>
              <a:rPr lang="en-US" sz="3100" b="1" dirty="0"/>
            </a:br>
            <a:r>
              <a:rPr lang="en-US" sz="3100" b="1" dirty="0"/>
              <a:t>The </a:t>
            </a:r>
            <a:r>
              <a:rPr lang="en-US" sz="3200" b="1" dirty="0"/>
              <a:t>Harvest</a:t>
            </a:r>
            <a:r>
              <a:rPr lang="en-US" sz="3100" b="1" dirty="0"/>
              <a:t> Field influenced by the ‘silver economy’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FD1A13-2B88-47B7-AAE9-AD6F3296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5CE4102-C93A-420A-98A7-5A7DD0C5C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A7E4BE7-BD54-4290-B8DD-3C89655B9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9768" y="400278"/>
            <a:ext cx="4856199" cy="910537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014FF7E-D415-4131-BF43-565633591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29768" y="4815133"/>
            <a:ext cx="3342752" cy="189695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5086772-B505-42FB-8FCA-971251A08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2549" y="2871982"/>
            <a:ext cx="5034784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Helen McCormack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Pastoral &amp; Development Worker </a:t>
            </a:r>
          </a:p>
          <a:p>
            <a:pPr algn="l"/>
            <a:r>
              <a:rPr lang="en-US" sz="2000" dirty="0"/>
              <a:t>     for Older  People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Thirsk &amp; Northallerton Methodist Circuit &amp;   </a:t>
            </a:r>
          </a:p>
          <a:p>
            <a:pPr algn="l"/>
            <a:r>
              <a:rPr lang="en-US" sz="2000" dirty="0"/>
              <a:t>     Zion URC Northallerton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b="1" dirty="0"/>
              <a:t>Mobile</a:t>
            </a:r>
            <a:r>
              <a:rPr lang="en-US" sz="2000" dirty="0"/>
              <a:t>: 07751 078506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b="1" dirty="0"/>
              <a:t>Email: </a:t>
            </a:r>
            <a:r>
              <a:rPr lang="en-US" sz="2000" dirty="0"/>
              <a:t>helenmethodisturc@outlook.com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5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3488537B-19C3-49C6-BF29-07742A966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6322" y="1810801"/>
            <a:ext cx="3333371" cy="250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70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768F6-7F4A-49F3-BF17-CA7D3797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80186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800" dirty="0"/>
              <a:t> </a:t>
            </a:r>
            <a:br>
              <a:rPr lang="en-GB" sz="2800" dirty="0"/>
            </a:br>
            <a:br>
              <a:rPr lang="en-GB" sz="2800" dirty="0"/>
            </a:br>
            <a:r>
              <a:rPr lang="en-GB" b="1" u="sng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2F330-16BC-445D-99AC-A6C2E754B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893508" cy="318168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2019 – Good things happen over coffee      A year of networking </a:t>
            </a:r>
          </a:p>
          <a:p>
            <a:endParaRPr lang="en-GB" sz="2000" dirty="0"/>
          </a:p>
          <a:p>
            <a:r>
              <a:rPr lang="en-GB" sz="2000" dirty="0"/>
              <a:t>2020 – It’s Good to Talk  A year of listening and talking</a:t>
            </a:r>
          </a:p>
          <a:p>
            <a:endParaRPr lang="en-GB" sz="2000" dirty="0"/>
          </a:p>
          <a:p>
            <a:r>
              <a:rPr lang="en-GB" sz="2000" dirty="0"/>
              <a:t>2021- ‘Life goes on’ Lamenting &amp; Reconnecting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1063ACC-684C-4227-9D75-430593BAD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067F801-9719-4550-AFFF-C7C368422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846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0A532E1-3FF0-4CD2-89D4-D79BDE52F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44069" y="1670534"/>
            <a:ext cx="4756119" cy="891772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FEC619-A68E-410B-8178-ADC3CFF74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71615" y="3429000"/>
            <a:ext cx="3128574" cy="2174359"/>
          </a:xfrm>
          <a:prstGeom prst="rect">
            <a:avLst/>
          </a:prstGeom>
        </p:spPr>
      </p:pic>
      <p:pic>
        <p:nvPicPr>
          <p:cNvPr id="13" name="Picture 12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5219E1BA-D3F2-43EF-8968-728329342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629" y="335472"/>
            <a:ext cx="3570588" cy="1263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0954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DDDB9-CF9D-4A16-8DE5-5F6D90481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Setting</a:t>
            </a:r>
            <a:r>
              <a:rPr lang="en-GB" b="1" dirty="0"/>
              <a:t> </a:t>
            </a:r>
            <a:r>
              <a:rPr lang="en-GB" b="1" dirty="0">
                <a:solidFill>
                  <a:schemeClr val="bg1"/>
                </a:solidFill>
              </a:rPr>
              <a:t>the Scene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00D8E-CCFD-4108-B049-DBF0B25C0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9349"/>
            <a:ext cx="10515600" cy="530352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James Woodward, a pastoral and practical theologian coined a phrase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“Harvest of Life “ He highlights how each individual has their own story to tell that makes up the harvest of life.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Older people are not one homogenous group rather they are made of a diverse group.  </a:t>
            </a:r>
          </a:p>
          <a:p>
            <a:r>
              <a:rPr lang="en-GB" dirty="0">
                <a:solidFill>
                  <a:schemeClr val="bg1"/>
                </a:solidFill>
              </a:rPr>
              <a:t>Third- Age – Those who are retired and active</a:t>
            </a:r>
          </a:p>
          <a:p>
            <a:r>
              <a:rPr lang="en-GB" dirty="0">
                <a:solidFill>
                  <a:schemeClr val="bg1"/>
                </a:solidFill>
              </a:rPr>
              <a:t>Fourth Age- Is when frailty increases, and physical &amp; cognitive decline reducing the person’s capacity to live actively.</a:t>
            </a:r>
          </a:p>
        </p:txBody>
      </p:sp>
    </p:spTree>
    <p:extLst>
      <p:ext uri="{BB962C8B-B14F-4D97-AF65-F5344CB8AC3E}">
        <p14:creationId xmlns:p14="http://schemas.microsoft.com/office/powerpoint/2010/main" val="3279809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D6592-2EC5-47CF-9CAA-F77D56BC5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6846" y="1169234"/>
            <a:ext cx="5855154" cy="5388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800" b="1" dirty="0"/>
              <a:t>1. Look at the wider ageing agenda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2. Ageing from a Christian Viewpoint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3. The role and benefits of spirituality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4. How is the Harvest Field influenced by the ‘Silver Economy ?’ 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FD1A13-2B88-47B7-AAE9-AD6F3296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5CE4102-C93A-420A-98A7-5A7DD0C5C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A7E4BE7-BD54-4290-B8DD-3C89655B9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9767" y="1330261"/>
            <a:ext cx="4856199" cy="910537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014FF7E-D415-4131-BF43-565633591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29768" y="3471531"/>
            <a:ext cx="3342752" cy="232321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5086772-B505-42FB-8FCA-971251A08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6846" y="418012"/>
            <a:ext cx="5855153" cy="7512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u="sng" dirty="0"/>
              <a:t>4 Sections</a:t>
            </a:r>
          </a:p>
        </p:txBody>
      </p:sp>
    </p:spTree>
    <p:extLst>
      <p:ext uri="{BB962C8B-B14F-4D97-AF65-F5344CB8AC3E}">
        <p14:creationId xmlns:p14="http://schemas.microsoft.com/office/powerpoint/2010/main" val="3360931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768F6-7F4A-49F3-BF17-CA7D3797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801860" cy="1325563"/>
          </a:xfrm>
        </p:spPr>
        <p:txBody>
          <a:bodyPr>
            <a:normAutofit/>
          </a:bodyPr>
          <a:lstStyle/>
          <a:p>
            <a:r>
              <a:rPr lang="en-GB" sz="2800" dirty="0"/>
              <a:t> </a:t>
            </a:r>
            <a:br>
              <a:rPr lang="en-GB" sz="2800" dirty="0"/>
            </a:br>
            <a:br>
              <a:rPr lang="en-GB" sz="2800" dirty="0"/>
            </a:br>
            <a:endParaRPr lang="en-GB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2F330-16BC-445D-99AC-A6C2E754B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1"/>
            <a:ext cx="4893508" cy="6053666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GB" sz="4000" b="1" u="sng" dirty="0"/>
              <a:t>Ageing Agenda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1063ACC-684C-4227-9D75-430593BAD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067F801-9719-4550-AFFF-C7C368422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846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0A532E1-3FF0-4CD2-89D4-D79BDE52F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44070" y="1381339"/>
            <a:ext cx="4756119" cy="891772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FEC619-A68E-410B-8178-ADC3CFF74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71615" y="3429000"/>
            <a:ext cx="3128574" cy="21743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58AF25-DA15-4F90-A3B6-E7643F2074B8}"/>
              </a:ext>
            </a:extLst>
          </p:cNvPr>
          <p:cNvSpPr txBox="1"/>
          <p:nvPr/>
        </p:nvSpPr>
        <p:spPr>
          <a:xfrm>
            <a:off x="506437" y="2050869"/>
            <a:ext cx="5986514" cy="9294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Ageing Population often valued for their economic contribution and what they spend.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Development of the term ‘Silver Economy’</a:t>
            </a:r>
          </a:p>
          <a:p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 culture of deny the ageing process.</a:t>
            </a:r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6733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768F6-7F4A-49F3-BF17-CA7D3797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801860" cy="1325563"/>
          </a:xfrm>
        </p:spPr>
        <p:txBody>
          <a:bodyPr>
            <a:normAutofit/>
          </a:bodyPr>
          <a:lstStyle/>
          <a:p>
            <a:r>
              <a:rPr lang="en-GB" sz="2800" dirty="0"/>
              <a:t> </a:t>
            </a:r>
            <a:br>
              <a:rPr lang="en-GB" sz="2800" dirty="0"/>
            </a:br>
            <a:br>
              <a:rPr lang="en-GB" sz="2800" dirty="0"/>
            </a:br>
            <a:endParaRPr lang="en-GB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2F330-16BC-445D-99AC-A6C2E754B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1"/>
            <a:ext cx="4893508" cy="6053666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GB" sz="4000" b="1" u="sng" dirty="0"/>
              <a:t>Ageing Agenda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1063ACC-684C-4227-9D75-430593BAD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067F801-9719-4550-AFFF-C7C368422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846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0A532E1-3FF0-4CD2-89D4-D79BDE52F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44070" y="1381339"/>
            <a:ext cx="4756119" cy="891772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FEC619-A68E-410B-8178-ADC3CFF74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71615" y="3429000"/>
            <a:ext cx="3128574" cy="21743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58AF25-DA15-4F90-A3B6-E7643F2074B8}"/>
              </a:ext>
            </a:extLst>
          </p:cNvPr>
          <p:cNvSpPr txBox="1"/>
          <p:nvPr/>
        </p:nvSpPr>
        <p:spPr>
          <a:xfrm>
            <a:off x="433553" y="1060506"/>
            <a:ext cx="5986514" cy="880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Age UK Later Life Research on </a:t>
            </a:r>
          </a:p>
          <a:p>
            <a:r>
              <a:rPr lang="en-GB" sz="3200" dirty="0"/>
              <a:t>Over 65’s Contribution to Caring Responsibilities for both children and adults &amp; Voluntary Sector</a:t>
            </a:r>
          </a:p>
          <a:p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WHO The Decade Of Healthy Ageing 2020-2030</a:t>
            </a:r>
          </a:p>
          <a:p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Ageing Friendly Initiatives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683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768F6-7F4A-49F3-BF17-CA7D3797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801860" cy="1325563"/>
          </a:xfrm>
        </p:spPr>
        <p:txBody>
          <a:bodyPr>
            <a:normAutofit/>
          </a:bodyPr>
          <a:lstStyle/>
          <a:p>
            <a:r>
              <a:rPr lang="en-GB" sz="2800" dirty="0"/>
              <a:t> </a:t>
            </a:r>
            <a:br>
              <a:rPr lang="en-GB" sz="2800" dirty="0"/>
            </a:br>
            <a:br>
              <a:rPr lang="en-GB" sz="2800" dirty="0"/>
            </a:br>
            <a:endParaRPr lang="en-GB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2F330-16BC-445D-99AC-A6C2E754B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1"/>
            <a:ext cx="4893508" cy="6053666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GB" sz="4000" b="1" u="sng" dirty="0"/>
              <a:t>Ageing Agenda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1063ACC-684C-4227-9D75-430593BAD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067F801-9719-4550-AFFF-C7C368422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846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0A532E1-3FF0-4CD2-89D4-D79BDE52F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44070" y="1381339"/>
            <a:ext cx="4756119" cy="891772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FEC619-A68E-410B-8178-ADC3CFF74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71615" y="3429000"/>
            <a:ext cx="3128574" cy="21743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58AF25-DA15-4F90-A3B6-E7643F2074B8}"/>
              </a:ext>
            </a:extLst>
          </p:cNvPr>
          <p:cNvSpPr txBox="1"/>
          <p:nvPr/>
        </p:nvSpPr>
        <p:spPr>
          <a:xfrm>
            <a:off x="0" y="804333"/>
            <a:ext cx="5986514" cy="830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Church Attendance in 2000 over 65’s made up 25% congregation.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Predicted by 2030 45% of church goers will be over 65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658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7DF12-9773-42B6-8C10-AFBD4C3DE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What Makes us human?	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The planet earth taken from the outer space">
            <a:extLst>
              <a:ext uri="{FF2B5EF4-FFF2-40B4-BE49-F238E27FC236}">
                <a16:creationId xmlns:a16="http://schemas.microsoft.com/office/drawing/2014/main" id="{E8B18195-EA55-4F10-837B-AE8822DD65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28" r="1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49978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D6592-2EC5-47CF-9CAA-F77D56BC5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6846" y="1169234"/>
            <a:ext cx="5855154" cy="5388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3200" b="1" dirty="0"/>
            </a:br>
            <a:endParaRPr lang="en-US" sz="3100" b="1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FD1A13-2B88-47B7-AAE9-AD6F3296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5CE4102-C93A-420A-98A7-5A7DD0C5C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A7E4BE7-BD54-4290-B8DD-3C89655B9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9767" y="1330261"/>
            <a:ext cx="4856199" cy="910537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014FF7E-D415-4131-BF43-565633591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29768" y="3471531"/>
            <a:ext cx="3342752" cy="232321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5086772-B505-42FB-8FCA-971251A08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2549" y="418012"/>
            <a:ext cx="5034784" cy="53883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u="sng" dirty="0"/>
              <a:t>Being Valued</a:t>
            </a:r>
          </a:p>
          <a:p>
            <a:endParaRPr lang="en-GB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 Scotland &amp; </a:t>
            </a:r>
            <a:r>
              <a:rPr lang="en-GB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Scoinform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-The Big Survey (September 2021) </a:t>
            </a:r>
          </a:p>
          <a:p>
            <a:endParaRPr lang="en-GB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results revealed that only one in five older people (21%) feel “valued”, while more 36% believed they were a burden on society. 51% of over 50’s said ‘Older People are not valued for their contribution to society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b="1" u="sng" dirty="0"/>
          </a:p>
          <a:p>
            <a:endParaRPr lang="en-US" sz="4000" b="1" u="sng" dirty="0"/>
          </a:p>
        </p:txBody>
      </p:sp>
    </p:spTree>
    <p:extLst>
      <p:ext uri="{BB962C8B-B14F-4D97-AF65-F5344CB8AC3E}">
        <p14:creationId xmlns:p14="http://schemas.microsoft.com/office/powerpoint/2010/main" val="1124050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27F8BEB0115144A90523ED99B79E8F" ma:contentTypeVersion="11" ma:contentTypeDescription="Create a new document." ma:contentTypeScope="" ma:versionID="06eb9cbef2a0b7858b98d94622776f14">
  <xsd:schema xmlns:xsd="http://www.w3.org/2001/XMLSchema" xmlns:xs="http://www.w3.org/2001/XMLSchema" xmlns:p="http://schemas.microsoft.com/office/2006/metadata/properties" xmlns:ns2="4641bb85-d0dc-4f02-a1d2-b77c197edb0f" targetNamespace="http://schemas.microsoft.com/office/2006/metadata/properties" ma:root="true" ma:fieldsID="392596136059b8933856a03008f10b39" ns2:_="">
    <xsd:import namespace="4641bb85-d0dc-4f02-a1d2-b77c197edb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41bb85-d0dc-4f02-a1d2-b77c197edb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AFAC14F-946A-46AB-A1AF-1392EF5C4EF4}"/>
</file>

<file path=customXml/itemProps2.xml><?xml version="1.0" encoding="utf-8"?>
<ds:datastoreItem xmlns:ds="http://schemas.openxmlformats.org/officeDocument/2006/customXml" ds:itemID="{648BF68B-4E60-4152-BD87-6A2F95023E97}"/>
</file>

<file path=customXml/itemProps3.xml><?xml version="1.0" encoding="utf-8"?>
<ds:datastoreItem xmlns:ds="http://schemas.openxmlformats.org/officeDocument/2006/customXml" ds:itemID="{F70BB824-3906-4999-B715-96B22039808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</TotalTime>
  <Words>632</Words>
  <Application>Microsoft Office PowerPoint</Application>
  <PresentationFormat>Widescreen</PresentationFormat>
  <Paragraphs>118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The importance of ministry to and with older people- The Harvest Field influenced by the ‘silver economy’ </vt:lpstr>
      <vt:lpstr>   Overview</vt:lpstr>
      <vt:lpstr>Setting the Scene</vt:lpstr>
      <vt:lpstr>1. Look at the wider ageing agenda  2. Ageing from a Christian Viewpoint  3. The role and benefits of spirituality  4. How is the Harvest Field influenced by the ‘Silver Economy ?’  </vt:lpstr>
      <vt:lpstr>   </vt:lpstr>
      <vt:lpstr>   </vt:lpstr>
      <vt:lpstr>   </vt:lpstr>
      <vt:lpstr>What Makes us human? </vt:lpstr>
      <vt:lpstr> </vt:lpstr>
      <vt:lpstr>Human Beings – Created in the Image of God   Valued  Relational Beings  Interdependency and relation care  Intergenerational </vt:lpstr>
      <vt:lpstr>Spirituality – Basic Human Need</vt:lpstr>
      <vt:lpstr> </vt:lpstr>
      <vt:lpstr>Storytelling &amp; Dementia</vt:lpstr>
      <vt:lpstr>         The Harvest Field is made up on individual life stories  </vt:lpstr>
      <vt:lpstr>The importance of ministry to and with older people- The Harvest Field influenced by the ‘silver economy’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Main</dc:creator>
  <cp:lastModifiedBy>Maureen</cp:lastModifiedBy>
  <cp:revision>44</cp:revision>
  <dcterms:created xsi:type="dcterms:W3CDTF">2021-11-09T21:58:21Z</dcterms:created>
  <dcterms:modified xsi:type="dcterms:W3CDTF">2021-11-17T08:17:29Z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0x0101000927F8BEB0115144A90523ED99B79E8F</vt:lpwstr>
  </property>
</Properties>
</file>