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5"/>
  </p:notesMasterIdLst>
  <p:sldIdLst>
    <p:sldId id="256" r:id="rId5"/>
    <p:sldId id="257" r:id="rId6"/>
    <p:sldId id="258" r:id="rId7"/>
    <p:sldId id="263" r:id="rId8"/>
    <p:sldId id="266" r:id="rId9"/>
    <p:sldId id="420" r:id="rId10"/>
    <p:sldId id="419" r:id="rId11"/>
    <p:sldId id="421" r:id="rId12"/>
    <p:sldId id="267" r:id="rId13"/>
    <p:sldId id="265" r:id="rId14"/>
    <p:sldId id="268" r:id="rId15"/>
    <p:sldId id="264" r:id="rId16"/>
    <p:sldId id="269" r:id="rId17"/>
    <p:sldId id="260" r:id="rId18"/>
    <p:sldId id="273" r:id="rId19"/>
    <p:sldId id="259" r:id="rId20"/>
    <p:sldId id="261" r:id="rId21"/>
    <p:sldId id="270" r:id="rId22"/>
    <p:sldId id="272" r:id="rId23"/>
    <p:sldId id="262" r:id="rId24"/>
    <p:sldId id="301" r:id="rId25"/>
    <p:sldId id="303" r:id="rId26"/>
    <p:sldId id="304" r:id="rId27"/>
    <p:sldId id="275" r:id="rId28"/>
    <p:sldId id="403" r:id="rId29"/>
    <p:sldId id="330" r:id="rId30"/>
    <p:sldId id="331" r:id="rId31"/>
    <p:sldId id="405" r:id="rId32"/>
    <p:sldId id="406" r:id="rId33"/>
    <p:sldId id="407" r:id="rId34"/>
    <p:sldId id="408" r:id="rId35"/>
    <p:sldId id="404" r:id="rId36"/>
    <p:sldId id="327" r:id="rId37"/>
    <p:sldId id="410" r:id="rId38"/>
    <p:sldId id="411" r:id="rId39"/>
    <p:sldId id="414" r:id="rId40"/>
    <p:sldId id="415" r:id="rId41"/>
    <p:sldId id="416" r:id="rId42"/>
    <p:sldId id="417" r:id="rId43"/>
    <p:sldId id="41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E7B429-B585-4CEA-A594-76653A1EE052}" v="4" dt="2022-07-13T14:19:19.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327"/>
  </p:normalViewPr>
  <p:slideViewPr>
    <p:cSldViewPr snapToGrid="0" snapToObjects="1">
      <p:cViewPr varScale="1">
        <p:scale>
          <a:sx n="69" d="100"/>
          <a:sy n="69" d="100"/>
        </p:scale>
        <p:origin x="936" y="78"/>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ustynsnowden\Documents\oldlaptops\publications\Chaplains\Heather%20Tan\Rasch%20and%20factor%20analysis\percentil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Religion Scotland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2001</c:v>
                </c:pt>
              </c:strCache>
            </c:strRef>
          </c:tx>
          <c:spPr>
            <a:solidFill>
              <a:schemeClr val="accent1"/>
            </a:solidFill>
            <a:ln>
              <a:noFill/>
            </a:ln>
            <a:effectLst/>
          </c:spPr>
          <c:invertIfNegative val="0"/>
          <c:cat>
            <c:strRef>
              <c:f>Sheet1!$A$2:$A$13</c:f>
              <c:strCache>
                <c:ptCount val="12"/>
                <c:pt idx="0">
                  <c:v>Christianity</c:v>
                </c:pt>
                <c:pt idx="1">
                  <c:v>–Church of Scotland</c:v>
                </c:pt>
                <c:pt idx="2">
                  <c:v>–Roman Catholic</c:v>
                </c:pt>
                <c:pt idx="3">
                  <c:v>–Other Christian</c:v>
                </c:pt>
                <c:pt idx="4">
                  <c:v>Islam</c:v>
                </c:pt>
                <c:pt idx="5">
                  <c:v>Hinduism</c:v>
                </c:pt>
                <c:pt idx="6">
                  <c:v>Buddhism</c:v>
                </c:pt>
                <c:pt idx="7">
                  <c:v>Sikhism</c:v>
                </c:pt>
                <c:pt idx="8">
                  <c:v>Judaism</c:v>
                </c:pt>
                <c:pt idx="9">
                  <c:v>Other religion</c:v>
                </c:pt>
                <c:pt idx="10">
                  <c:v>No religion</c:v>
                </c:pt>
                <c:pt idx="11">
                  <c:v>Religion not stated</c:v>
                </c:pt>
              </c:strCache>
            </c:strRef>
          </c:cat>
          <c:val>
            <c:numRef>
              <c:f>Sheet1!$B$2:$B$13</c:f>
              <c:numCache>
                <c:formatCode>#,##0</c:formatCode>
                <c:ptCount val="12"/>
                <c:pt idx="0">
                  <c:v>3294545</c:v>
                </c:pt>
                <c:pt idx="1">
                  <c:v>2146251</c:v>
                </c:pt>
                <c:pt idx="2">
                  <c:v>803732</c:v>
                </c:pt>
                <c:pt idx="3">
                  <c:v>344562</c:v>
                </c:pt>
                <c:pt idx="4">
                  <c:v>42557</c:v>
                </c:pt>
                <c:pt idx="5">
                  <c:v>5564</c:v>
                </c:pt>
                <c:pt idx="6">
                  <c:v>6830</c:v>
                </c:pt>
                <c:pt idx="7">
                  <c:v>6572</c:v>
                </c:pt>
                <c:pt idx="8">
                  <c:v>6448</c:v>
                </c:pt>
                <c:pt idx="9">
                  <c:v>26974</c:v>
                </c:pt>
                <c:pt idx="10">
                  <c:v>1394460</c:v>
                </c:pt>
                <c:pt idx="11">
                  <c:v>278061</c:v>
                </c:pt>
              </c:numCache>
            </c:numRef>
          </c:val>
          <c:extLst>
            <c:ext xmlns:c16="http://schemas.microsoft.com/office/drawing/2014/chart" uri="{C3380CC4-5D6E-409C-BE32-E72D297353CC}">
              <c16:uniqueId val="{00000000-C796-D24B-B8B5-FC511B0E7ABA}"/>
            </c:ext>
          </c:extLst>
        </c:ser>
        <c:ser>
          <c:idx val="1"/>
          <c:order val="1"/>
          <c:tx>
            <c:strRef>
              <c:f>Sheet1!$C$1</c:f>
              <c:strCache>
                <c:ptCount val="1"/>
                <c:pt idx="0">
                  <c:v>2011</c:v>
                </c:pt>
              </c:strCache>
            </c:strRef>
          </c:tx>
          <c:spPr>
            <a:solidFill>
              <a:schemeClr val="accent2"/>
            </a:solidFill>
            <a:ln>
              <a:noFill/>
            </a:ln>
            <a:effectLst/>
          </c:spPr>
          <c:invertIfNegative val="0"/>
          <c:cat>
            <c:strRef>
              <c:f>Sheet1!$A$2:$A$13</c:f>
              <c:strCache>
                <c:ptCount val="12"/>
                <c:pt idx="0">
                  <c:v>Christianity</c:v>
                </c:pt>
                <c:pt idx="1">
                  <c:v>–Church of Scotland</c:v>
                </c:pt>
                <c:pt idx="2">
                  <c:v>–Roman Catholic</c:v>
                </c:pt>
                <c:pt idx="3">
                  <c:v>–Other Christian</c:v>
                </c:pt>
                <c:pt idx="4">
                  <c:v>Islam</c:v>
                </c:pt>
                <c:pt idx="5">
                  <c:v>Hinduism</c:v>
                </c:pt>
                <c:pt idx="6">
                  <c:v>Buddhism</c:v>
                </c:pt>
                <c:pt idx="7">
                  <c:v>Sikhism</c:v>
                </c:pt>
                <c:pt idx="8">
                  <c:v>Judaism</c:v>
                </c:pt>
                <c:pt idx="9">
                  <c:v>Other religion</c:v>
                </c:pt>
                <c:pt idx="10">
                  <c:v>No religion</c:v>
                </c:pt>
                <c:pt idx="11">
                  <c:v>Religion not stated</c:v>
                </c:pt>
              </c:strCache>
            </c:strRef>
          </c:cat>
          <c:val>
            <c:numRef>
              <c:f>Sheet1!$C$2:$C$13</c:f>
              <c:numCache>
                <c:formatCode>#,##0</c:formatCode>
                <c:ptCount val="12"/>
                <c:pt idx="0">
                  <c:v>2850199</c:v>
                </c:pt>
                <c:pt idx="1">
                  <c:v>1717871</c:v>
                </c:pt>
                <c:pt idx="2">
                  <c:v>841053</c:v>
                </c:pt>
                <c:pt idx="3">
                  <c:v>291275</c:v>
                </c:pt>
                <c:pt idx="4">
                  <c:v>76737</c:v>
                </c:pt>
                <c:pt idx="5">
                  <c:v>16379</c:v>
                </c:pt>
                <c:pt idx="6">
                  <c:v>12795</c:v>
                </c:pt>
                <c:pt idx="7">
                  <c:v>9055</c:v>
                </c:pt>
                <c:pt idx="8">
                  <c:v>5887</c:v>
                </c:pt>
                <c:pt idx="9">
                  <c:v>15196</c:v>
                </c:pt>
                <c:pt idx="10">
                  <c:v>1941116</c:v>
                </c:pt>
                <c:pt idx="11">
                  <c:v>368039</c:v>
                </c:pt>
              </c:numCache>
            </c:numRef>
          </c:val>
          <c:extLst>
            <c:ext xmlns:c16="http://schemas.microsoft.com/office/drawing/2014/chart" uri="{C3380CC4-5D6E-409C-BE32-E72D297353CC}">
              <c16:uniqueId val="{00000001-C796-D24B-B8B5-FC511B0E7ABA}"/>
            </c:ext>
          </c:extLst>
        </c:ser>
        <c:dLbls>
          <c:showLegendKey val="0"/>
          <c:showVal val="0"/>
          <c:showCatName val="0"/>
          <c:showSerName val="0"/>
          <c:showPercent val="0"/>
          <c:showBubbleSize val="0"/>
        </c:dLbls>
        <c:gapWidth val="219"/>
        <c:overlap val="-27"/>
        <c:axId val="595039551"/>
        <c:axId val="595041199"/>
      </c:barChart>
      <c:catAx>
        <c:axId val="59503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5041199"/>
        <c:crosses val="autoZero"/>
        <c:auto val="1"/>
        <c:lblAlgn val="ctr"/>
        <c:lblOffset val="100"/>
        <c:noMultiLvlLbl val="0"/>
      </c:catAx>
      <c:valAx>
        <c:axId val="5950411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5039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Change 2001 - 2010</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Change</c:v>
                </c:pt>
              </c:strCache>
            </c:strRef>
          </c:tx>
          <c:spPr>
            <a:gradFill rotWithShape="1">
              <a:gsLst>
                <a:gs pos="0">
                  <a:schemeClr val="accent1">
                    <a:tint val="98000"/>
                    <a:satMod val="110000"/>
                    <a:lumMod val="104000"/>
                  </a:schemeClr>
                </a:gs>
                <a:gs pos="69000">
                  <a:schemeClr val="accent1">
                    <a:shade val="84000"/>
                    <a:satMod val="130000"/>
                    <a:lumMod val="92000"/>
                  </a:schemeClr>
                </a:gs>
                <a:gs pos="100000">
                  <a:schemeClr val="accent1">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c:spPr>
          <c:invertIfNegative val="0"/>
          <c:cat>
            <c:strRef>
              <c:f>Sheet1!$A$2:$A$13</c:f>
              <c:strCache>
                <c:ptCount val="12"/>
                <c:pt idx="0">
                  <c:v>Christianity</c:v>
                </c:pt>
                <c:pt idx="1">
                  <c:v>–Church of Scotland</c:v>
                </c:pt>
                <c:pt idx="2">
                  <c:v>–Other Christian</c:v>
                </c:pt>
                <c:pt idx="3">
                  <c:v>Other religion</c:v>
                </c:pt>
                <c:pt idx="4">
                  <c:v>Judaism</c:v>
                </c:pt>
                <c:pt idx="5">
                  <c:v>Sikhism</c:v>
                </c:pt>
                <c:pt idx="6">
                  <c:v>Buddhism</c:v>
                </c:pt>
                <c:pt idx="7">
                  <c:v>Hinduism</c:v>
                </c:pt>
                <c:pt idx="8">
                  <c:v>Islam</c:v>
                </c:pt>
                <c:pt idx="9">
                  <c:v>–Roman Catholic</c:v>
                </c:pt>
                <c:pt idx="10">
                  <c:v>Religion not stated</c:v>
                </c:pt>
                <c:pt idx="11">
                  <c:v>No religion</c:v>
                </c:pt>
              </c:strCache>
            </c:strRef>
          </c:cat>
          <c:val>
            <c:numRef>
              <c:f>Sheet1!$B$2:$B$13</c:f>
              <c:numCache>
                <c:formatCode>0</c:formatCode>
                <c:ptCount val="12"/>
                <c:pt idx="0">
                  <c:v>-444346</c:v>
                </c:pt>
                <c:pt idx="1">
                  <c:v>-428380</c:v>
                </c:pt>
                <c:pt idx="2">
                  <c:v>-53287</c:v>
                </c:pt>
                <c:pt idx="3">
                  <c:v>-11778</c:v>
                </c:pt>
                <c:pt idx="4">
                  <c:v>-561</c:v>
                </c:pt>
                <c:pt idx="5">
                  <c:v>2483</c:v>
                </c:pt>
                <c:pt idx="6">
                  <c:v>5965</c:v>
                </c:pt>
                <c:pt idx="7">
                  <c:v>10815</c:v>
                </c:pt>
                <c:pt idx="8">
                  <c:v>34180</c:v>
                </c:pt>
                <c:pt idx="9">
                  <c:v>37321</c:v>
                </c:pt>
                <c:pt idx="10">
                  <c:v>89978</c:v>
                </c:pt>
                <c:pt idx="11">
                  <c:v>546656</c:v>
                </c:pt>
              </c:numCache>
            </c:numRef>
          </c:val>
          <c:extLst>
            <c:ext xmlns:c16="http://schemas.microsoft.com/office/drawing/2014/chart" uri="{C3380CC4-5D6E-409C-BE32-E72D297353CC}">
              <c16:uniqueId val="{00000000-44A5-5B44-BAF6-44D993DAF2A5}"/>
            </c:ext>
          </c:extLst>
        </c:ser>
        <c:dLbls>
          <c:showLegendKey val="0"/>
          <c:showVal val="0"/>
          <c:showCatName val="0"/>
          <c:showSerName val="0"/>
          <c:showPercent val="0"/>
          <c:showBubbleSize val="0"/>
        </c:dLbls>
        <c:gapWidth val="115"/>
        <c:overlap val="-20"/>
        <c:axId val="629458975"/>
        <c:axId val="629460623"/>
      </c:barChart>
      <c:catAx>
        <c:axId val="629458975"/>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29460623"/>
        <c:crosses val="autoZero"/>
        <c:auto val="1"/>
        <c:lblAlgn val="ctr"/>
        <c:lblOffset val="100"/>
        <c:noMultiLvlLbl val="0"/>
      </c:catAx>
      <c:valAx>
        <c:axId val="629460623"/>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29458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scatterChart>
        <c:scatterStyle val="smoothMarker"/>
        <c:varyColors val="0"/>
        <c:ser>
          <c:idx val="0"/>
          <c:order val="0"/>
          <c:tx>
            <c:strRef>
              <c:f>Sheet4!$N$3</c:f>
              <c:strCache>
                <c:ptCount val="1"/>
                <c:pt idx="0">
                  <c:v>Percentile</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xVal>
            <c:numRef>
              <c:f>Sheet4!$M$4:$M$24</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Sheet4!$N$4:$N$24</c:f>
              <c:numCache>
                <c:formatCode>General</c:formatCode>
                <c:ptCount val="21"/>
                <c:pt idx="0">
                  <c:v>1</c:v>
                </c:pt>
                <c:pt idx="1">
                  <c:v>1</c:v>
                </c:pt>
                <c:pt idx="2">
                  <c:v>1</c:v>
                </c:pt>
                <c:pt idx="3">
                  <c:v>1</c:v>
                </c:pt>
                <c:pt idx="4">
                  <c:v>2</c:v>
                </c:pt>
                <c:pt idx="5">
                  <c:v>3</c:v>
                </c:pt>
                <c:pt idx="6">
                  <c:v>4</c:v>
                </c:pt>
                <c:pt idx="7">
                  <c:v>7</c:v>
                </c:pt>
                <c:pt idx="8">
                  <c:v>13</c:v>
                </c:pt>
                <c:pt idx="9">
                  <c:v>19</c:v>
                </c:pt>
                <c:pt idx="10">
                  <c:v>25</c:v>
                </c:pt>
                <c:pt idx="11">
                  <c:v>33</c:v>
                </c:pt>
                <c:pt idx="12">
                  <c:v>43</c:v>
                </c:pt>
                <c:pt idx="13">
                  <c:v>56</c:v>
                </c:pt>
                <c:pt idx="14">
                  <c:v>70</c:v>
                </c:pt>
                <c:pt idx="15">
                  <c:v>82</c:v>
                </c:pt>
                <c:pt idx="16">
                  <c:v>90</c:v>
                </c:pt>
                <c:pt idx="17">
                  <c:v>94</c:v>
                </c:pt>
                <c:pt idx="18">
                  <c:v>97</c:v>
                </c:pt>
                <c:pt idx="19">
                  <c:v>98</c:v>
                </c:pt>
                <c:pt idx="20">
                  <c:v>99</c:v>
                </c:pt>
              </c:numCache>
            </c:numRef>
          </c:yVal>
          <c:smooth val="1"/>
          <c:extLst>
            <c:ext xmlns:c16="http://schemas.microsoft.com/office/drawing/2014/chart" uri="{C3380CC4-5D6E-409C-BE32-E72D297353CC}">
              <c16:uniqueId val="{00000000-2F45-9647-BD00-8188B4057C88}"/>
            </c:ext>
          </c:extLst>
        </c:ser>
        <c:dLbls>
          <c:dLblPos val="l"/>
          <c:showLegendKey val="0"/>
          <c:showVal val="1"/>
          <c:showCatName val="0"/>
          <c:showSerName val="0"/>
          <c:showPercent val="0"/>
          <c:showBubbleSize val="0"/>
        </c:dLbls>
        <c:axId val="253171792"/>
        <c:axId val="192801904"/>
      </c:scatterChart>
      <c:valAx>
        <c:axId val="253171792"/>
        <c:scaling>
          <c:orientation val="minMax"/>
          <c:max val="20"/>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192801904"/>
        <c:crosses val="autoZero"/>
        <c:crossBetween val="midCat"/>
      </c:valAx>
      <c:valAx>
        <c:axId val="192801904"/>
        <c:scaling>
          <c:orientation val="minMax"/>
          <c:max val="10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25317179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C5D0F-D5BF-448F-B37D-047A33E5638F}"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E76852CF-5E16-4DF4-BC19-BEE944A8C047}">
      <dgm:prSet/>
      <dgm:spPr/>
      <dgm:t>
        <a:bodyPr/>
        <a:lstStyle/>
        <a:p>
          <a:pPr>
            <a:defRPr cap="all"/>
          </a:pPr>
          <a:r>
            <a:rPr lang="en-US"/>
            <a:t>Time.</a:t>
          </a:r>
        </a:p>
      </dgm:t>
    </dgm:pt>
    <dgm:pt modelId="{CBAB6C51-1523-4080-BDA1-34AA32C1CB20}" type="parTrans" cxnId="{31863697-E281-459A-B03F-987C7443EE69}">
      <dgm:prSet/>
      <dgm:spPr/>
      <dgm:t>
        <a:bodyPr/>
        <a:lstStyle/>
        <a:p>
          <a:endParaRPr lang="en-US"/>
        </a:p>
      </dgm:t>
    </dgm:pt>
    <dgm:pt modelId="{2546F593-BBAE-4881-8C76-ECF27188611B}" type="sibTrans" cxnId="{31863697-E281-459A-B03F-987C7443EE69}">
      <dgm:prSet/>
      <dgm:spPr/>
      <dgm:t>
        <a:bodyPr/>
        <a:lstStyle/>
        <a:p>
          <a:endParaRPr lang="en-US"/>
        </a:p>
      </dgm:t>
    </dgm:pt>
    <dgm:pt modelId="{AC0749A7-B101-4F7E-9A12-945B6DD861D7}">
      <dgm:prSet/>
      <dgm:spPr/>
      <dgm:t>
        <a:bodyPr/>
        <a:lstStyle/>
        <a:p>
          <a:pPr>
            <a:defRPr cap="all"/>
          </a:pPr>
          <a:r>
            <a:rPr lang="en-US"/>
            <a:t>Distress.</a:t>
          </a:r>
        </a:p>
      </dgm:t>
    </dgm:pt>
    <dgm:pt modelId="{9378048F-EE58-4A95-A618-37FA9F53FB65}" type="parTrans" cxnId="{88D5AD84-0553-4549-A378-6A94D72DEFBD}">
      <dgm:prSet/>
      <dgm:spPr/>
      <dgm:t>
        <a:bodyPr/>
        <a:lstStyle/>
        <a:p>
          <a:endParaRPr lang="en-US"/>
        </a:p>
      </dgm:t>
    </dgm:pt>
    <dgm:pt modelId="{32943C63-7B7D-47B7-ADC0-4EA3389425EF}" type="sibTrans" cxnId="{88D5AD84-0553-4549-A378-6A94D72DEFBD}">
      <dgm:prSet/>
      <dgm:spPr/>
      <dgm:t>
        <a:bodyPr/>
        <a:lstStyle/>
        <a:p>
          <a:endParaRPr lang="en-US"/>
        </a:p>
      </dgm:t>
    </dgm:pt>
    <dgm:pt modelId="{F593AC8A-9792-4B66-BA26-7C10539D1548}" type="pres">
      <dgm:prSet presAssocID="{678C5D0F-D5BF-448F-B37D-047A33E5638F}" presName="root" presStyleCnt="0">
        <dgm:presLayoutVars>
          <dgm:dir/>
          <dgm:resizeHandles val="exact"/>
        </dgm:presLayoutVars>
      </dgm:prSet>
      <dgm:spPr/>
    </dgm:pt>
    <dgm:pt modelId="{553D3E81-A3C3-413C-8AD4-9AE52D6C85A6}" type="pres">
      <dgm:prSet presAssocID="{E76852CF-5E16-4DF4-BC19-BEE944A8C047}" presName="compNode" presStyleCnt="0"/>
      <dgm:spPr/>
    </dgm:pt>
    <dgm:pt modelId="{3A21AFC4-57FE-4016-9F84-CF7664F98E9F}" type="pres">
      <dgm:prSet presAssocID="{E76852CF-5E16-4DF4-BC19-BEE944A8C047}" presName="iconBgRect" presStyleLbl="bgShp" presStyleIdx="0" presStyleCnt="2"/>
      <dgm:spPr/>
    </dgm:pt>
    <dgm:pt modelId="{6B4601E1-C8C0-49DA-9CFC-81D5754D7014}" type="pres">
      <dgm:prSet presAssocID="{E76852CF-5E16-4DF4-BC19-BEE944A8C0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rglass Finished"/>
        </a:ext>
      </dgm:extLst>
    </dgm:pt>
    <dgm:pt modelId="{B17282BE-ECC9-4115-A602-500051AE2C21}" type="pres">
      <dgm:prSet presAssocID="{E76852CF-5E16-4DF4-BC19-BEE944A8C047}" presName="spaceRect" presStyleCnt="0"/>
      <dgm:spPr/>
    </dgm:pt>
    <dgm:pt modelId="{D2EA8071-6C69-496F-8042-ACE8E6C5BE06}" type="pres">
      <dgm:prSet presAssocID="{E76852CF-5E16-4DF4-BC19-BEE944A8C047}" presName="textRect" presStyleLbl="revTx" presStyleIdx="0" presStyleCnt="2">
        <dgm:presLayoutVars>
          <dgm:chMax val="1"/>
          <dgm:chPref val="1"/>
        </dgm:presLayoutVars>
      </dgm:prSet>
      <dgm:spPr/>
    </dgm:pt>
    <dgm:pt modelId="{DA1CDB97-7053-4045-9946-4C2E7C30501B}" type="pres">
      <dgm:prSet presAssocID="{2546F593-BBAE-4881-8C76-ECF27188611B}" presName="sibTrans" presStyleCnt="0"/>
      <dgm:spPr/>
    </dgm:pt>
    <dgm:pt modelId="{61C5F914-7C6E-4CA4-B787-D88A04974973}" type="pres">
      <dgm:prSet presAssocID="{AC0749A7-B101-4F7E-9A12-945B6DD861D7}" presName="compNode" presStyleCnt="0"/>
      <dgm:spPr/>
    </dgm:pt>
    <dgm:pt modelId="{6B58E32A-D102-441D-B0B9-10CF1FA38144}" type="pres">
      <dgm:prSet presAssocID="{AC0749A7-B101-4F7E-9A12-945B6DD861D7}" presName="iconBgRect" presStyleLbl="bgShp" presStyleIdx="1" presStyleCnt="2"/>
      <dgm:spPr/>
    </dgm:pt>
    <dgm:pt modelId="{A50F8B2F-87F1-4564-A08F-838CB9D48721}" type="pres">
      <dgm:prSet presAssocID="{AC0749A7-B101-4F7E-9A12-945B6DD861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02DD5F5C-0B73-42E5-9CD6-CACAC8F8A0DC}" type="pres">
      <dgm:prSet presAssocID="{AC0749A7-B101-4F7E-9A12-945B6DD861D7}" presName="spaceRect" presStyleCnt="0"/>
      <dgm:spPr/>
    </dgm:pt>
    <dgm:pt modelId="{12812FB2-ACB1-4D3E-8517-0CB95AAD5E23}" type="pres">
      <dgm:prSet presAssocID="{AC0749A7-B101-4F7E-9A12-945B6DD861D7}" presName="textRect" presStyleLbl="revTx" presStyleIdx="1" presStyleCnt="2">
        <dgm:presLayoutVars>
          <dgm:chMax val="1"/>
          <dgm:chPref val="1"/>
        </dgm:presLayoutVars>
      </dgm:prSet>
      <dgm:spPr/>
    </dgm:pt>
  </dgm:ptLst>
  <dgm:cxnLst>
    <dgm:cxn modelId="{2700C013-153D-4A9F-98E0-11273127643F}" type="presOf" srcId="{678C5D0F-D5BF-448F-B37D-047A33E5638F}" destId="{F593AC8A-9792-4B66-BA26-7C10539D1548}" srcOrd="0" destOrd="0" presId="urn:microsoft.com/office/officeart/2018/5/layout/IconCircleLabelList"/>
    <dgm:cxn modelId="{FF90E931-EA26-4293-BAC2-8F2B1D56718A}" type="presOf" srcId="{AC0749A7-B101-4F7E-9A12-945B6DD861D7}" destId="{12812FB2-ACB1-4D3E-8517-0CB95AAD5E23}" srcOrd="0" destOrd="0" presId="urn:microsoft.com/office/officeart/2018/5/layout/IconCircleLabelList"/>
    <dgm:cxn modelId="{0DFA8C45-5B3E-4505-B17D-55C9D4FD9952}" type="presOf" srcId="{E76852CF-5E16-4DF4-BC19-BEE944A8C047}" destId="{D2EA8071-6C69-496F-8042-ACE8E6C5BE06}" srcOrd="0" destOrd="0" presId="urn:microsoft.com/office/officeart/2018/5/layout/IconCircleLabelList"/>
    <dgm:cxn modelId="{88D5AD84-0553-4549-A378-6A94D72DEFBD}" srcId="{678C5D0F-D5BF-448F-B37D-047A33E5638F}" destId="{AC0749A7-B101-4F7E-9A12-945B6DD861D7}" srcOrd="1" destOrd="0" parTransId="{9378048F-EE58-4A95-A618-37FA9F53FB65}" sibTransId="{32943C63-7B7D-47B7-ADC0-4EA3389425EF}"/>
    <dgm:cxn modelId="{31863697-E281-459A-B03F-987C7443EE69}" srcId="{678C5D0F-D5BF-448F-B37D-047A33E5638F}" destId="{E76852CF-5E16-4DF4-BC19-BEE944A8C047}" srcOrd="0" destOrd="0" parTransId="{CBAB6C51-1523-4080-BDA1-34AA32C1CB20}" sibTransId="{2546F593-BBAE-4881-8C76-ECF27188611B}"/>
    <dgm:cxn modelId="{BF8C6CE6-CCE8-4209-A638-F794DE81631D}" type="presParOf" srcId="{F593AC8A-9792-4B66-BA26-7C10539D1548}" destId="{553D3E81-A3C3-413C-8AD4-9AE52D6C85A6}" srcOrd="0" destOrd="0" presId="urn:microsoft.com/office/officeart/2018/5/layout/IconCircleLabelList"/>
    <dgm:cxn modelId="{B214CCB5-A89D-49D3-BCC9-B3D1E5D45FFA}" type="presParOf" srcId="{553D3E81-A3C3-413C-8AD4-9AE52D6C85A6}" destId="{3A21AFC4-57FE-4016-9F84-CF7664F98E9F}" srcOrd="0" destOrd="0" presId="urn:microsoft.com/office/officeart/2018/5/layout/IconCircleLabelList"/>
    <dgm:cxn modelId="{243EBF21-9A12-4108-B813-B1DF6EA34E49}" type="presParOf" srcId="{553D3E81-A3C3-413C-8AD4-9AE52D6C85A6}" destId="{6B4601E1-C8C0-49DA-9CFC-81D5754D7014}" srcOrd="1" destOrd="0" presId="urn:microsoft.com/office/officeart/2018/5/layout/IconCircleLabelList"/>
    <dgm:cxn modelId="{39469F03-BABC-458E-9469-C2153FEC9FB6}" type="presParOf" srcId="{553D3E81-A3C3-413C-8AD4-9AE52D6C85A6}" destId="{B17282BE-ECC9-4115-A602-500051AE2C21}" srcOrd="2" destOrd="0" presId="urn:microsoft.com/office/officeart/2018/5/layout/IconCircleLabelList"/>
    <dgm:cxn modelId="{19F90E43-4883-4DD6-8C8E-AFB95138C35A}" type="presParOf" srcId="{553D3E81-A3C3-413C-8AD4-9AE52D6C85A6}" destId="{D2EA8071-6C69-496F-8042-ACE8E6C5BE06}" srcOrd="3" destOrd="0" presId="urn:microsoft.com/office/officeart/2018/5/layout/IconCircleLabelList"/>
    <dgm:cxn modelId="{6900251C-C0C6-46CB-BE06-C2ECC86AA026}" type="presParOf" srcId="{F593AC8A-9792-4B66-BA26-7C10539D1548}" destId="{DA1CDB97-7053-4045-9946-4C2E7C30501B}" srcOrd="1" destOrd="0" presId="urn:microsoft.com/office/officeart/2018/5/layout/IconCircleLabelList"/>
    <dgm:cxn modelId="{F8333C1B-6035-47A4-9FD5-20379E7D47FC}" type="presParOf" srcId="{F593AC8A-9792-4B66-BA26-7C10539D1548}" destId="{61C5F914-7C6E-4CA4-B787-D88A04974973}" srcOrd="2" destOrd="0" presId="urn:microsoft.com/office/officeart/2018/5/layout/IconCircleLabelList"/>
    <dgm:cxn modelId="{981F24D5-0F51-4F87-B38A-B452C1AA48F5}" type="presParOf" srcId="{61C5F914-7C6E-4CA4-B787-D88A04974973}" destId="{6B58E32A-D102-441D-B0B9-10CF1FA38144}" srcOrd="0" destOrd="0" presId="urn:microsoft.com/office/officeart/2018/5/layout/IconCircleLabelList"/>
    <dgm:cxn modelId="{F9CA3555-8831-41AD-B9A0-7F2F0957C10B}" type="presParOf" srcId="{61C5F914-7C6E-4CA4-B787-D88A04974973}" destId="{A50F8B2F-87F1-4564-A08F-838CB9D48721}" srcOrd="1" destOrd="0" presId="urn:microsoft.com/office/officeart/2018/5/layout/IconCircleLabelList"/>
    <dgm:cxn modelId="{F935E38B-68F1-4E94-ACEA-F3D69AB2D7EB}" type="presParOf" srcId="{61C5F914-7C6E-4CA4-B787-D88A04974973}" destId="{02DD5F5C-0B73-42E5-9CD6-CACAC8F8A0DC}" srcOrd="2" destOrd="0" presId="urn:microsoft.com/office/officeart/2018/5/layout/IconCircleLabelList"/>
    <dgm:cxn modelId="{F80AB0E2-415F-45E1-8E69-6246FDF59477}" type="presParOf" srcId="{61C5F914-7C6E-4CA4-B787-D88A04974973}" destId="{12812FB2-ACB1-4D3E-8517-0CB95AAD5E2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1AFC4-57FE-4016-9F84-CF7664F98E9F}">
      <dsp:nvSpPr>
        <dsp:cNvPr id="0" name=""/>
        <dsp:cNvSpPr/>
      </dsp:nvSpPr>
      <dsp:spPr>
        <a:xfrm>
          <a:off x="2075279" y="287733"/>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601E1-C8C0-49DA-9CFC-81D5754D7014}">
      <dsp:nvSpPr>
        <dsp:cNvPr id="0" name=""/>
        <dsp:cNvSpPr/>
      </dsp:nvSpPr>
      <dsp:spPr>
        <a:xfrm>
          <a:off x="2543279" y="755733"/>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EA8071-6C69-496F-8042-ACE8E6C5BE06}">
      <dsp:nvSpPr>
        <dsp:cNvPr id="0" name=""/>
        <dsp:cNvSpPr/>
      </dsp:nvSpPr>
      <dsp:spPr>
        <a:xfrm>
          <a:off x="1373279" y="316773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Time.</a:t>
          </a:r>
        </a:p>
      </dsp:txBody>
      <dsp:txXfrm>
        <a:off x="1373279" y="3167734"/>
        <a:ext cx="3600000" cy="720000"/>
      </dsp:txXfrm>
    </dsp:sp>
    <dsp:sp modelId="{6B58E32A-D102-441D-B0B9-10CF1FA38144}">
      <dsp:nvSpPr>
        <dsp:cNvPr id="0" name=""/>
        <dsp:cNvSpPr/>
      </dsp:nvSpPr>
      <dsp:spPr>
        <a:xfrm>
          <a:off x="6305279" y="287733"/>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0F8B2F-87F1-4564-A08F-838CB9D48721}">
      <dsp:nvSpPr>
        <dsp:cNvPr id="0" name=""/>
        <dsp:cNvSpPr/>
      </dsp:nvSpPr>
      <dsp:spPr>
        <a:xfrm>
          <a:off x="6773279" y="755733"/>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812FB2-ACB1-4D3E-8517-0CB95AAD5E23}">
      <dsp:nvSpPr>
        <dsp:cNvPr id="0" name=""/>
        <dsp:cNvSpPr/>
      </dsp:nvSpPr>
      <dsp:spPr>
        <a:xfrm>
          <a:off x="5603279" y="316773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Distress.</a:t>
          </a:r>
        </a:p>
      </dsp:txBody>
      <dsp:txXfrm>
        <a:off x="5603279" y="3167734"/>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C62A6-6874-0744-9F67-6F7CAB465F9C}"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6ADF-3ECF-E343-A0CD-C09FFDF84732}" type="slidenum">
              <a:rPr lang="en-US" smtClean="0"/>
              <a:t>‹#›</a:t>
            </a:fld>
            <a:endParaRPr lang="en-US"/>
          </a:p>
        </p:txBody>
      </p:sp>
    </p:spTree>
    <p:extLst>
      <p:ext uri="{BB962C8B-B14F-4D97-AF65-F5344CB8AC3E}">
        <p14:creationId xmlns:p14="http://schemas.microsoft.com/office/powerpoint/2010/main" val="105453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webinar will look at overlap between mental and spiritual health. It will examine the formal classification of depression, dementia, and the anxiety disorders to show that these are all constructs built from a range of signs and symptoms and their severity. It will then introduce the Scottish Patient Reported Outcome Measure (PROM), a validated measure of the impact of chaplain interventions for people in spiritual distress. The Scottish PROM is a scale measure, made up from patient responses to five items related to spirituality. In the webinar, Professor Snowden considers the overlap between these five items and the signs and symptoms of depression and anxiety </a:t>
            </a:r>
            <a:r>
              <a:rPr lang="en-GB" dirty="0" err="1"/>
              <a:t>inparticular</a:t>
            </a:r>
            <a:r>
              <a:rPr lang="en-GB" dirty="0"/>
              <a:t> and considers the consequences of confounding mental and spiritual health in older people.</a:t>
            </a:r>
            <a:endParaRPr lang="en-US" dirty="0"/>
          </a:p>
          <a:p>
            <a:endParaRPr lang="en-US" dirty="0"/>
          </a:p>
        </p:txBody>
      </p:sp>
      <p:sp>
        <p:nvSpPr>
          <p:cNvPr id="4" name="Slide Number Placeholder 3"/>
          <p:cNvSpPr>
            <a:spLocks noGrp="1"/>
          </p:cNvSpPr>
          <p:nvPr>
            <p:ph type="sldNum" sz="quarter" idx="5"/>
          </p:nvPr>
        </p:nvSpPr>
        <p:spPr/>
        <p:txBody>
          <a:bodyPr/>
          <a:lstStyle/>
          <a:p>
            <a:fld id="{E4606ADF-3ECF-E343-A0CD-C09FFDF84732}" type="slidenum">
              <a:rPr lang="en-US" smtClean="0"/>
              <a:t>2</a:t>
            </a:fld>
            <a:endParaRPr lang="en-US"/>
          </a:p>
        </p:txBody>
      </p:sp>
    </p:spTree>
    <p:extLst>
      <p:ext uri="{BB962C8B-B14F-4D97-AF65-F5344CB8AC3E}">
        <p14:creationId xmlns:p14="http://schemas.microsoft.com/office/powerpoint/2010/main" val="296388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 the present study confirmed four types of connection in the definition of spiritual health: human connection with God, himself, others and the nature. Most of the experts who participated in the current study recognized human connection with God as the most important part of the definition of spiritual health and also stated that human connection with God is the most important component and indicator of spiritual health. Other studies, on the other hand, could not show the superiority of one component over the others. Human connection with himself, others and the nature is not specific to spiritual health because these components of spiritual health are present in mental and social health as well. Although we found different definitions for spiritual health, we believe that these may differ based on individuals’ beliefs and opinions. It is suggested that further longitudinal studies be conducted to provide more accurate explanations for spiritual health by interdisciplinary collaboration between mental health specialists, social health specialists and religious scholars. Such studies would result in more accurate research on spiritual health and its causal relationship with physical health, mental health and social health.</a:t>
            </a:r>
            <a:endParaRPr lang="en-US" dirty="0"/>
          </a:p>
        </p:txBody>
      </p:sp>
      <p:sp>
        <p:nvSpPr>
          <p:cNvPr id="4" name="Slide Number Placeholder 3"/>
          <p:cNvSpPr>
            <a:spLocks noGrp="1"/>
          </p:cNvSpPr>
          <p:nvPr>
            <p:ph type="sldNum" sz="quarter" idx="5"/>
          </p:nvPr>
        </p:nvSpPr>
        <p:spPr/>
        <p:txBody>
          <a:bodyPr/>
          <a:lstStyle/>
          <a:p>
            <a:fld id="{E4606ADF-3ECF-E343-A0CD-C09FFDF84732}" type="slidenum">
              <a:rPr lang="en-US" smtClean="0"/>
              <a:t>14</a:t>
            </a:fld>
            <a:endParaRPr lang="en-US"/>
          </a:p>
        </p:txBody>
      </p:sp>
    </p:spTree>
    <p:extLst>
      <p:ext uri="{BB962C8B-B14F-4D97-AF65-F5344CB8AC3E}">
        <p14:creationId xmlns:p14="http://schemas.microsoft.com/office/powerpoint/2010/main" val="59055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webinar will look at overlap between mental and spiritual health. It will examine the formal classification of depression, dementia, and the anxiety disorders to show that these are all constructs built from a range of signs and symptoms and their severity. It will then introduce the Scottish Patient Reported Outcome Measure (PROM), a validated measure of the impact of chaplain interventions for people in spiritual distress. The Scottish PROM is a scale measure, made up from patient responses to five items related to spirituality. In the webinar, Professor Snowden considers the overlap between these five items and the signs and symptoms of depression and anxiety </a:t>
            </a:r>
            <a:r>
              <a:rPr lang="en-GB" dirty="0" err="1"/>
              <a:t>inparticular</a:t>
            </a:r>
            <a:r>
              <a:rPr lang="en-GB" dirty="0"/>
              <a:t> and considers the consequences of confounding mental and spiritual health in older people.</a:t>
            </a:r>
            <a:endParaRPr lang="en-US" dirty="0"/>
          </a:p>
          <a:p>
            <a:endParaRPr lang="en-US" dirty="0"/>
          </a:p>
        </p:txBody>
      </p:sp>
      <p:sp>
        <p:nvSpPr>
          <p:cNvPr id="4" name="Slide Number Placeholder 3"/>
          <p:cNvSpPr>
            <a:spLocks noGrp="1"/>
          </p:cNvSpPr>
          <p:nvPr>
            <p:ph type="sldNum" sz="quarter" idx="5"/>
          </p:nvPr>
        </p:nvSpPr>
        <p:spPr/>
        <p:txBody>
          <a:bodyPr/>
          <a:lstStyle/>
          <a:p>
            <a:fld id="{E4606ADF-3ECF-E343-A0CD-C09FFDF84732}" type="slidenum">
              <a:rPr lang="en-US" smtClean="0"/>
              <a:t>38</a:t>
            </a:fld>
            <a:endParaRPr lang="en-US"/>
          </a:p>
        </p:txBody>
      </p:sp>
    </p:spTree>
    <p:extLst>
      <p:ext uri="{BB962C8B-B14F-4D97-AF65-F5344CB8AC3E}">
        <p14:creationId xmlns:p14="http://schemas.microsoft.com/office/powerpoint/2010/main" val="33575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7/13/2022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7/13/2022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41" name="Body Level One…"/>
          <p:cNvSpPr txBox="1">
            <a:spLocks noGrp="1"/>
          </p:cNvSpPr>
          <p:nvPr>
            <p:ph type="body" sz="quarter" idx="1"/>
          </p:nvPr>
        </p:nvSpPr>
        <p:spPr>
          <a:xfrm>
            <a:off x="381000" y="321469"/>
            <a:ext cx="10477500" cy="321469"/>
          </a:xfrm>
          <a:prstGeom prst="rect">
            <a:avLst/>
          </a:prstGeom>
        </p:spPr>
        <p:txBody>
          <a:bodyPr anchor="b"/>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vl2pPr marL="533135" indent="-220607" defTabSz="321457">
              <a:lnSpc>
                <a:spcPct val="80000"/>
              </a:lnSpc>
              <a:spcBef>
                <a:spcPts val="0"/>
              </a:spcBef>
              <a:buClrTx/>
              <a:buSzPct val="104999"/>
              <a:buFontTx/>
              <a:buChar char="‣"/>
              <a:defRPr sz="1687" cap="all" spc="84">
                <a:latin typeface="DIN Alternate"/>
                <a:ea typeface="DIN Alternate"/>
                <a:cs typeface="DIN Alternate"/>
                <a:sym typeface="DIN Alternate"/>
              </a:defRPr>
            </a:lvl2pPr>
            <a:lvl3pPr marL="845663" indent="-220607" defTabSz="321457">
              <a:lnSpc>
                <a:spcPct val="80000"/>
              </a:lnSpc>
              <a:spcBef>
                <a:spcPts val="0"/>
              </a:spcBef>
              <a:buClrTx/>
              <a:buSzPct val="104999"/>
              <a:buFontTx/>
              <a:buChar char="‣"/>
              <a:defRPr sz="1687" cap="all" spc="84">
                <a:latin typeface="DIN Alternate"/>
                <a:ea typeface="DIN Alternate"/>
                <a:cs typeface="DIN Alternate"/>
                <a:sym typeface="DIN Alternate"/>
              </a:defRPr>
            </a:lvl3pPr>
            <a:lvl4pPr marL="1158191" indent="-220607" defTabSz="321457">
              <a:lnSpc>
                <a:spcPct val="80000"/>
              </a:lnSpc>
              <a:spcBef>
                <a:spcPts val="0"/>
              </a:spcBef>
              <a:buClrTx/>
              <a:buSzPct val="104999"/>
              <a:buFontTx/>
              <a:buChar char="‣"/>
              <a:defRPr sz="1687" cap="all" spc="84">
                <a:latin typeface="DIN Alternate"/>
                <a:ea typeface="DIN Alternate"/>
                <a:cs typeface="DIN Alternate"/>
                <a:sym typeface="DIN Alternate"/>
              </a:defRPr>
            </a:lvl4pPr>
            <a:lvl5pPr marL="1470719" indent="-220607" defTabSz="321457">
              <a:lnSpc>
                <a:spcPct val="80000"/>
              </a:lnSpc>
              <a:spcBef>
                <a:spcPts val="0"/>
              </a:spcBef>
              <a:buClrTx/>
              <a:buSzPct val="104999"/>
              <a:buFontTx/>
              <a:buChar char="‣"/>
              <a:defRPr sz="1687" cap="all" spc="84">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42" name="Title Text"/>
          <p:cNvSpPr txBox="1">
            <a:spLocks noGrp="1"/>
          </p:cNvSpPr>
          <p:nvPr>
            <p:ph type="title"/>
          </p:nvPr>
        </p:nvSpPr>
        <p:spPr>
          <a:prstGeom prst="rect">
            <a:avLst/>
          </a:prstGeom>
        </p:spPr>
        <p:txBody>
          <a:bodyPr/>
          <a:lstStyle/>
          <a:p>
            <a:r>
              <a:t>Title Text</a:t>
            </a: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08584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Master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5929312" y="6509742"/>
            <a:ext cx="321469" cy="258961"/>
          </a:xfrm>
          <a:prstGeom prst="rect">
            <a:avLst/>
          </a:prstGeom>
        </p:spPr>
        <p:txBody>
          <a:bodyPr/>
          <a:lstStyle>
            <a:lvl1pPr algn="ctr">
              <a:lnSpc>
                <a:spcPct val="100000"/>
              </a:lnSpc>
              <a:defRPr sz="1266">
                <a:solidFill>
                  <a:srgbClr val="00000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20954192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7/13/2022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7/13/2022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7/13/2022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7/13/2022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7/13/2022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7/13/2022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erywellmind.com/guide-to-binge-eating-disorder-4021764" TargetMode="External"/><Relationship Id="rId2" Type="http://schemas.openxmlformats.org/officeDocument/2006/relationships/hyperlink" Target="https://www.cdc.gov/ncbddd/autism/hcp-dsm.html"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verywellmind.com/premenstrual-dysphoric-disorder-4767096"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25.svg"/><Relationship Id="rId11" Type="http://schemas.openxmlformats.org/officeDocument/2006/relationships/image" Target="../media/image1.jpg"/><Relationship Id="rId5" Type="http://schemas.openxmlformats.org/officeDocument/2006/relationships/image" Target="../media/image24.png"/><Relationship Id="rId10" Type="http://schemas.openxmlformats.org/officeDocument/2006/relationships/image" Target="../media/image30.svg"/><Relationship Id="rId4" Type="http://schemas.openxmlformats.org/officeDocument/2006/relationships/image" Target="../media/image23.sv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Snowden@napier.ac.uk"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CE04-C19F-6647-8868-CA14264AE426}"/>
              </a:ext>
            </a:extLst>
          </p:cNvPr>
          <p:cNvSpPr>
            <a:spLocks noGrp="1"/>
          </p:cNvSpPr>
          <p:nvPr>
            <p:ph type="ctrTitle"/>
          </p:nvPr>
        </p:nvSpPr>
        <p:spPr/>
        <p:txBody>
          <a:bodyPr>
            <a:normAutofit fontScale="90000"/>
          </a:bodyPr>
          <a:lstStyle/>
          <a:p>
            <a:r>
              <a:rPr lang="en-GB" dirty="0"/>
              <a:t>‘Understanding Mental Health Problems’ – When is mental health spiritual health in older people? </a:t>
            </a:r>
            <a:endParaRPr lang="en-US" dirty="0"/>
          </a:p>
        </p:txBody>
      </p:sp>
      <p:sp>
        <p:nvSpPr>
          <p:cNvPr id="3" name="Subtitle 2">
            <a:extLst>
              <a:ext uri="{FF2B5EF4-FFF2-40B4-BE49-F238E27FC236}">
                <a16:creationId xmlns:a16="http://schemas.microsoft.com/office/drawing/2014/main" id="{EC0BCF29-20CE-7246-AA2C-E30452C3348E}"/>
              </a:ext>
            </a:extLst>
          </p:cNvPr>
          <p:cNvSpPr>
            <a:spLocks noGrp="1"/>
          </p:cNvSpPr>
          <p:nvPr>
            <p:ph type="subTitle" idx="1"/>
          </p:nvPr>
        </p:nvSpPr>
        <p:spPr/>
        <p:txBody>
          <a:bodyPr/>
          <a:lstStyle/>
          <a:p>
            <a:r>
              <a:rPr lang="en-US" dirty="0"/>
              <a:t>Prof Austyn Snowden</a:t>
            </a:r>
          </a:p>
          <a:p>
            <a:r>
              <a:rPr lang="en-US" dirty="0"/>
              <a:t>13</a:t>
            </a:r>
            <a:r>
              <a:rPr lang="en-US" baseline="30000" dirty="0"/>
              <a:t>th</a:t>
            </a:r>
            <a:r>
              <a:rPr lang="en-US" dirty="0"/>
              <a:t> April 2021</a:t>
            </a:r>
          </a:p>
          <a:p>
            <a:r>
              <a:rPr lang="en-US" dirty="0"/>
              <a:t>Invited presentation to: Faith in Older People</a:t>
            </a:r>
          </a:p>
        </p:txBody>
      </p:sp>
      <p:pic>
        <p:nvPicPr>
          <p:cNvPr id="5" name="Picture 4" descr="A picture containing logo&#10;&#10;Description automatically generated">
            <a:extLst>
              <a:ext uri="{FF2B5EF4-FFF2-40B4-BE49-F238E27FC236}">
                <a16:creationId xmlns:a16="http://schemas.microsoft.com/office/drawing/2014/main" id="{95F4CDBA-9479-FE45-A896-23692ABC31BB}"/>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313692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BBFA-F5AE-2045-A4BD-D77AA189CD20}"/>
              </a:ext>
            </a:extLst>
          </p:cNvPr>
          <p:cNvSpPr>
            <a:spLocks noGrp="1"/>
          </p:cNvSpPr>
          <p:nvPr>
            <p:ph type="title"/>
          </p:nvPr>
        </p:nvSpPr>
        <p:spPr/>
        <p:txBody>
          <a:bodyPr/>
          <a:lstStyle/>
          <a:p>
            <a:r>
              <a:rPr lang="en-US" dirty="0"/>
              <a:t>Mnemonics</a:t>
            </a:r>
          </a:p>
        </p:txBody>
      </p:sp>
      <p:sp>
        <p:nvSpPr>
          <p:cNvPr id="3" name="Content Placeholder 2">
            <a:extLst>
              <a:ext uri="{FF2B5EF4-FFF2-40B4-BE49-F238E27FC236}">
                <a16:creationId xmlns:a16="http://schemas.microsoft.com/office/drawing/2014/main" id="{E7D7820E-0C34-404D-8CFE-B06280EBAA72}"/>
              </a:ext>
            </a:extLst>
          </p:cNvPr>
          <p:cNvSpPr>
            <a:spLocks noGrp="1"/>
          </p:cNvSpPr>
          <p:nvPr>
            <p:ph idx="1"/>
          </p:nvPr>
        </p:nvSpPr>
        <p:spPr/>
        <p:txBody>
          <a:bodyPr/>
          <a:lstStyle/>
          <a:p>
            <a:endParaRPr lang="en-US" dirty="0"/>
          </a:p>
        </p:txBody>
      </p:sp>
      <p:pic>
        <p:nvPicPr>
          <p:cNvPr id="4100" name="Picture 4">
            <a:extLst>
              <a:ext uri="{FF2B5EF4-FFF2-40B4-BE49-F238E27FC236}">
                <a16:creationId xmlns:a16="http://schemas.microsoft.com/office/drawing/2014/main" id="{A4D58796-1C87-554C-9B7A-541FC65BD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595" y="803186"/>
            <a:ext cx="6880395" cy="524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6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6BEFF6D-31AF-0A43-A9B7-BC77053FC9ED}"/>
              </a:ext>
            </a:extLst>
          </p:cNvPr>
          <p:cNvSpPr>
            <a:spLocks noGrp="1"/>
          </p:cNvSpPr>
          <p:nvPr>
            <p:ph type="title"/>
          </p:nvPr>
        </p:nvSpPr>
        <p:spPr>
          <a:xfrm>
            <a:off x="904877" y="795527"/>
            <a:ext cx="10488547" cy="1190912"/>
          </a:xfrm>
        </p:spPr>
        <p:txBody>
          <a:bodyPr>
            <a:normAutofit/>
          </a:bodyPr>
          <a:lstStyle/>
          <a:p>
            <a:r>
              <a:rPr lang="en-US" dirty="0">
                <a:solidFill>
                  <a:schemeClr val="tx2"/>
                </a:solidFill>
              </a:rPr>
              <a:t>Change over time?</a:t>
            </a:r>
          </a:p>
        </p:txBody>
      </p:sp>
      <p:sp>
        <p:nvSpPr>
          <p:cNvPr id="34"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3F78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753B9A3-2D7B-D147-B35B-60F905170D19}"/>
              </a:ext>
            </a:extLst>
          </p:cNvPr>
          <p:cNvPicPr>
            <a:picLocks noChangeAspect="1"/>
          </p:cNvPicPr>
          <p:nvPr/>
        </p:nvPicPr>
        <p:blipFill>
          <a:blip r:embed="rId2"/>
          <a:stretch>
            <a:fillRect/>
          </a:stretch>
        </p:blipFill>
        <p:spPr>
          <a:xfrm>
            <a:off x="1412675" y="2416047"/>
            <a:ext cx="4008028" cy="3346704"/>
          </a:xfrm>
          <a:prstGeom prst="rect">
            <a:avLst/>
          </a:prstGeom>
          <a:ln w="12700">
            <a:noFill/>
          </a:ln>
        </p:spPr>
      </p:pic>
      <p:sp>
        <p:nvSpPr>
          <p:cNvPr id="3" name="Content Placeholder 2">
            <a:extLst>
              <a:ext uri="{FF2B5EF4-FFF2-40B4-BE49-F238E27FC236}">
                <a16:creationId xmlns:a16="http://schemas.microsoft.com/office/drawing/2014/main" id="{606F206A-5909-DF4A-94C4-14718547E294}"/>
              </a:ext>
            </a:extLst>
          </p:cNvPr>
          <p:cNvSpPr>
            <a:spLocks noGrp="1"/>
          </p:cNvSpPr>
          <p:nvPr>
            <p:ph idx="1"/>
          </p:nvPr>
        </p:nvSpPr>
        <p:spPr>
          <a:xfrm>
            <a:off x="6380703" y="2228850"/>
            <a:ext cx="5028928" cy="4205764"/>
          </a:xfrm>
        </p:spPr>
        <p:txBody>
          <a:bodyPr>
            <a:normAutofit/>
          </a:bodyPr>
          <a:lstStyle/>
          <a:p>
            <a:pPr>
              <a:buClr>
                <a:srgbClr val="F3F781"/>
              </a:buClr>
            </a:pPr>
            <a:r>
              <a:rPr lang="en-GB" dirty="0"/>
              <a:t>Frequency of “idiocy/insanity” in the 1840 census. 1880 census: </a:t>
            </a:r>
          </a:p>
          <a:p>
            <a:pPr>
              <a:buClr>
                <a:srgbClr val="F3F781"/>
              </a:buClr>
            </a:pPr>
            <a:r>
              <a:rPr lang="en-GB" dirty="0"/>
              <a:t>Mania, melancholia, monomania, paresis, dementia, dipsomania, and epilepsy.</a:t>
            </a:r>
          </a:p>
          <a:p>
            <a:pPr>
              <a:buClr>
                <a:srgbClr val="F3F781"/>
              </a:buClr>
            </a:pPr>
            <a:r>
              <a:rPr lang="en-GB" dirty="0"/>
              <a:t>ICD-6 included MI for 1</a:t>
            </a:r>
            <a:r>
              <a:rPr lang="en-GB" baseline="30000" dirty="0"/>
              <a:t>st</a:t>
            </a:r>
            <a:r>
              <a:rPr lang="en-GB" dirty="0"/>
              <a:t> time= DSM 1 1952 </a:t>
            </a:r>
          </a:p>
          <a:p>
            <a:pPr>
              <a:buClr>
                <a:srgbClr val="F3F781"/>
              </a:buClr>
            </a:pPr>
            <a:r>
              <a:rPr lang="en-GB" dirty="0"/>
              <a:t>Homosexuality not in 7</a:t>
            </a:r>
            <a:r>
              <a:rPr lang="en-GB" baseline="30000" dirty="0"/>
              <a:t>th</a:t>
            </a:r>
            <a:r>
              <a:rPr lang="en-GB" dirty="0"/>
              <a:t> edition of DSM 2 1974. </a:t>
            </a:r>
          </a:p>
          <a:p>
            <a:pPr>
              <a:buClr>
                <a:srgbClr val="F3F781"/>
              </a:buClr>
            </a:pPr>
            <a:r>
              <a:rPr lang="en-GB" dirty="0"/>
              <a:t>265 diagnoses in DSM 3</a:t>
            </a:r>
          </a:p>
          <a:p>
            <a:pPr>
              <a:buClr>
                <a:srgbClr val="F3F781"/>
              </a:buClr>
            </a:pPr>
            <a:r>
              <a:rPr lang="en-GB" dirty="0"/>
              <a:t>365 in DSM IV</a:t>
            </a:r>
          </a:p>
          <a:p>
            <a:pPr>
              <a:buClr>
                <a:srgbClr val="F3F781"/>
              </a:buClr>
            </a:pPr>
            <a:r>
              <a:rPr lang="en-GB" dirty="0"/>
              <a:t>197 in DSM V, but volume huge</a:t>
            </a:r>
          </a:p>
          <a:p>
            <a:pPr>
              <a:buClr>
                <a:srgbClr val="F3F781"/>
              </a:buClr>
            </a:pPr>
            <a:endParaRPr lang="en-GB" dirty="0"/>
          </a:p>
          <a:p>
            <a:pPr>
              <a:buClr>
                <a:srgbClr val="F3F781"/>
              </a:buClr>
            </a:pPr>
            <a:endParaRPr lang="en-US" dirty="0"/>
          </a:p>
        </p:txBody>
      </p:sp>
      <p:pic>
        <p:nvPicPr>
          <p:cNvPr id="33" name="Picture 32" descr="A picture containing logo&#10;&#10;Description automatically generated">
            <a:extLst>
              <a:ext uri="{FF2B5EF4-FFF2-40B4-BE49-F238E27FC236}">
                <a16:creationId xmlns:a16="http://schemas.microsoft.com/office/drawing/2014/main" id="{A621A409-F158-BE42-A0BA-318AEBB6DF69}"/>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104202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FF6D-31AF-0A43-A9B7-BC77053FC9ED}"/>
              </a:ext>
            </a:extLst>
          </p:cNvPr>
          <p:cNvSpPr>
            <a:spLocks noGrp="1"/>
          </p:cNvSpPr>
          <p:nvPr>
            <p:ph type="title"/>
          </p:nvPr>
        </p:nvSpPr>
        <p:spPr/>
        <p:txBody>
          <a:bodyPr/>
          <a:lstStyle/>
          <a:p>
            <a:r>
              <a:rPr lang="en-US" dirty="0"/>
              <a:t>DSM 5 &amp; ICD-11</a:t>
            </a:r>
          </a:p>
        </p:txBody>
      </p:sp>
      <p:sp>
        <p:nvSpPr>
          <p:cNvPr id="3" name="Content Placeholder 2">
            <a:extLst>
              <a:ext uri="{FF2B5EF4-FFF2-40B4-BE49-F238E27FC236}">
                <a16:creationId xmlns:a16="http://schemas.microsoft.com/office/drawing/2014/main" id="{606F206A-5909-DF4A-94C4-14718547E294}"/>
              </a:ext>
            </a:extLst>
          </p:cNvPr>
          <p:cNvSpPr>
            <a:spLocks noGrp="1"/>
          </p:cNvSpPr>
          <p:nvPr>
            <p:ph idx="1"/>
          </p:nvPr>
        </p:nvSpPr>
        <p:spPr>
          <a:xfrm>
            <a:off x="4933096" y="-617841"/>
            <a:ext cx="6281873" cy="5248622"/>
          </a:xfrm>
        </p:spPr>
        <p:txBody>
          <a:bodyPr/>
          <a:lstStyle/>
          <a:p>
            <a:pPr fontAlgn="base"/>
            <a:r>
              <a:rPr lang="en-GB" dirty="0"/>
              <a:t>Asperger's Syndrome was eliminated as a diagnosis and, instead, incorporated under the category of </a:t>
            </a:r>
            <a:r>
              <a:rPr lang="en-GB" u="sng" dirty="0">
                <a:hlinkClick r:id="rId2"/>
              </a:rPr>
              <a:t>autism spectrum disorder</a:t>
            </a:r>
            <a:r>
              <a:rPr lang="en-GB" dirty="0"/>
              <a:t>.</a:t>
            </a:r>
          </a:p>
          <a:p>
            <a:pPr fontAlgn="base"/>
            <a:r>
              <a:rPr lang="en-GB" dirty="0"/>
              <a:t>Disruptive mood dysregulation disorder was added, in part to decrease over-diagnosis of childhood bipolar disorders.</a:t>
            </a:r>
          </a:p>
          <a:p>
            <a:pPr fontAlgn="base"/>
            <a:r>
              <a:rPr lang="en-GB" dirty="0"/>
              <a:t>Several diagnoses were officially added to the manual, including </a:t>
            </a:r>
            <a:r>
              <a:rPr lang="en-GB" u="sng" dirty="0">
                <a:hlinkClick r:id="rId3"/>
              </a:rPr>
              <a:t>binge eating disorder</a:t>
            </a:r>
            <a:r>
              <a:rPr lang="en-GB" dirty="0"/>
              <a:t>, hoarding disorder, and </a:t>
            </a:r>
            <a:r>
              <a:rPr lang="en-GB" u="sng" dirty="0">
                <a:hlinkClick r:id="rId4"/>
              </a:rPr>
              <a:t>premenstrual dysphoric disorder</a:t>
            </a:r>
            <a:r>
              <a:rPr lang="en-GB" dirty="0"/>
              <a:t>.</a:t>
            </a:r>
          </a:p>
          <a:p>
            <a:endParaRPr lang="en-US" dirty="0"/>
          </a:p>
        </p:txBody>
      </p:sp>
      <p:pic>
        <p:nvPicPr>
          <p:cNvPr id="2050" name="Picture 2" descr="WHO/Europe on Twitter: &quot;Anzhelika Volkonskaya is a trained nurse and  #transgender activist from #Belarus. She believes the changes in #ICD11  will ultimately lead to transgender people receiving better care within  health systems.">
            <a:extLst>
              <a:ext uri="{FF2B5EF4-FFF2-40B4-BE49-F238E27FC236}">
                <a16:creationId xmlns:a16="http://schemas.microsoft.com/office/drawing/2014/main" id="{66124DAF-04FF-8C44-882D-60AA1800F6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9406" y="3429000"/>
            <a:ext cx="4443466" cy="378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43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3F26DD3-8507-5542-BEBF-4C624D60E7BE}"/>
              </a:ext>
            </a:extLst>
          </p:cNvPr>
          <p:cNvSpPr>
            <a:spLocks noGrp="1"/>
          </p:cNvSpPr>
          <p:nvPr>
            <p:ph type="title"/>
          </p:nvPr>
        </p:nvSpPr>
        <p:spPr>
          <a:xfrm>
            <a:off x="1759287" y="798881"/>
            <a:ext cx="8673427" cy="1048945"/>
          </a:xfrm>
        </p:spPr>
        <p:txBody>
          <a:bodyPr>
            <a:normAutofit/>
          </a:bodyPr>
          <a:lstStyle/>
          <a:p>
            <a:r>
              <a:rPr lang="en-US">
                <a:solidFill>
                  <a:schemeClr val="tx1"/>
                </a:solidFill>
              </a:rPr>
              <a:t>Difference between unhappiness &amp; disorder</a:t>
            </a:r>
          </a:p>
        </p:txBody>
      </p:sp>
      <p:graphicFrame>
        <p:nvGraphicFramePr>
          <p:cNvPr id="5" name="Content Placeholder 2">
            <a:extLst>
              <a:ext uri="{FF2B5EF4-FFF2-40B4-BE49-F238E27FC236}">
                <a16:creationId xmlns:a16="http://schemas.microsoft.com/office/drawing/2014/main" id="{1C1C2ABA-97DA-4905-9BB3-FAC1BB9D5B82}"/>
              </a:ext>
            </a:extLst>
          </p:cNvPr>
          <p:cNvGraphicFramePr>
            <a:graphicFrameLocks noGrp="1"/>
          </p:cNvGraphicFramePr>
          <p:nvPr>
            <p:ph idx="1"/>
            <p:extLst>
              <p:ext uri="{D42A27DB-BD31-4B8C-83A1-F6EECF244321}">
                <p14:modId xmlns:p14="http://schemas.microsoft.com/office/powerpoint/2010/main" val="1879014148"/>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14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E6F882-BC45-8047-95E6-C188BA3D9C66}"/>
              </a:ext>
            </a:extLst>
          </p:cNvPr>
          <p:cNvSpPr>
            <a:spLocks noGrp="1"/>
          </p:cNvSpPr>
          <p:nvPr>
            <p:ph type="title"/>
          </p:nvPr>
        </p:nvSpPr>
        <p:spPr>
          <a:xfrm>
            <a:off x="807720" y="2349925"/>
            <a:ext cx="2441894" cy="2456442"/>
          </a:xfrm>
        </p:spPr>
        <p:txBody>
          <a:bodyPr>
            <a:normAutofit/>
          </a:bodyPr>
          <a:lstStyle/>
          <a:p>
            <a:pPr algn="l"/>
            <a:r>
              <a:rPr lang="en-US" sz="3200"/>
              <a:t>Spiritual distress?</a:t>
            </a:r>
          </a:p>
        </p:txBody>
      </p:sp>
      <p:sp>
        <p:nvSpPr>
          <p:cNvPr id="3" name="Content Placeholder 2">
            <a:extLst>
              <a:ext uri="{FF2B5EF4-FFF2-40B4-BE49-F238E27FC236}">
                <a16:creationId xmlns:a16="http://schemas.microsoft.com/office/drawing/2014/main" id="{B87E6188-0142-E749-9A56-CC95C0688AFC}"/>
              </a:ext>
            </a:extLst>
          </p:cNvPr>
          <p:cNvSpPr>
            <a:spLocks noGrp="1"/>
          </p:cNvSpPr>
          <p:nvPr>
            <p:ph idx="1"/>
          </p:nvPr>
        </p:nvSpPr>
        <p:spPr>
          <a:xfrm>
            <a:off x="4846319" y="1111249"/>
            <a:ext cx="6554001" cy="4635503"/>
          </a:xfrm>
        </p:spPr>
        <p:txBody>
          <a:bodyPr>
            <a:normAutofit/>
          </a:bodyPr>
          <a:lstStyle/>
          <a:p>
            <a:r>
              <a:rPr lang="en-US" dirty="0"/>
              <a:t>﻿“Spiritual care … </a:t>
            </a:r>
            <a:r>
              <a:rPr lang="en-US" dirty="0" err="1"/>
              <a:t>recognises</a:t>
            </a:r>
            <a:r>
              <a:rPr lang="en-US" dirty="0"/>
              <a:t> and responds to the needs of the human spirit when faced with trauma, ill health, or sadness.“ </a:t>
            </a:r>
          </a:p>
        </p:txBody>
      </p:sp>
    </p:spTree>
    <p:extLst>
      <p:ext uri="{BB962C8B-B14F-4D97-AF65-F5344CB8AC3E}">
        <p14:creationId xmlns:p14="http://schemas.microsoft.com/office/powerpoint/2010/main" val="318730695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D24EB8-0A73-244D-BAA3-4BB2EA32B798}"/>
              </a:ext>
            </a:extLst>
          </p:cNvPr>
          <p:cNvSpPr>
            <a:spLocks noGrp="1"/>
          </p:cNvSpPr>
          <p:nvPr>
            <p:ph type="title"/>
          </p:nvPr>
        </p:nvSpPr>
        <p:spPr>
          <a:xfrm>
            <a:off x="7874928" y="1124998"/>
            <a:ext cx="3456122" cy="4589717"/>
          </a:xfrm>
        </p:spPr>
        <p:txBody>
          <a:bodyPr>
            <a:normAutofit/>
          </a:bodyPr>
          <a:lstStyle/>
          <a:p>
            <a:pPr algn="l"/>
            <a:r>
              <a:rPr lang="en-US" sz="4800"/>
              <a:t>Spiritual distress</a:t>
            </a:r>
          </a:p>
        </p:txBody>
      </p:sp>
      <p:sp>
        <p:nvSpPr>
          <p:cNvPr id="3" name="Content Placeholder 2">
            <a:extLst>
              <a:ext uri="{FF2B5EF4-FFF2-40B4-BE49-F238E27FC236}">
                <a16:creationId xmlns:a16="http://schemas.microsoft.com/office/drawing/2014/main" id="{CC22481F-A2C9-DB49-991C-E832D573C13A}"/>
              </a:ext>
            </a:extLst>
          </p:cNvPr>
          <p:cNvSpPr>
            <a:spLocks noGrp="1"/>
          </p:cNvSpPr>
          <p:nvPr>
            <p:ph idx="1"/>
          </p:nvPr>
        </p:nvSpPr>
        <p:spPr>
          <a:xfrm>
            <a:off x="798577" y="794042"/>
            <a:ext cx="5427137" cy="5248622"/>
          </a:xfrm>
        </p:spPr>
        <p:txBody>
          <a:bodyPr>
            <a:normAutofit/>
          </a:bodyPr>
          <a:lstStyle/>
          <a:p>
            <a:pPr fontAlgn="base"/>
            <a:r>
              <a:rPr lang="en-GB" sz="1600"/>
              <a:t>…is when a person is no longer able to find meaning, peace, comfort, strength, or connection in life. </a:t>
            </a:r>
          </a:p>
          <a:p>
            <a:pPr lvl="1" fontAlgn="base"/>
            <a:r>
              <a:rPr lang="en-GB" dirty="0"/>
              <a:t>Feelings of anger or hopelessness</a:t>
            </a:r>
          </a:p>
          <a:p>
            <a:pPr lvl="1" fontAlgn="base"/>
            <a:r>
              <a:rPr lang="en-GB" dirty="0"/>
              <a:t>Feelings of depression and anxiety</a:t>
            </a:r>
          </a:p>
          <a:p>
            <a:pPr lvl="1" fontAlgn="base"/>
            <a:r>
              <a:rPr lang="en-GB" dirty="0"/>
              <a:t>Difficulty sleeping</a:t>
            </a:r>
          </a:p>
          <a:p>
            <a:pPr lvl="1" fontAlgn="base"/>
            <a:r>
              <a:rPr lang="en-GB" dirty="0"/>
              <a:t>Feeling abandoned by God</a:t>
            </a:r>
          </a:p>
          <a:p>
            <a:pPr lvl="1" fontAlgn="base"/>
            <a:r>
              <a:rPr lang="en-GB" dirty="0"/>
              <a:t>Questioning the meaning of life or suffering</a:t>
            </a:r>
          </a:p>
          <a:p>
            <a:pPr lvl="1" fontAlgn="base"/>
            <a:r>
              <a:rPr lang="en-GB" dirty="0"/>
              <a:t>Questioning beliefs or sudden doubt in spiritual or religious beliefs</a:t>
            </a:r>
          </a:p>
          <a:p>
            <a:pPr lvl="1" fontAlgn="base"/>
            <a:r>
              <a:rPr lang="en-GB" dirty="0"/>
              <a:t>Asking why this situation occurred</a:t>
            </a:r>
          </a:p>
          <a:p>
            <a:pPr lvl="1" fontAlgn="base"/>
            <a:r>
              <a:rPr lang="en-GB" dirty="0"/>
              <a:t>Seeking spiritual help or guidance</a:t>
            </a:r>
          </a:p>
          <a:p>
            <a:endParaRPr lang="en-US" sz="1600"/>
          </a:p>
        </p:txBody>
      </p:sp>
    </p:spTree>
    <p:extLst>
      <p:ext uri="{BB962C8B-B14F-4D97-AF65-F5344CB8AC3E}">
        <p14:creationId xmlns:p14="http://schemas.microsoft.com/office/powerpoint/2010/main" val="125556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A506-61D1-7A4D-B85E-CEFAAEEE1756}"/>
              </a:ext>
            </a:extLst>
          </p:cNvPr>
          <p:cNvSpPr>
            <a:spLocks noGrp="1"/>
          </p:cNvSpPr>
          <p:nvPr>
            <p:ph type="title"/>
          </p:nvPr>
        </p:nvSpPr>
        <p:spPr/>
        <p:txBody>
          <a:bodyPr/>
          <a:lstStyle/>
          <a:p>
            <a:r>
              <a:rPr lang="en-US" dirty="0"/>
              <a:t>Spiritual Care</a:t>
            </a:r>
          </a:p>
        </p:txBody>
      </p:sp>
      <p:pic>
        <p:nvPicPr>
          <p:cNvPr id="5" name="Content Placeholder 4" descr="Graphical user interface, application, Teams&#10;&#10;Description automatically generated">
            <a:extLst>
              <a:ext uri="{FF2B5EF4-FFF2-40B4-BE49-F238E27FC236}">
                <a16:creationId xmlns:a16="http://schemas.microsoft.com/office/drawing/2014/main" id="{1A862A16-8CBA-EF4D-9989-504A391EF2C6}"/>
              </a:ext>
            </a:extLst>
          </p:cNvPr>
          <p:cNvPicPr>
            <a:picLocks noGrp="1" noChangeAspect="1"/>
          </p:cNvPicPr>
          <p:nvPr>
            <p:ph idx="1"/>
          </p:nvPr>
        </p:nvPicPr>
        <p:blipFill rotWithShape="1">
          <a:blip r:embed="rId2"/>
          <a:srcRect l="17272" r="38665"/>
          <a:stretch/>
        </p:blipFill>
        <p:spPr>
          <a:xfrm>
            <a:off x="5239265" y="97250"/>
            <a:ext cx="6064103" cy="8601494"/>
          </a:xfrm>
        </p:spPr>
      </p:pic>
    </p:spTree>
    <p:extLst>
      <p:ext uri="{BB962C8B-B14F-4D97-AF65-F5344CB8AC3E}">
        <p14:creationId xmlns:p14="http://schemas.microsoft.com/office/powerpoint/2010/main" val="338499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64C0-C0DE-884B-965D-81AB071A715C}"/>
              </a:ext>
            </a:extLst>
          </p:cNvPr>
          <p:cNvSpPr>
            <a:spLocks noGrp="1"/>
          </p:cNvSpPr>
          <p:nvPr>
            <p:ph type="title"/>
          </p:nvPr>
        </p:nvSpPr>
        <p:spPr/>
        <p:txBody>
          <a:bodyPr/>
          <a:lstStyle/>
          <a:p>
            <a:r>
              <a:rPr lang="en-US" dirty="0"/>
              <a:t>Understanding the importance of spiritual care</a:t>
            </a:r>
          </a:p>
        </p:txBody>
      </p:sp>
      <p:sp>
        <p:nvSpPr>
          <p:cNvPr id="3" name="Content Placeholder 2">
            <a:extLst>
              <a:ext uri="{FF2B5EF4-FFF2-40B4-BE49-F238E27FC236}">
                <a16:creationId xmlns:a16="http://schemas.microsoft.com/office/drawing/2014/main" id="{F667F2EE-0633-AB4D-8C06-FAE35DB03E75}"/>
              </a:ext>
            </a:extLst>
          </p:cNvPr>
          <p:cNvSpPr>
            <a:spLocks noGrp="1"/>
          </p:cNvSpPr>
          <p:nvPr>
            <p:ph idx="1"/>
          </p:nvPr>
        </p:nvSpPr>
        <p:spPr/>
        <p:txBody>
          <a:bodyPr/>
          <a:lstStyle/>
          <a:p>
            <a:r>
              <a:rPr lang="en-US" dirty="0"/>
              <a:t>﻿Spiritual care is not religious (although religious care that is given in the context of the shared religious beliefs, values, liturgies, and lifestyle of a faith community may be spiritual) and it is an important aspect of holistic patient care. There are two challenges:</a:t>
            </a:r>
          </a:p>
          <a:p>
            <a:pPr marL="800100" lvl="1" indent="-342900">
              <a:buFont typeface="+mj-lt"/>
              <a:buAutoNum type="arabicPeriod"/>
            </a:pPr>
            <a:r>
              <a:rPr lang="en-US" dirty="0"/>
              <a:t> first, developing instruments that will more accurately assess the effectiveness of spiritual interventions and, </a:t>
            </a:r>
          </a:p>
          <a:p>
            <a:pPr marL="800100" lvl="1" indent="-342900">
              <a:buFont typeface="+mj-lt"/>
              <a:buAutoNum type="arabicPeriod"/>
            </a:pPr>
            <a:r>
              <a:rPr lang="en-US" dirty="0"/>
              <a:t>second, persuading GPs and other healthcare professionals of the importance of providing good spiritual care.</a:t>
            </a:r>
          </a:p>
        </p:txBody>
      </p:sp>
      <p:pic>
        <p:nvPicPr>
          <p:cNvPr id="4" name="Picture 3" descr="A picture containing logo&#10;&#10;Description automatically generated">
            <a:extLst>
              <a:ext uri="{FF2B5EF4-FFF2-40B4-BE49-F238E27FC236}">
                <a16:creationId xmlns:a16="http://schemas.microsoft.com/office/drawing/2014/main" id="{FEAB179D-A144-2643-9149-BF38070BF814}"/>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389498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Content Placeholder 3">
            <a:extLst>
              <a:ext uri="{FF2B5EF4-FFF2-40B4-BE49-F238E27FC236}">
                <a16:creationId xmlns:a16="http://schemas.microsoft.com/office/drawing/2014/main" id="{9E30C4B5-9770-1647-95DB-BAAAA27D559B}"/>
              </a:ext>
            </a:extLst>
          </p:cNvPr>
          <p:cNvGraphicFramePr>
            <a:graphicFrameLocks noGrp="1"/>
          </p:cNvGraphicFramePr>
          <p:nvPr>
            <p:ph idx="1"/>
            <p:extLst>
              <p:ext uri="{D42A27DB-BD31-4B8C-83A1-F6EECF244321}">
                <p14:modId xmlns:p14="http://schemas.microsoft.com/office/powerpoint/2010/main" val="1483648376"/>
              </p:ext>
            </p:extLst>
          </p:nvPr>
        </p:nvGraphicFramePr>
        <p:xfrm>
          <a:off x="807722" y="385763"/>
          <a:ext cx="10576558" cy="6134307"/>
        </p:xfrm>
        <a:graphic>
          <a:graphicData uri="http://schemas.openxmlformats.org/drawingml/2006/chart">
            <c:chart xmlns:c="http://schemas.openxmlformats.org/drawingml/2006/chart" xmlns:r="http://schemas.openxmlformats.org/officeDocument/2006/relationships" r:id="rId2"/>
          </a:graphicData>
        </a:graphic>
      </p:graphicFrame>
      <p:pic>
        <p:nvPicPr>
          <p:cNvPr id="33" name="Picture 32" descr="A picture containing logo&#10;&#10;Description automatically generated">
            <a:extLst>
              <a:ext uri="{FF2B5EF4-FFF2-40B4-BE49-F238E27FC236}">
                <a16:creationId xmlns:a16="http://schemas.microsoft.com/office/drawing/2014/main" id="{818B2CB3-B72A-1248-8EFD-0028FA774CE8}"/>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276163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Content Placeholder 3">
            <a:extLst>
              <a:ext uri="{FF2B5EF4-FFF2-40B4-BE49-F238E27FC236}">
                <a16:creationId xmlns:a16="http://schemas.microsoft.com/office/drawing/2014/main" id="{6B3130CD-D615-C546-A13B-91DC91CBB971}"/>
              </a:ext>
            </a:extLst>
          </p:cNvPr>
          <p:cNvGraphicFramePr>
            <a:graphicFrameLocks noGrp="1"/>
          </p:cNvGraphicFramePr>
          <p:nvPr>
            <p:ph idx="1"/>
            <p:extLst>
              <p:ext uri="{D42A27DB-BD31-4B8C-83A1-F6EECF244321}">
                <p14:modId xmlns:p14="http://schemas.microsoft.com/office/powerpoint/2010/main" val="4088418457"/>
              </p:ext>
            </p:extLst>
          </p:nvPr>
        </p:nvGraphicFramePr>
        <p:xfrm>
          <a:off x="807722" y="552451"/>
          <a:ext cx="10576558" cy="5613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274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C8D6-2F80-434F-B725-7B0DBD059F6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DE612B5-7E93-E742-B0B4-CEE80CFC0BDD}"/>
              </a:ext>
            </a:extLst>
          </p:cNvPr>
          <p:cNvSpPr>
            <a:spLocks noGrp="1"/>
          </p:cNvSpPr>
          <p:nvPr>
            <p:ph idx="1"/>
          </p:nvPr>
        </p:nvSpPr>
        <p:spPr/>
        <p:txBody>
          <a:bodyPr>
            <a:normAutofit/>
          </a:bodyPr>
          <a:lstStyle/>
          <a:p>
            <a:r>
              <a:rPr lang="en-GB" dirty="0"/>
              <a:t>Overlap between mental and spiritual health. </a:t>
            </a:r>
          </a:p>
          <a:p>
            <a:r>
              <a:rPr lang="en-GB" dirty="0"/>
              <a:t>Formal classification of depression and the anxiety disorders </a:t>
            </a:r>
          </a:p>
          <a:p>
            <a:r>
              <a:rPr lang="en-GB" dirty="0"/>
              <a:t>Classification of Spiritual Disorders?</a:t>
            </a:r>
          </a:p>
          <a:p>
            <a:r>
              <a:rPr lang="en-GB" dirty="0"/>
              <a:t>Meeting spiritual need in Primary Care:</a:t>
            </a:r>
          </a:p>
          <a:p>
            <a:pPr marL="800100" lvl="1" indent="-342900">
              <a:buFont typeface="+mj-lt"/>
              <a:buAutoNum type="arabicPeriod"/>
            </a:pPr>
            <a:r>
              <a:rPr lang="en-GB" dirty="0"/>
              <a:t>Measurement?</a:t>
            </a:r>
          </a:p>
          <a:p>
            <a:pPr marL="800100" lvl="1" indent="-342900">
              <a:buFont typeface="+mj-lt"/>
              <a:buAutoNum type="arabicPeriod"/>
            </a:pPr>
            <a:r>
              <a:rPr lang="en-GB" dirty="0"/>
              <a:t>Persuasion?</a:t>
            </a:r>
          </a:p>
          <a:p>
            <a:r>
              <a:rPr lang="en-GB" dirty="0"/>
              <a:t>An example of a study designed to help people in spiritual distress in primary care</a:t>
            </a:r>
            <a:endParaRPr lang="en-US" dirty="0"/>
          </a:p>
          <a:p>
            <a:r>
              <a:rPr lang="en-GB" dirty="0"/>
              <a:t> Scottish Patient Reported Outcome Measure (PROM), </a:t>
            </a:r>
          </a:p>
          <a:p>
            <a:endParaRPr lang="en-US" dirty="0"/>
          </a:p>
        </p:txBody>
      </p:sp>
      <p:pic>
        <p:nvPicPr>
          <p:cNvPr id="4" name="Picture 3" descr="A picture containing logo&#10;&#10;Description automatically generated">
            <a:extLst>
              <a:ext uri="{FF2B5EF4-FFF2-40B4-BE49-F238E27FC236}">
                <a16:creationId xmlns:a16="http://schemas.microsoft.com/office/drawing/2014/main" id="{4C6AF0C7-54E7-D742-91B6-C386A8396910}"/>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225612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E18E-B0BB-A449-9A62-BC6F15CBC2D2}"/>
              </a:ext>
            </a:extLst>
          </p:cNvPr>
          <p:cNvSpPr>
            <a:spLocks noGrp="1"/>
          </p:cNvSpPr>
          <p:nvPr>
            <p:ph type="title"/>
          </p:nvPr>
        </p:nvSpPr>
        <p:spPr/>
        <p:txBody>
          <a:bodyPr/>
          <a:lstStyle/>
          <a:p>
            <a:r>
              <a:rPr lang="en-US" dirty="0"/>
              <a:t>Thoughts</a:t>
            </a:r>
          </a:p>
        </p:txBody>
      </p:sp>
      <p:sp>
        <p:nvSpPr>
          <p:cNvPr id="3" name="Content Placeholder 2">
            <a:extLst>
              <a:ext uri="{FF2B5EF4-FFF2-40B4-BE49-F238E27FC236}">
                <a16:creationId xmlns:a16="http://schemas.microsoft.com/office/drawing/2014/main" id="{BDF4A507-D8AA-E24A-8645-6ADC9599E520}"/>
              </a:ext>
            </a:extLst>
          </p:cNvPr>
          <p:cNvSpPr>
            <a:spLocks noGrp="1"/>
          </p:cNvSpPr>
          <p:nvPr>
            <p:ph idx="1"/>
          </p:nvPr>
        </p:nvSpPr>
        <p:spPr/>
        <p:txBody>
          <a:bodyPr/>
          <a:lstStyle/>
          <a:p>
            <a:r>
              <a:rPr lang="en-US" dirty="0"/>
              <a:t>Perhaps if we could identify people in spiritual distress we could help them?</a:t>
            </a:r>
          </a:p>
          <a:p>
            <a:r>
              <a:rPr lang="en-US" dirty="0"/>
              <a:t>Spiritual distress is something everyone may suffer, not just the religious?</a:t>
            </a:r>
          </a:p>
          <a:p>
            <a:r>
              <a:rPr lang="en-US" dirty="0"/>
              <a:t>Perhaps in future the GP will be regarded as the generalist in spiritual care who refers appropriate patients to the chaplain, who is the specialist in spiritual issues.</a:t>
            </a:r>
          </a:p>
          <a:p>
            <a:r>
              <a:rPr lang="en-US" dirty="0"/>
              <a:t>‘PHQ-9’ for spiritual care??</a:t>
            </a:r>
          </a:p>
        </p:txBody>
      </p:sp>
      <p:pic>
        <p:nvPicPr>
          <p:cNvPr id="4" name="Picture 3" descr="A picture containing logo&#10;&#10;Description automatically generated">
            <a:extLst>
              <a:ext uri="{FF2B5EF4-FFF2-40B4-BE49-F238E27FC236}">
                <a16:creationId xmlns:a16="http://schemas.microsoft.com/office/drawing/2014/main" id="{D0EA21B7-D4C1-B342-9610-9DAB4439A4E3}"/>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886842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82889" y="692151"/>
            <a:ext cx="7318375" cy="938213"/>
          </a:xfrm>
        </p:spPr>
        <p:txBody>
          <a:bodyPr anchor="ctr">
            <a:normAutofit fontScale="90000"/>
          </a:bodyPr>
          <a:lstStyle/>
          <a:p>
            <a:pPr>
              <a:defRPr/>
            </a:pPr>
            <a:r>
              <a:rPr lang="en-GB">
                <a:latin typeface="+mj-lt"/>
                <a:ea typeface="+mj-ea"/>
                <a:cs typeface="+mj-cs"/>
              </a:rPr>
              <a:t>Context</a:t>
            </a:r>
          </a:p>
        </p:txBody>
      </p:sp>
      <p:sp>
        <p:nvSpPr>
          <p:cNvPr id="3" name="Content Placeholder 2"/>
          <p:cNvSpPr>
            <a:spLocks noGrp="1"/>
          </p:cNvSpPr>
          <p:nvPr>
            <p:ph idx="4294967295"/>
          </p:nvPr>
        </p:nvSpPr>
        <p:spPr>
          <a:xfrm>
            <a:off x="2566988" y="2492375"/>
            <a:ext cx="7650162" cy="3384550"/>
          </a:xfrm>
        </p:spPr>
        <p:txBody>
          <a:bodyPr>
            <a:normAutofit/>
          </a:bodyPr>
          <a:lstStyle/>
          <a:p>
            <a:pPr marL="282575" indent="-282575">
              <a:buNone/>
              <a:defRPr/>
            </a:pPr>
            <a:r>
              <a:rPr lang="en-GB" sz="2800"/>
              <a:t>All NHS employees are required to provide economically sound, evidence-based care.</a:t>
            </a:r>
          </a:p>
          <a:p>
            <a:pPr marL="282575" indent="-282575">
              <a:buNone/>
              <a:defRPr/>
            </a:pPr>
            <a:endParaRPr lang="en-GB" sz="2800"/>
          </a:p>
          <a:p>
            <a:pPr marL="282575" indent="-282575">
              <a:buNone/>
              <a:defRPr/>
            </a:pPr>
            <a:r>
              <a:rPr lang="en-GB" sz="2800"/>
              <a:t>In Scotland this is articulated in </a:t>
            </a:r>
            <a:r>
              <a:rPr lang="en-GB" sz="2800" b="1">
                <a:solidFill>
                  <a:schemeClr val="tx2"/>
                </a:solidFill>
              </a:rPr>
              <a:t>The Healthcare Quality Strategy for Scotland</a:t>
            </a:r>
            <a:r>
              <a:rPr lang="en-GB" sz="2800"/>
              <a:t> (The Scottish Government, 2010). </a:t>
            </a:r>
            <a:endParaRPr lang="en-GB" sz="2800" b="1"/>
          </a:p>
        </p:txBody>
      </p:sp>
      <p:pic>
        <p:nvPicPr>
          <p:cNvPr id="4" name="Picture 3" descr="A picture containing logo&#10;&#10;Description automatically generated">
            <a:extLst>
              <a:ext uri="{FF2B5EF4-FFF2-40B4-BE49-F238E27FC236}">
                <a16:creationId xmlns:a16="http://schemas.microsoft.com/office/drawing/2014/main" id="{9732B428-2BBF-7E40-8D5D-544480D1FBD2}"/>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4287248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par>
                          <p:cTn id="12" fill="hold" nodeType="afterGroup">
                            <p:stCondLst>
                              <p:cond delay="5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3" name="Group 202">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4"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3"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4"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5"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6"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2"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4" name="Group 223">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25" name="Rectangle 224">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Isosceles Triangle 225">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Rectangle 226">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9" name="Rectangle 22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3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074" name="Rectangle 2"/>
          <p:cNvSpPr>
            <a:spLocks noGrp="1" noChangeArrowheads="1"/>
          </p:cNvSpPr>
          <p:nvPr>
            <p:ph type="ctrTitle" idx="4294967295"/>
          </p:nvPr>
        </p:nvSpPr>
        <p:spPr>
          <a:xfrm>
            <a:off x="1378425" y="5199797"/>
            <a:ext cx="9435152" cy="789673"/>
          </a:xfrm>
        </p:spPr>
        <p:txBody>
          <a:bodyPr vert="horz" lIns="228600" tIns="228600" rIns="228600" bIns="0" rtlCol="0" anchor="ctr">
            <a:normAutofit/>
          </a:bodyPr>
          <a:lstStyle/>
          <a:p>
            <a:pPr>
              <a:lnSpc>
                <a:spcPct val="80000"/>
              </a:lnSpc>
              <a:defRPr/>
            </a:pPr>
            <a:r>
              <a:rPr lang="en-US">
                <a:solidFill>
                  <a:schemeClr val="bg1"/>
                </a:solidFill>
              </a:rPr>
              <a:t>The Original NES Project Goal (2010)</a:t>
            </a:r>
          </a:p>
        </p:txBody>
      </p:sp>
      <p:sp>
        <p:nvSpPr>
          <p:cNvPr id="3075" name="Rectangle 3"/>
          <p:cNvSpPr>
            <a:spLocks noGrp="1" noChangeArrowheads="1"/>
          </p:cNvSpPr>
          <p:nvPr>
            <p:ph type="subTitle" idx="4294967295"/>
          </p:nvPr>
        </p:nvSpPr>
        <p:spPr>
          <a:xfrm>
            <a:off x="1759237" y="6003836"/>
            <a:ext cx="8673427" cy="405405"/>
          </a:xfrm>
        </p:spPr>
        <p:txBody>
          <a:bodyPr vert="horz" lIns="91440" tIns="0" rIns="91440" bIns="45720" rtlCol="0">
            <a:normAutofit/>
          </a:bodyPr>
          <a:lstStyle/>
          <a:p>
            <a:pPr marL="0" indent="0" algn="ctr">
              <a:lnSpc>
                <a:spcPct val="90000"/>
              </a:lnSpc>
              <a:buNone/>
              <a:defRPr/>
            </a:pPr>
            <a:r>
              <a:rPr lang="en-US" sz="1200">
                <a:solidFill>
                  <a:schemeClr val="bg1"/>
                </a:solidFill>
              </a:rPr>
              <a:t>Develop a tool for use in a Scottish context to show the impact of health care chaplaincy on patient well-being. </a:t>
            </a:r>
          </a:p>
        </p:txBody>
      </p:sp>
      <p:pic>
        <p:nvPicPr>
          <p:cNvPr id="49156" name="Picture 4" descr="C:\Users\Mags\AppData\Local\Microsoft\Windows\Temporary Internet Files\Content.IE5\BE7XQ16I\MP900438647[1].jpg"/>
          <p:cNvPicPr>
            <a:picLocks noChangeAspect="1" noChangeArrowheads="1"/>
          </p:cNvPicPr>
          <p:nvPr/>
        </p:nvPicPr>
        <p:blipFill rotWithShape="1">
          <a:blip r:embed="rId2" cstate="print"/>
          <a:srcRect t="18918" b="18918"/>
          <a:stretch/>
        </p:blipFill>
        <p:spPr bwMode="auto">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Tree>
    <p:extLst>
      <p:ext uri="{BB962C8B-B14F-4D97-AF65-F5344CB8AC3E}">
        <p14:creationId xmlns:p14="http://schemas.microsoft.com/office/powerpoint/2010/main" val="33282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3000"/>
                                        <p:tgtEl>
                                          <p:spTgt spid="3074"/>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3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77"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71" name="Graphic 70" descr="Health">
            <a:extLst>
              <a:ext uri="{FF2B5EF4-FFF2-40B4-BE49-F238E27FC236}">
                <a16:creationId xmlns:a16="http://schemas.microsoft.com/office/drawing/2014/main" id="{98F46B77-A6E9-4606-9561-FE2B6C026D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0467" y="643467"/>
            <a:ext cx="5571066" cy="5571066"/>
          </a:xfrm>
          <a:prstGeom prst="rect">
            <a:avLst/>
          </a:prstGeom>
        </p:spPr>
      </p:pic>
      <p:sp>
        <p:nvSpPr>
          <p:cNvPr id="23555" name="Rectangle 3"/>
          <p:cNvSpPr>
            <a:spLocks noGrp="1" noChangeArrowheads="1"/>
          </p:cNvSpPr>
          <p:nvPr>
            <p:ph type="body" idx="4294967295"/>
          </p:nvPr>
        </p:nvSpPr>
        <p:spPr>
          <a:xfrm>
            <a:off x="1981201" y="1666875"/>
            <a:ext cx="7847013" cy="3032125"/>
          </a:xfrm>
        </p:spPr>
        <p:txBody>
          <a:bodyPr>
            <a:normAutofit/>
          </a:bodyPr>
          <a:lstStyle/>
          <a:p>
            <a:pPr algn="ctr">
              <a:lnSpc>
                <a:spcPct val="80000"/>
              </a:lnSpc>
              <a:buFont typeface="Wingdings" charset="0"/>
              <a:buNone/>
            </a:pPr>
            <a:endParaRPr lang="en-GB" sz="3300">
              <a:solidFill>
                <a:srgbClr val="FFFFFF"/>
              </a:solidFill>
            </a:endParaRPr>
          </a:p>
          <a:p>
            <a:pPr algn="ctr">
              <a:lnSpc>
                <a:spcPct val="80000"/>
              </a:lnSpc>
              <a:buFont typeface="Wingdings" charset="0"/>
              <a:buNone/>
            </a:pPr>
            <a:r>
              <a:rPr lang="en-GB" sz="3300">
                <a:solidFill>
                  <a:srgbClr val="FFFFFF"/>
                </a:solidFill>
              </a:rPr>
              <a:t> A </a:t>
            </a:r>
            <a:r>
              <a:rPr lang="en-GB" sz="3300" b="1">
                <a:solidFill>
                  <a:srgbClr val="FFFFFF"/>
                </a:solidFill>
              </a:rPr>
              <a:t>series of structured questions </a:t>
            </a:r>
            <a:r>
              <a:rPr lang="en-GB" sz="3300">
                <a:solidFill>
                  <a:srgbClr val="FFFFFF"/>
                </a:solidFill>
              </a:rPr>
              <a:t>that ask patients about their health </a:t>
            </a:r>
            <a:r>
              <a:rPr lang="en-GB" sz="3300" b="1">
                <a:solidFill>
                  <a:srgbClr val="FFFFFF"/>
                </a:solidFill>
              </a:rPr>
              <a:t>from their point of view</a:t>
            </a:r>
            <a:r>
              <a:rPr lang="en-GB" sz="3300">
                <a:solidFill>
                  <a:srgbClr val="FFFFFF"/>
                </a:solidFill>
              </a:rPr>
              <a:t> </a:t>
            </a:r>
          </a:p>
          <a:p>
            <a:pPr algn="ctr">
              <a:lnSpc>
                <a:spcPct val="80000"/>
              </a:lnSpc>
              <a:buFont typeface="Wingdings" charset="0"/>
              <a:buNone/>
            </a:pPr>
            <a:r>
              <a:rPr lang="en-GB" sz="3300">
                <a:solidFill>
                  <a:srgbClr val="FFFFFF"/>
                </a:solidFill>
              </a:rPr>
              <a:t>usually in the light of </a:t>
            </a:r>
          </a:p>
          <a:p>
            <a:pPr algn="ctr">
              <a:lnSpc>
                <a:spcPct val="80000"/>
              </a:lnSpc>
              <a:buFont typeface="Wingdings" charset="0"/>
              <a:buNone/>
            </a:pPr>
            <a:r>
              <a:rPr lang="en-GB" sz="3300" b="1">
                <a:solidFill>
                  <a:srgbClr val="FFFFFF"/>
                </a:solidFill>
              </a:rPr>
              <a:t>specific treatment or intervention</a:t>
            </a:r>
          </a:p>
        </p:txBody>
      </p:sp>
    </p:spTree>
    <p:extLst>
      <p:ext uri="{BB962C8B-B14F-4D97-AF65-F5344CB8AC3E}">
        <p14:creationId xmlns:p14="http://schemas.microsoft.com/office/powerpoint/2010/main" val="621057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3000"/>
                                        <p:tgtEl>
                                          <p:spTgt spid="23555">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animEffect transition="in" filter="fade">
                                      <p:cBhvr>
                                        <p:cTn id="11" dur="3000"/>
                                        <p:tgtEl>
                                          <p:spTgt spid="23555">
                                            <p:txEl>
                                              <p:pRg st="2" end="2"/>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animEffect transition="in" filter="fade">
                                      <p:cBhvr>
                                        <p:cTn id="15" dur="30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8658225" y="5557838"/>
            <a:ext cx="3533775" cy="954107"/>
          </a:xfrm>
          <a:prstGeom prst="rect">
            <a:avLst/>
          </a:prstGeom>
          <a:noFill/>
        </p:spPr>
        <p:txBody>
          <a:bodyPr wrap="square" rtlCol="0">
            <a:spAutoFit/>
          </a:bodyPr>
          <a:lstStyle/>
          <a:p>
            <a:r>
              <a:rPr lang="mr-IN" sz="2800" dirty="0"/>
              <a:t>…</a:t>
            </a:r>
            <a:r>
              <a:rPr lang="en-US" sz="2800"/>
              <a:t>only </a:t>
            </a:r>
            <a:r>
              <a:rPr lang="en-US" sz="2800" dirty="0"/>
              <a:t>a chaplain will </a:t>
            </a:r>
            <a:r>
              <a:rPr lang="en-US" sz="2800"/>
              <a:t>hear you as you are.</a:t>
            </a:r>
            <a:endParaRPr lang="en-US" sz="2800" dirty="0"/>
          </a:p>
        </p:txBody>
      </p:sp>
    </p:spTree>
    <p:extLst>
      <p:ext uri="{BB962C8B-B14F-4D97-AF65-F5344CB8AC3E}">
        <p14:creationId xmlns:p14="http://schemas.microsoft.com/office/powerpoint/2010/main" val="89585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5" name="Table"/>
          <p:cNvGraphicFramePr/>
          <p:nvPr>
            <p:extLst>
              <p:ext uri="{D42A27DB-BD31-4B8C-83A1-F6EECF244321}">
                <p14:modId xmlns:p14="http://schemas.microsoft.com/office/powerpoint/2010/main" val="679376351"/>
              </p:ext>
            </p:extLst>
          </p:nvPr>
        </p:nvGraphicFramePr>
        <p:xfrm>
          <a:off x="2425949" y="2989893"/>
          <a:ext cx="7532004" cy="3093430"/>
        </p:xfrm>
        <a:graphic>
          <a:graphicData uri="http://schemas.openxmlformats.org/drawingml/2006/table">
            <a:tbl>
              <a:tblPr firstRow="1" firstCol="1"/>
              <a:tblGrid>
                <a:gridCol w="4768432">
                  <a:extLst>
                    <a:ext uri="{9D8B030D-6E8A-4147-A177-3AD203B41FA5}">
                      <a16:colId xmlns:a16="http://schemas.microsoft.com/office/drawing/2014/main" val="20000"/>
                    </a:ext>
                  </a:extLst>
                </a:gridCol>
                <a:gridCol w="597585">
                  <a:extLst>
                    <a:ext uri="{9D8B030D-6E8A-4147-A177-3AD203B41FA5}">
                      <a16:colId xmlns:a16="http://schemas.microsoft.com/office/drawing/2014/main" val="20001"/>
                    </a:ext>
                  </a:extLst>
                </a:gridCol>
                <a:gridCol w="558593">
                  <a:extLst>
                    <a:ext uri="{9D8B030D-6E8A-4147-A177-3AD203B41FA5}">
                      <a16:colId xmlns:a16="http://schemas.microsoft.com/office/drawing/2014/main" val="20002"/>
                    </a:ext>
                  </a:extLst>
                </a:gridCol>
                <a:gridCol w="549166">
                  <a:extLst>
                    <a:ext uri="{9D8B030D-6E8A-4147-A177-3AD203B41FA5}">
                      <a16:colId xmlns:a16="http://schemas.microsoft.com/office/drawing/2014/main" val="20003"/>
                    </a:ext>
                  </a:extLst>
                </a:gridCol>
                <a:gridCol w="501093">
                  <a:extLst>
                    <a:ext uri="{9D8B030D-6E8A-4147-A177-3AD203B41FA5}">
                      <a16:colId xmlns:a16="http://schemas.microsoft.com/office/drawing/2014/main" val="20004"/>
                    </a:ext>
                  </a:extLst>
                </a:gridCol>
                <a:gridCol w="557135">
                  <a:extLst>
                    <a:ext uri="{9D8B030D-6E8A-4147-A177-3AD203B41FA5}">
                      <a16:colId xmlns:a16="http://schemas.microsoft.com/office/drawing/2014/main" val="20005"/>
                    </a:ext>
                  </a:extLst>
                </a:gridCol>
              </a:tblGrid>
              <a:tr h="617934">
                <a:tc>
                  <a:txBody>
                    <a:bodyPr/>
                    <a:lstStyle/>
                    <a:p>
                      <a:pPr algn="ctr" defTabSz="914400">
                        <a:lnSpc>
                          <a:spcPct val="100000"/>
                        </a:lnSpc>
                        <a:tabLst>
                          <a:tab pos="1663700" algn="l"/>
                        </a:tabLst>
                        <a:defRPr sz="1800" b="0">
                          <a:solidFill>
                            <a:srgbClr val="000000"/>
                          </a:solidFill>
                        </a:defRPr>
                      </a:pPr>
                      <a:r>
                        <a:rPr sz="1900" b="1" dirty="0">
                          <a:sym typeface="Helvetica"/>
                        </a:rPr>
                        <a:t>During your visit with the chaplain:</a:t>
                      </a:r>
                    </a:p>
                  </a:txBody>
                  <a:tcPr marL="35719" marR="35719" marT="35719" marB="35719" anchor="ctr" horzOverflow="overflow">
                    <a:lnR w="12700">
                      <a:solidFill>
                        <a:srgbClr val="000000"/>
                      </a:solidFill>
                      <a:custDash>
                        <a:ds d="200000" sp="200000"/>
                      </a:custDash>
                      <a:miter lim="400000"/>
                    </a:lnR>
                    <a:lnB w="12700">
                      <a:solidFill>
                        <a:srgbClr val="000000"/>
                      </a:solidFill>
                      <a:miter lim="400000"/>
                    </a:lnB>
                    <a:noFill/>
                  </a:tcPr>
                </a:tc>
                <a:tc>
                  <a:txBody>
                    <a:bodyPr/>
                    <a:lstStyle/>
                    <a:p>
                      <a:pPr algn="l" defTabSz="914400">
                        <a:lnSpc>
                          <a:spcPct val="100000"/>
                        </a:lnSpc>
                        <a:tabLst>
                          <a:tab pos="1663700" algn="l"/>
                        </a:tabLst>
                        <a:defRPr sz="1800" b="0">
                          <a:solidFill>
                            <a:srgbClr val="000000"/>
                          </a:solidFill>
                        </a:defRPr>
                      </a:pPr>
                      <a:r>
                        <a:rPr sz="1200" i="1">
                          <a:sym typeface="Helvetica"/>
                        </a:rPr>
                        <a:t>None of the time</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l" defTabSz="914400">
                        <a:lnSpc>
                          <a:spcPct val="100000"/>
                        </a:lnSpc>
                        <a:tabLst>
                          <a:tab pos="1663700" algn="l"/>
                        </a:tabLst>
                        <a:defRPr sz="1800" b="0">
                          <a:solidFill>
                            <a:srgbClr val="000000"/>
                          </a:solidFill>
                        </a:defRPr>
                      </a:pPr>
                      <a:r>
                        <a:rPr sz="1200" i="1">
                          <a:sym typeface="Helvetica"/>
                        </a:rPr>
                        <a:t>Rarely</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l" defTabSz="914400">
                        <a:lnSpc>
                          <a:spcPct val="100000"/>
                        </a:lnSpc>
                        <a:tabLst>
                          <a:tab pos="1663700" algn="l"/>
                        </a:tabLst>
                        <a:defRPr sz="1800" b="0">
                          <a:solidFill>
                            <a:srgbClr val="000000"/>
                          </a:solidFill>
                        </a:defRPr>
                      </a:pPr>
                      <a:r>
                        <a:rPr sz="1200" i="1">
                          <a:sym typeface="Helvetica"/>
                        </a:rPr>
                        <a:t>Some of the time</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l" defTabSz="914400">
                        <a:lnSpc>
                          <a:spcPct val="100000"/>
                        </a:lnSpc>
                        <a:tabLst>
                          <a:tab pos="1663700" algn="l"/>
                        </a:tabLst>
                        <a:defRPr sz="1800" b="0">
                          <a:solidFill>
                            <a:srgbClr val="000000"/>
                          </a:solidFill>
                        </a:defRPr>
                      </a:pPr>
                      <a:r>
                        <a:rPr sz="1200" i="1">
                          <a:sym typeface="Helvetica"/>
                        </a:rPr>
                        <a:t>Often</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l" defTabSz="914400">
                        <a:lnSpc>
                          <a:spcPct val="100000"/>
                        </a:lnSpc>
                        <a:tabLst>
                          <a:tab pos="1663700" algn="l"/>
                        </a:tabLst>
                        <a:defRPr sz="1800" b="0">
                          <a:solidFill>
                            <a:srgbClr val="000000"/>
                          </a:solidFill>
                        </a:defRPr>
                      </a:pPr>
                      <a:r>
                        <a:rPr sz="1200" i="1">
                          <a:sym typeface="Helvetica"/>
                        </a:rPr>
                        <a:t>All of the time</a:t>
                      </a:r>
                    </a:p>
                  </a:txBody>
                  <a:tcPr marL="35719" marR="35719" marT="35719" marB="35719" anchor="ctr" horzOverflow="overflow">
                    <a:lnL w="12700">
                      <a:solidFill>
                        <a:srgbClr val="000000"/>
                      </a:solidFill>
                      <a:custDash>
                        <a:ds d="200000" sp="200000"/>
                      </a:custDash>
                      <a:miter lim="400000"/>
                    </a:lnL>
                    <a:lnB w="12700">
                      <a:solidFill>
                        <a:srgbClr val="000000"/>
                      </a:solidFill>
                      <a:miter lim="400000"/>
                    </a:lnB>
                    <a:noFill/>
                  </a:tcPr>
                </a:tc>
                <a:extLst>
                  <a:ext uri="{0D108BD9-81ED-4DB2-BD59-A6C34878D82A}">
                    <a16:rowId xmlns:a16="http://schemas.microsoft.com/office/drawing/2014/main" val="10000"/>
                  </a:ext>
                </a:extLst>
              </a:tr>
              <a:tr h="607598">
                <a:tc>
                  <a:txBody>
                    <a:bodyPr/>
                    <a:lstStyle/>
                    <a:p>
                      <a:pPr algn="l" defTabSz="914400">
                        <a:lnSpc>
                          <a:spcPct val="100000"/>
                        </a:lnSpc>
                        <a:tabLst>
                          <a:tab pos="1663700" algn="l"/>
                        </a:tabLst>
                        <a:defRPr sz="1800" b="0">
                          <a:solidFill>
                            <a:srgbClr val="000000"/>
                          </a:solidFill>
                        </a:defRPr>
                      </a:pPr>
                      <a:r>
                        <a:rPr sz="1900">
                          <a:latin typeface="Helvetica Light"/>
                          <a:ea typeface="Helvetica Light"/>
                          <a:cs typeface="Helvetica Light"/>
                          <a:sym typeface="Helvetica Light"/>
                        </a:rPr>
                        <a:t>I was listened to</a:t>
                      </a:r>
                    </a:p>
                  </a:txBody>
                  <a:tcPr marL="35719" marR="35719" marT="35719" marB="35719" anchor="ctr" horzOverflow="overflow">
                    <a:lnR w="12700">
                      <a:solidFill>
                        <a:srgbClr val="000000"/>
                      </a:solidFill>
                      <a:miter lim="400000"/>
                    </a:lnR>
                    <a:lnT w="12700">
                      <a:solidFill>
                        <a:srgbClr val="000000"/>
                      </a:solidFill>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T w="12700">
                      <a:solidFill>
                        <a:srgbClr val="000000"/>
                      </a:solidFill>
                      <a:miter lim="400000"/>
                    </a:lnT>
                    <a:lnB w="12700">
                      <a:solidFill>
                        <a:srgbClr val="000000"/>
                      </a:solidFill>
                      <a:custDash>
                        <a:ds d="200000" sp="200000"/>
                      </a:custDash>
                      <a:miter lim="400000"/>
                    </a:lnB>
                    <a:noFill/>
                  </a:tcPr>
                </a:tc>
                <a:extLst>
                  <a:ext uri="{0D108BD9-81ED-4DB2-BD59-A6C34878D82A}">
                    <a16:rowId xmlns:a16="http://schemas.microsoft.com/office/drawing/2014/main" val="10001"/>
                  </a:ext>
                </a:extLst>
              </a:tr>
              <a:tr h="607598">
                <a:tc>
                  <a:txBody>
                    <a:bodyPr/>
                    <a:lstStyle/>
                    <a:p>
                      <a:pPr algn="l" defTabSz="914400">
                        <a:lnSpc>
                          <a:spcPct val="100000"/>
                        </a:lnSpc>
                        <a:tabLst>
                          <a:tab pos="1663700" algn="l"/>
                        </a:tabLst>
                        <a:defRPr sz="1800" b="0">
                          <a:solidFill>
                            <a:srgbClr val="000000"/>
                          </a:solidFill>
                        </a:defRPr>
                      </a:pPr>
                      <a:r>
                        <a:rPr sz="1900" dirty="0">
                          <a:latin typeface="Helvetica Light"/>
                          <a:ea typeface="Helvetica Light"/>
                          <a:cs typeface="Helvetica Light"/>
                          <a:sym typeface="Helvetica Light"/>
                        </a:rPr>
                        <a:t>My faith/beliefs were valued</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lnB w="12700">
                      <a:solidFill>
                        <a:srgbClr val="000000"/>
                      </a:solidFill>
                      <a:custDash>
                        <a:ds d="200000" sp="200000"/>
                      </a:custDash>
                      <a:miter lim="400000"/>
                    </a:lnB>
                    <a:noFill/>
                  </a:tcPr>
                </a:tc>
                <a:extLst>
                  <a:ext uri="{0D108BD9-81ED-4DB2-BD59-A6C34878D82A}">
                    <a16:rowId xmlns:a16="http://schemas.microsoft.com/office/drawing/2014/main" val="10002"/>
                  </a:ext>
                </a:extLst>
              </a:tr>
              <a:tr h="650081">
                <a:tc>
                  <a:txBody>
                    <a:bodyPr/>
                    <a:lstStyle/>
                    <a:p>
                      <a:pPr algn="l" defTabSz="914400">
                        <a:lnSpc>
                          <a:spcPct val="100000"/>
                        </a:lnSpc>
                        <a:tabLst>
                          <a:tab pos="1663700" algn="l"/>
                        </a:tabLst>
                        <a:defRPr sz="1800" b="0">
                          <a:solidFill>
                            <a:srgbClr val="000000"/>
                          </a:solidFill>
                        </a:defRPr>
                      </a:pPr>
                      <a:r>
                        <a:rPr sz="1900">
                          <a:latin typeface="Helvetica Light"/>
                          <a:ea typeface="Helvetica Light"/>
                          <a:cs typeface="Helvetica Light"/>
                          <a:sym typeface="Helvetica Light"/>
                        </a:rPr>
                        <a:t>I was able to talk about what was on my mind</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dirty="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lnB w="12700">
                      <a:solidFill>
                        <a:srgbClr val="000000"/>
                      </a:solidFill>
                      <a:custDash>
                        <a:ds d="200000" sp="200000"/>
                      </a:custDash>
                      <a:miter lim="400000"/>
                    </a:lnB>
                    <a:noFill/>
                  </a:tcPr>
                </a:tc>
                <a:extLst>
                  <a:ext uri="{0D108BD9-81ED-4DB2-BD59-A6C34878D82A}">
                    <a16:rowId xmlns:a16="http://schemas.microsoft.com/office/drawing/2014/main" val="10003"/>
                  </a:ext>
                </a:extLst>
              </a:tr>
              <a:tr h="607598">
                <a:tc>
                  <a:txBody>
                    <a:bodyPr/>
                    <a:lstStyle/>
                    <a:p>
                      <a:pPr algn="l" defTabSz="914400">
                        <a:lnSpc>
                          <a:spcPct val="100000"/>
                        </a:lnSpc>
                        <a:tabLst>
                          <a:tab pos="1663700" algn="l"/>
                        </a:tabLst>
                        <a:defRPr sz="1800" b="0">
                          <a:solidFill>
                            <a:srgbClr val="000000"/>
                          </a:solidFill>
                        </a:defRPr>
                      </a:pPr>
                      <a:r>
                        <a:rPr sz="1900">
                          <a:latin typeface="Helvetica Light"/>
                          <a:ea typeface="Helvetica Light"/>
                          <a:cs typeface="Helvetica Light"/>
                          <a:sym typeface="Helvetica Light"/>
                        </a:rPr>
                        <a:t>My situation was understood</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l" defTabSz="914400">
                        <a:lnSpc>
                          <a:spcPct val="100000"/>
                        </a:lnSpc>
                        <a:defRPr sz="2700">
                          <a:sym typeface="Helvetica Light"/>
                        </a:defRPr>
                      </a:pPr>
                      <a:endParaRPr sz="1900" dirty="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noFill/>
                  </a:tcPr>
                </a:tc>
                <a:extLst>
                  <a:ext uri="{0D108BD9-81ED-4DB2-BD59-A6C34878D82A}">
                    <a16:rowId xmlns:a16="http://schemas.microsoft.com/office/drawing/2014/main" val="10004"/>
                  </a:ext>
                </a:extLst>
              </a:tr>
            </a:tbl>
          </a:graphicData>
        </a:graphic>
      </p:graphicFrame>
      <p:sp>
        <p:nvSpPr>
          <p:cNvPr id="1368" name="Dingbat Check"/>
          <p:cNvSpPr/>
          <p:nvPr/>
        </p:nvSpPr>
        <p:spPr>
          <a:xfrm>
            <a:off x="8956432" y="3753903"/>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69" name="Dingbat Check"/>
          <p:cNvSpPr/>
          <p:nvPr/>
        </p:nvSpPr>
        <p:spPr>
          <a:xfrm>
            <a:off x="9520268" y="4328651"/>
            <a:ext cx="437685" cy="41591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70" name="Dingbat Check"/>
          <p:cNvSpPr/>
          <p:nvPr/>
        </p:nvSpPr>
        <p:spPr>
          <a:xfrm>
            <a:off x="9520268" y="4974793"/>
            <a:ext cx="437685" cy="41591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71" name="Dingbat Check"/>
          <p:cNvSpPr/>
          <p:nvPr/>
        </p:nvSpPr>
        <p:spPr>
          <a:xfrm>
            <a:off x="8956432" y="5577092"/>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pic>
        <p:nvPicPr>
          <p:cNvPr id="1372" name="EdNapUni_Logo_RGB.jpg" descr="EdNapUni_Logo_RGB.jpg"/>
          <p:cNvPicPr>
            <a:picLocks noChangeAspect="1"/>
          </p:cNvPicPr>
          <p:nvPr/>
        </p:nvPicPr>
        <p:blipFill>
          <a:blip r:embed="rId2"/>
          <a:stretch>
            <a:fillRect/>
          </a:stretch>
        </p:blipFill>
        <p:spPr>
          <a:xfrm>
            <a:off x="12716625" y="-72370"/>
            <a:ext cx="2580433" cy="787677"/>
          </a:xfrm>
          <a:prstGeom prst="rect">
            <a:avLst/>
          </a:prstGeom>
          <a:ln w="12700">
            <a:miter lim="400000"/>
          </a:ln>
        </p:spPr>
      </p:pic>
      <p:sp>
        <p:nvSpPr>
          <p:cNvPr id="3" name="Text Placeholder 2">
            <a:extLst>
              <a:ext uri="{FF2B5EF4-FFF2-40B4-BE49-F238E27FC236}">
                <a16:creationId xmlns:a16="http://schemas.microsoft.com/office/drawing/2014/main" id="{5A97A07A-EACD-E148-85D2-BBF0DDC06156}"/>
              </a:ext>
            </a:extLst>
          </p:cNvPr>
          <p:cNvSpPr>
            <a:spLocks noGrp="1"/>
          </p:cNvSpPr>
          <p:nvPr>
            <p:ph type="body" sz="quarter" idx="1"/>
          </p:nvPr>
        </p:nvSpPr>
        <p:spPr/>
        <p:txBody>
          <a:bodyPr/>
          <a:lstStyle/>
          <a:p>
            <a:r>
              <a:rPr lang="en-GB" dirty="0"/>
              <a:t>Things the chaplain does</a:t>
            </a:r>
            <a:endParaRPr lang="en-US" dirty="0"/>
          </a:p>
        </p:txBody>
      </p:sp>
      <p:pic>
        <p:nvPicPr>
          <p:cNvPr id="9" name="Picture 8" descr="A picture containing logo&#10;&#10;Description automatically generated">
            <a:extLst>
              <a:ext uri="{FF2B5EF4-FFF2-40B4-BE49-F238E27FC236}">
                <a16:creationId xmlns:a16="http://schemas.microsoft.com/office/drawing/2014/main" id="{F8696837-F26D-0A45-87A4-6D6389FBFC49}"/>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23319751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 grpId="0" animBg="1" advAuto="0"/>
      <p:bldP spid="1369" grpId="0" animBg="1" advAuto="0"/>
      <p:bldP spid="1370" grpId="0" animBg="1" advAuto="0"/>
      <p:bldP spid="1371"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 name="Text"/>
          <p:cNvSpPr txBox="1">
            <a:spLocks noGrp="1"/>
          </p:cNvSpPr>
          <p:nvPr>
            <p:ph type="body" sz="quarter" idx="1"/>
          </p:nvPr>
        </p:nvSpPr>
        <p:spPr>
          <a:prstGeom prst="rect">
            <a:avLst/>
          </a:prstGeom>
        </p:spPr>
        <p:txBody>
          <a:bodyPr/>
          <a:lstStyle>
            <a:lvl1pPr>
              <a:defRPr spc="100"/>
            </a:lvl1pPr>
          </a:lstStyle>
          <a:p>
            <a:r>
              <a:rPr lang="en-GB" dirty="0"/>
              <a:t>After being with the chaplain</a:t>
            </a:r>
            <a:endParaRPr dirty="0"/>
          </a:p>
        </p:txBody>
      </p:sp>
      <p:graphicFrame>
        <p:nvGraphicFramePr>
          <p:cNvPr id="1378" name="Table"/>
          <p:cNvGraphicFramePr/>
          <p:nvPr/>
        </p:nvGraphicFramePr>
        <p:xfrm>
          <a:off x="2567455" y="2906454"/>
          <a:ext cx="7807224" cy="3718332"/>
        </p:xfrm>
        <a:graphic>
          <a:graphicData uri="http://schemas.openxmlformats.org/drawingml/2006/table">
            <a:tbl>
              <a:tblPr firstRow="1" firstCol="1"/>
              <a:tblGrid>
                <a:gridCol w="4942670">
                  <a:extLst>
                    <a:ext uri="{9D8B030D-6E8A-4147-A177-3AD203B41FA5}">
                      <a16:colId xmlns:a16="http://schemas.microsoft.com/office/drawing/2014/main" val="20000"/>
                    </a:ext>
                  </a:extLst>
                </a:gridCol>
                <a:gridCol w="619421">
                  <a:extLst>
                    <a:ext uri="{9D8B030D-6E8A-4147-A177-3AD203B41FA5}">
                      <a16:colId xmlns:a16="http://schemas.microsoft.com/office/drawing/2014/main" val="20001"/>
                    </a:ext>
                  </a:extLst>
                </a:gridCol>
                <a:gridCol w="579004">
                  <a:extLst>
                    <a:ext uri="{9D8B030D-6E8A-4147-A177-3AD203B41FA5}">
                      <a16:colId xmlns:a16="http://schemas.microsoft.com/office/drawing/2014/main" val="20002"/>
                    </a:ext>
                  </a:extLst>
                </a:gridCol>
                <a:gridCol w="569232">
                  <a:extLst>
                    <a:ext uri="{9D8B030D-6E8A-4147-A177-3AD203B41FA5}">
                      <a16:colId xmlns:a16="http://schemas.microsoft.com/office/drawing/2014/main" val="20003"/>
                    </a:ext>
                  </a:extLst>
                </a:gridCol>
                <a:gridCol w="519404">
                  <a:extLst>
                    <a:ext uri="{9D8B030D-6E8A-4147-A177-3AD203B41FA5}">
                      <a16:colId xmlns:a16="http://schemas.microsoft.com/office/drawing/2014/main" val="20004"/>
                    </a:ext>
                  </a:extLst>
                </a:gridCol>
                <a:gridCol w="577493">
                  <a:extLst>
                    <a:ext uri="{9D8B030D-6E8A-4147-A177-3AD203B41FA5}">
                      <a16:colId xmlns:a16="http://schemas.microsoft.com/office/drawing/2014/main" val="20005"/>
                    </a:ext>
                  </a:extLst>
                </a:gridCol>
              </a:tblGrid>
              <a:tr h="650081">
                <a:tc>
                  <a:txBody>
                    <a:bodyPr/>
                    <a:lstStyle/>
                    <a:p>
                      <a:pPr algn="ctr" defTabSz="914400">
                        <a:lnSpc>
                          <a:spcPct val="100000"/>
                        </a:lnSpc>
                        <a:tabLst>
                          <a:tab pos="1663700" algn="l"/>
                        </a:tabLst>
                        <a:defRPr sz="1800" b="0">
                          <a:solidFill>
                            <a:srgbClr val="000000"/>
                          </a:solidFill>
                        </a:defRPr>
                      </a:pPr>
                      <a:r>
                        <a:rPr sz="1800" b="1">
                          <a:sym typeface="Helvetica"/>
                        </a:rPr>
                        <a:t>Over the last two weeks I have felt:</a:t>
                      </a:r>
                    </a:p>
                  </a:txBody>
                  <a:tcPr marL="35719" marR="35719" marT="35719" marB="35719" anchor="ctr" horzOverflow="overflow">
                    <a:lnR w="12700">
                      <a:solidFill>
                        <a:srgbClr val="000000"/>
                      </a:solidFill>
                      <a:custDash>
                        <a:ds d="200000" sp="200000"/>
                      </a:custDash>
                      <a:miter lim="400000"/>
                    </a:lnR>
                    <a:lnB w="12700">
                      <a:solidFill>
                        <a:srgbClr val="000000"/>
                      </a:solidFill>
                      <a:miter lim="400000"/>
                    </a:lnB>
                    <a:noFill/>
                  </a:tcPr>
                </a:tc>
                <a:tc>
                  <a:txBody>
                    <a:bodyPr/>
                    <a:lstStyle/>
                    <a:p>
                      <a:pPr algn="ctr" defTabSz="914400">
                        <a:lnSpc>
                          <a:spcPct val="100000"/>
                        </a:lnSpc>
                        <a:tabLst>
                          <a:tab pos="1663700" algn="l"/>
                        </a:tabLst>
                        <a:defRPr sz="1800" b="0">
                          <a:solidFill>
                            <a:srgbClr val="000000"/>
                          </a:solidFill>
                        </a:defRPr>
                      </a:pPr>
                      <a:r>
                        <a:rPr sz="1300" i="1">
                          <a:sym typeface="Helvetica"/>
                        </a:rPr>
                        <a:t>None of the time</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ctr" defTabSz="914400">
                        <a:lnSpc>
                          <a:spcPct val="100000"/>
                        </a:lnSpc>
                        <a:tabLst>
                          <a:tab pos="1663700" algn="l"/>
                        </a:tabLst>
                        <a:defRPr sz="1800" b="0">
                          <a:solidFill>
                            <a:srgbClr val="000000"/>
                          </a:solidFill>
                        </a:defRPr>
                      </a:pPr>
                      <a:r>
                        <a:rPr sz="1300" i="1">
                          <a:sym typeface="Helvetica"/>
                        </a:rPr>
                        <a:t>Rarely</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ctr" defTabSz="914400">
                        <a:lnSpc>
                          <a:spcPct val="100000"/>
                        </a:lnSpc>
                        <a:tabLst>
                          <a:tab pos="1663700" algn="l"/>
                        </a:tabLst>
                        <a:defRPr sz="1800" b="0">
                          <a:solidFill>
                            <a:srgbClr val="000000"/>
                          </a:solidFill>
                        </a:defRPr>
                      </a:pPr>
                      <a:r>
                        <a:rPr sz="1300" i="1">
                          <a:sym typeface="Helvetica"/>
                        </a:rPr>
                        <a:t>Some of the time</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ctr" defTabSz="914400">
                        <a:lnSpc>
                          <a:spcPct val="100000"/>
                        </a:lnSpc>
                        <a:tabLst>
                          <a:tab pos="1663700" algn="l"/>
                        </a:tabLst>
                        <a:defRPr sz="1800" b="0">
                          <a:solidFill>
                            <a:srgbClr val="000000"/>
                          </a:solidFill>
                        </a:defRPr>
                      </a:pPr>
                      <a:r>
                        <a:rPr sz="1300" i="1">
                          <a:sym typeface="Helvetica"/>
                        </a:rPr>
                        <a:t>Often</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ctr" defTabSz="914400">
                        <a:lnSpc>
                          <a:spcPct val="100000"/>
                        </a:lnSpc>
                        <a:tabLst>
                          <a:tab pos="1663700" algn="l"/>
                        </a:tabLst>
                        <a:defRPr sz="1800" b="0">
                          <a:solidFill>
                            <a:srgbClr val="000000"/>
                          </a:solidFill>
                        </a:defRPr>
                      </a:pPr>
                      <a:r>
                        <a:rPr sz="1300" i="1">
                          <a:sym typeface="Helvetica"/>
                        </a:rPr>
                        <a:t>All of the time</a:t>
                      </a:r>
                    </a:p>
                  </a:txBody>
                  <a:tcPr marL="35719" marR="35719" marT="35719" marB="35719" anchor="ctr" horzOverflow="overflow">
                    <a:lnL w="12700">
                      <a:solidFill>
                        <a:srgbClr val="000000"/>
                      </a:solidFill>
                      <a:custDash>
                        <a:ds d="200000" sp="200000"/>
                      </a:custDash>
                      <a:miter lim="400000"/>
                    </a:lnL>
                    <a:lnB w="12700">
                      <a:solidFill>
                        <a:srgbClr val="000000"/>
                      </a:solidFill>
                      <a:miter lim="400000"/>
                    </a:lnB>
                    <a:noFill/>
                  </a:tcPr>
                </a:tc>
                <a:extLst>
                  <a:ext uri="{0D108BD9-81ED-4DB2-BD59-A6C34878D82A}">
                    <a16:rowId xmlns:a16="http://schemas.microsoft.com/office/drawing/2014/main" val="10000"/>
                  </a:ext>
                </a:extLst>
              </a:tr>
              <a:tr h="628650">
                <a:tc>
                  <a:txBody>
                    <a:bodyPr/>
                    <a:lstStyle/>
                    <a:p>
                      <a:pPr algn="l" defTabSz="914400">
                        <a:lnSpc>
                          <a:spcPct val="100000"/>
                        </a:lnSpc>
                        <a:tabLst>
                          <a:tab pos="1663700" algn="l"/>
                        </a:tabLst>
                        <a:defRPr sz="1800" b="0">
                          <a:solidFill>
                            <a:srgbClr val="000000"/>
                          </a:solidFill>
                        </a:defRPr>
                      </a:pPr>
                      <a:r>
                        <a:rPr sz="1800" dirty="0">
                          <a:latin typeface="Helvetica Light"/>
                          <a:ea typeface="Helvetica Light"/>
                          <a:cs typeface="Helvetica Light"/>
                          <a:sym typeface="Helvetica Light"/>
                        </a:rPr>
                        <a:t>I could be honest with myself about how I was really feeling</a:t>
                      </a:r>
                    </a:p>
                  </a:txBody>
                  <a:tcPr marL="35719" marR="35719" marT="35719" marB="35719" anchor="ctr" horzOverflow="overflow">
                    <a:lnR w="12700">
                      <a:solidFill>
                        <a:srgbClr val="000000"/>
                      </a:solidFill>
                      <a:miter lim="400000"/>
                    </a:lnR>
                    <a:lnT w="12700">
                      <a:solidFill>
                        <a:srgbClr val="000000"/>
                      </a:solidFill>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T w="12700">
                      <a:solidFill>
                        <a:srgbClr val="000000"/>
                      </a:solidFill>
                      <a:miter lim="400000"/>
                    </a:lnT>
                    <a:lnB w="12700">
                      <a:solidFill>
                        <a:srgbClr val="000000"/>
                      </a:solidFill>
                      <a:custDash>
                        <a:ds d="200000" sp="200000"/>
                      </a:custDash>
                      <a:miter lim="400000"/>
                    </a:lnB>
                    <a:noFill/>
                  </a:tcPr>
                </a:tc>
                <a:extLst>
                  <a:ext uri="{0D108BD9-81ED-4DB2-BD59-A6C34878D82A}">
                    <a16:rowId xmlns:a16="http://schemas.microsoft.com/office/drawing/2014/main" val="10001"/>
                  </a:ext>
                </a:extLst>
              </a:tr>
              <a:tr h="605971">
                <a:tc>
                  <a:txBody>
                    <a:bodyPr/>
                    <a:lstStyle/>
                    <a:p>
                      <a:pPr algn="l" defTabSz="914400">
                        <a:lnSpc>
                          <a:spcPct val="100000"/>
                        </a:lnSpc>
                        <a:tabLst>
                          <a:tab pos="1663700" algn="l"/>
                        </a:tabLst>
                        <a:defRPr sz="1800" b="0">
                          <a:solidFill>
                            <a:srgbClr val="000000"/>
                          </a:solidFill>
                        </a:defRPr>
                      </a:pPr>
                      <a:r>
                        <a:rPr sz="1800" dirty="0">
                          <a:latin typeface="Helvetica Light"/>
                          <a:ea typeface="Helvetica Light"/>
                          <a:cs typeface="Helvetica Light"/>
                          <a:sym typeface="Helvetica Light"/>
                        </a:rPr>
                        <a:t>anxious</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dirty="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lnB w="12700">
                      <a:solidFill>
                        <a:srgbClr val="000000"/>
                      </a:solidFill>
                      <a:custDash>
                        <a:ds d="200000" sp="200000"/>
                      </a:custDash>
                      <a:miter lim="400000"/>
                    </a:lnB>
                    <a:noFill/>
                  </a:tcPr>
                </a:tc>
                <a:extLst>
                  <a:ext uri="{0D108BD9-81ED-4DB2-BD59-A6C34878D82A}">
                    <a16:rowId xmlns:a16="http://schemas.microsoft.com/office/drawing/2014/main" val="10002"/>
                  </a:ext>
                </a:extLst>
              </a:tr>
              <a:tr h="605971">
                <a:tc>
                  <a:txBody>
                    <a:bodyPr/>
                    <a:lstStyle/>
                    <a:p>
                      <a:pPr algn="l" defTabSz="914400">
                        <a:lnSpc>
                          <a:spcPct val="100000"/>
                        </a:lnSpc>
                        <a:tabLst>
                          <a:tab pos="1663700" algn="l"/>
                        </a:tabLst>
                        <a:defRPr sz="1800" b="0">
                          <a:solidFill>
                            <a:srgbClr val="000000"/>
                          </a:solidFill>
                        </a:defRPr>
                      </a:pPr>
                      <a:r>
                        <a:rPr sz="1800">
                          <a:latin typeface="Helvetica Light"/>
                          <a:ea typeface="Helvetica Light"/>
                          <a:cs typeface="Helvetica Light"/>
                          <a:sym typeface="Helvetica Light"/>
                        </a:rPr>
                        <a:t>I had a positive outlook on my situation</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lnB w="12700">
                      <a:solidFill>
                        <a:srgbClr val="000000"/>
                      </a:solidFill>
                      <a:custDash>
                        <a:ds d="200000" sp="200000"/>
                      </a:custDash>
                      <a:miter lim="400000"/>
                    </a:lnB>
                    <a:noFill/>
                  </a:tcPr>
                </a:tc>
                <a:extLst>
                  <a:ext uri="{0D108BD9-81ED-4DB2-BD59-A6C34878D82A}">
                    <a16:rowId xmlns:a16="http://schemas.microsoft.com/office/drawing/2014/main" val="10003"/>
                  </a:ext>
                </a:extLst>
              </a:tr>
              <a:tr h="605971">
                <a:tc>
                  <a:txBody>
                    <a:bodyPr/>
                    <a:lstStyle/>
                    <a:p>
                      <a:pPr algn="l" defTabSz="914400">
                        <a:lnSpc>
                          <a:spcPct val="100000"/>
                        </a:lnSpc>
                        <a:tabLst>
                          <a:tab pos="1663700" algn="l"/>
                        </a:tabLst>
                        <a:defRPr sz="1800" b="0">
                          <a:solidFill>
                            <a:srgbClr val="000000"/>
                          </a:solidFill>
                        </a:defRPr>
                      </a:pPr>
                      <a:r>
                        <a:rPr sz="1800">
                          <a:latin typeface="Helvetica Light"/>
                          <a:ea typeface="Helvetica Light"/>
                          <a:cs typeface="Helvetica Light"/>
                          <a:sym typeface="Helvetica Light"/>
                        </a:rPr>
                        <a:t>in control of my life</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lnB w="12700">
                      <a:solidFill>
                        <a:srgbClr val="000000"/>
                      </a:solidFill>
                      <a:custDash>
                        <a:ds d="200000" sp="200000"/>
                      </a:custDash>
                      <a:miter lim="400000"/>
                    </a:lnB>
                    <a:noFill/>
                  </a:tcPr>
                </a:tc>
                <a:extLst>
                  <a:ext uri="{0D108BD9-81ED-4DB2-BD59-A6C34878D82A}">
                    <a16:rowId xmlns:a16="http://schemas.microsoft.com/office/drawing/2014/main" val="10004"/>
                  </a:ext>
                </a:extLst>
              </a:tr>
              <a:tr h="605971">
                <a:tc>
                  <a:txBody>
                    <a:bodyPr/>
                    <a:lstStyle/>
                    <a:p>
                      <a:pPr algn="l" defTabSz="914400">
                        <a:lnSpc>
                          <a:spcPct val="100000"/>
                        </a:lnSpc>
                        <a:tabLst>
                          <a:tab pos="1663700" algn="l"/>
                        </a:tabLst>
                        <a:defRPr sz="1800" b="0">
                          <a:solidFill>
                            <a:srgbClr val="000000"/>
                          </a:solidFill>
                        </a:defRPr>
                      </a:pPr>
                      <a:r>
                        <a:rPr sz="1800" dirty="0">
                          <a:latin typeface="Helvetica Light"/>
                          <a:ea typeface="Helvetica Light"/>
                          <a:cs typeface="Helvetica Light"/>
                          <a:sym typeface="Helvetica Light"/>
                        </a:rPr>
                        <a:t>a sense of peace</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ctr" defTabSz="914400">
                        <a:lnSpc>
                          <a:spcPct val="100000"/>
                        </a:lnSpc>
                        <a:defRPr sz="2600">
                          <a:sym typeface="Helvetica Light"/>
                        </a:defRPr>
                      </a:pPr>
                      <a:endParaRPr sz="1800" dirty="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noFill/>
                  </a:tcPr>
                </a:tc>
                <a:extLst>
                  <a:ext uri="{0D108BD9-81ED-4DB2-BD59-A6C34878D82A}">
                    <a16:rowId xmlns:a16="http://schemas.microsoft.com/office/drawing/2014/main" val="10005"/>
                  </a:ext>
                </a:extLst>
              </a:tr>
            </a:tbl>
          </a:graphicData>
        </a:graphic>
      </p:graphicFrame>
      <p:sp>
        <p:nvSpPr>
          <p:cNvPr id="1379" name="Dingbat Check"/>
          <p:cNvSpPr/>
          <p:nvPr/>
        </p:nvSpPr>
        <p:spPr>
          <a:xfrm>
            <a:off x="9275832" y="3708275"/>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1380" name="Dingbat Check"/>
          <p:cNvSpPr/>
          <p:nvPr/>
        </p:nvSpPr>
        <p:spPr>
          <a:xfrm>
            <a:off x="8034731" y="4310574"/>
            <a:ext cx="437684" cy="41591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81" name="Dingbat Check"/>
          <p:cNvSpPr/>
          <p:nvPr/>
        </p:nvSpPr>
        <p:spPr>
          <a:xfrm>
            <a:off x="9275832" y="4931125"/>
            <a:ext cx="437685" cy="41591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82" name="Dingbat Check"/>
          <p:cNvSpPr/>
          <p:nvPr/>
        </p:nvSpPr>
        <p:spPr>
          <a:xfrm>
            <a:off x="9275833" y="5597304"/>
            <a:ext cx="437684"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83" name="Dingbat Check"/>
          <p:cNvSpPr/>
          <p:nvPr/>
        </p:nvSpPr>
        <p:spPr>
          <a:xfrm>
            <a:off x="8746539" y="6185331"/>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pic>
        <p:nvPicPr>
          <p:cNvPr id="9" name="Picture 8" descr="A picture containing logo&#10;&#10;Description automatically generated">
            <a:extLst>
              <a:ext uri="{FF2B5EF4-FFF2-40B4-BE49-F238E27FC236}">
                <a16:creationId xmlns:a16="http://schemas.microsoft.com/office/drawing/2014/main" id="{9E0B4381-C995-C746-8371-E7F92F27E9A8}"/>
              </a:ext>
            </a:extLst>
          </p:cNvPr>
          <p:cNvPicPr>
            <a:picLocks noChangeAspect="1"/>
          </p:cNvPicPr>
          <p:nvPr/>
        </p:nvPicPr>
        <p:blipFill>
          <a:blip r:embed="rId2"/>
          <a:stretch>
            <a:fillRect/>
          </a:stretch>
        </p:blipFill>
        <p:spPr>
          <a:xfrm>
            <a:off x="9053123" y="110523"/>
            <a:ext cx="3019257" cy="77916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3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animBg="1" advAuto="0"/>
      <p:bldP spid="1380" grpId="0" animBg="1" advAuto="0"/>
      <p:bldP spid="1381" grpId="0" animBg="1" advAuto="0"/>
      <p:bldP spid="1382" grpId="0" animBg="1" advAuto="0"/>
      <p:bldP spid="1383"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 name="Body"/>
          <p:cNvSpPr txBox="1">
            <a:spLocks noGrp="1"/>
          </p:cNvSpPr>
          <p:nvPr>
            <p:ph type="body" sz="quarter" idx="1"/>
          </p:nvPr>
        </p:nvSpPr>
        <p:spPr>
          <a:prstGeom prst="rect">
            <a:avLst/>
          </a:prstGeom>
        </p:spPr>
        <p:txBody>
          <a:bodyPr/>
          <a:lstStyle/>
          <a:p>
            <a:pPr>
              <a:defRPr spc="100"/>
            </a:pPr>
            <a:r>
              <a:rPr lang="en-GB" dirty="0"/>
              <a:t>Free text comments</a:t>
            </a:r>
            <a:endParaRPr dirty="0"/>
          </a:p>
        </p:txBody>
      </p:sp>
      <p:sp>
        <p:nvSpPr>
          <p:cNvPr id="1389" name="Rectangle"/>
          <p:cNvSpPr/>
          <p:nvPr/>
        </p:nvSpPr>
        <p:spPr>
          <a:xfrm>
            <a:off x="2525029" y="2576215"/>
            <a:ext cx="7332289" cy="2840060"/>
          </a:xfrm>
          <a:prstGeom prst="rect">
            <a:avLst/>
          </a:prstGeom>
          <a:ln w="25400">
            <a:solidFill>
              <a:srgbClr val="5B5854"/>
            </a:solidFill>
            <a:miter lim="400000"/>
          </a:ln>
        </p:spPr>
        <p:txBody>
          <a:bodyPr lIns="35719" tIns="35719" rIns="35719" bIns="35719" anchor="ctr"/>
          <a:lstStyle/>
          <a:p>
            <a:pPr defTabSz="410751">
              <a:defRPr sz="2800" cap="all">
                <a:solidFill>
                  <a:srgbClr val="838787"/>
                </a:solidFill>
                <a:latin typeface="DIN Condensed"/>
                <a:ea typeface="DIN Condensed"/>
                <a:cs typeface="DIN Condensed"/>
                <a:sym typeface="DIN Condensed"/>
              </a:defRPr>
            </a:pPr>
            <a:endParaRPr sz="1969"/>
          </a:p>
        </p:txBody>
      </p:sp>
      <p:sp>
        <p:nvSpPr>
          <p:cNvPr id="1390" name="Thank you very much for completing this questionnaire.…"/>
          <p:cNvSpPr txBox="1"/>
          <p:nvPr/>
        </p:nvSpPr>
        <p:spPr>
          <a:xfrm>
            <a:off x="2525029" y="5705654"/>
            <a:ext cx="7478120" cy="60606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409858" marR="78132" indent="-409858">
              <a:spcBef>
                <a:spcPts val="562"/>
              </a:spcBef>
              <a:defRPr sz="2800" b="1" spc="-35">
                <a:solidFill>
                  <a:srgbClr val="000000"/>
                </a:solidFill>
                <a:latin typeface="Arial"/>
                <a:ea typeface="Arial"/>
                <a:cs typeface="Arial"/>
                <a:sym typeface="Arial"/>
              </a:defRPr>
            </a:pPr>
            <a:r>
              <a:rPr sz="1969" dirty="0"/>
              <a:t>Thank you very much for completing this questionnaire.</a:t>
            </a:r>
          </a:p>
          <a:p>
            <a:pPr>
              <a:defRPr sz="2800" spc="-35">
                <a:solidFill>
                  <a:srgbClr val="000000"/>
                </a:solidFill>
                <a:latin typeface="Arial"/>
                <a:ea typeface="Arial"/>
                <a:cs typeface="Arial"/>
                <a:sym typeface="Arial"/>
              </a:defRPr>
            </a:pPr>
            <a:r>
              <a:rPr sz="1969" dirty="0"/>
              <a:t>Please return in envelope to </a:t>
            </a:r>
            <a:r>
              <a:rPr sz="1969" i="1" dirty="0">
                <a:solidFill>
                  <a:srgbClr val="929292"/>
                </a:solidFill>
              </a:rPr>
              <a:t>A.N Other, address.</a:t>
            </a:r>
          </a:p>
        </p:txBody>
      </p:sp>
      <p:sp>
        <p:nvSpPr>
          <p:cNvPr id="1391" name="© NHS Education for Scotland 2014. You can copy or reproduce the information in this document for use within NHSScotland and for non-commercial educational purposes. Use of this document for commercial purposes is permitted only with the written permission of NES."/>
          <p:cNvSpPr txBox="1"/>
          <p:nvPr/>
        </p:nvSpPr>
        <p:spPr>
          <a:xfrm>
            <a:off x="2525029" y="6324177"/>
            <a:ext cx="5504407" cy="50507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a:defRPr sz="1200" b="1">
                <a:solidFill>
                  <a:srgbClr val="000000"/>
                </a:solidFill>
                <a:latin typeface="Calibri"/>
                <a:ea typeface="Calibri"/>
                <a:cs typeface="Calibri"/>
                <a:sym typeface="Calibri"/>
              </a:defRPr>
            </a:pPr>
            <a:r>
              <a:rPr sz="844" dirty="0"/>
              <a:t>© NHS Education for Scotland 20</a:t>
            </a:r>
            <a:r>
              <a:rPr lang="en-GB" sz="844" dirty="0"/>
              <a:t>20</a:t>
            </a:r>
            <a:r>
              <a:rPr sz="844" dirty="0"/>
              <a:t>. You can copy or reproduce the information in this document for use within </a:t>
            </a:r>
            <a:r>
              <a:rPr sz="844" dirty="0" err="1"/>
              <a:t>NHSScotland</a:t>
            </a:r>
            <a:r>
              <a:rPr sz="844" dirty="0"/>
              <a:t> and for non-commercial educational purposes. Use of this document for commercial purposes is permitted only with the written permission of NES</a:t>
            </a:r>
            <a:r>
              <a:rPr sz="1125" dirty="0"/>
              <a:t>.</a:t>
            </a:r>
          </a:p>
        </p:txBody>
      </p:sp>
      <p:sp>
        <p:nvSpPr>
          <p:cNvPr id="1392" name="Thank you for providing this service"/>
          <p:cNvSpPr txBox="1"/>
          <p:nvPr/>
        </p:nvSpPr>
        <p:spPr>
          <a:xfrm>
            <a:off x="2662157" y="3550046"/>
            <a:ext cx="6751208" cy="44146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r>
              <a:rPr sz="2400" dirty="0"/>
              <a:t>Thank you for </a:t>
            </a:r>
            <a:r>
              <a:rPr lang="en-GB" sz="2400" dirty="0"/>
              <a:t>listening to what was on my mind</a:t>
            </a:r>
            <a:endParaRPr sz="2400" dirty="0"/>
          </a:p>
        </p:txBody>
      </p:sp>
      <p:pic>
        <p:nvPicPr>
          <p:cNvPr id="1393" name="EdNapUni_Logo_RGB.jpg" descr="EdNapUni_Logo_RGB.jpg"/>
          <p:cNvPicPr>
            <a:picLocks noChangeAspect="1"/>
          </p:cNvPicPr>
          <p:nvPr/>
        </p:nvPicPr>
        <p:blipFill>
          <a:blip r:embed="rId2"/>
          <a:stretch>
            <a:fillRect/>
          </a:stretch>
        </p:blipFill>
        <p:spPr>
          <a:xfrm>
            <a:off x="12516158" y="0"/>
            <a:ext cx="2580433" cy="787677"/>
          </a:xfrm>
          <a:prstGeom prst="rect">
            <a:avLst/>
          </a:prstGeom>
          <a:ln w="12700">
            <a:miter lim="400000"/>
          </a:ln>
        </p:spPr>
      </p:pic>
      <p:pic>
        <p:nvPicPr>
          <p:cNvPr id="8" name="Picture 7" descr="A picture containing logo&#10;&#10;Description automatically generated">
            <a:extLst>
              <a:ext uri="{FF2B5EF4-FFF2-40B4-BE49-F238E27FC236}">
                <a16:creationId xmlns:a16="http://schemas.microsoft.com/office/drawing/2014/main" id="{E5ADBD82-EB18-DB42-A45F-D0C90329302C}"/>
              </a:ext>
            </a:extLst>
          </p:cNvPr>
          <p:cNvPicPr>
            <a:picLocks noChangeAspect="1"/>
          </p:cNvPicPr>
          <p:nvPr/>
        </p:nvPicPr>
        <p:blipFill>
          <a:blip r:embed="rId3"/>
          <a:stretch>
            <a:fillRect/>
          </a:stretch>
        </p:blipFill>
        <p:spPr>
          <a:xfrm>
            <a:off x="9053123" y="110523"/>
            <a:ext cx="3019257" cy="77916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1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6EFDF-87C4-CA46-8CF7-66B97E8F591B}"/>
              </a:ext>
            </a:extLst>
          </p:cNvPr>
          <p:cNvSpPr>
            <a:spLocks noGrp="1"/>
          </p:cNvSpPr>
          <p:nvPr>
            <p:ph type="body" sz="quarter" idx="1"/>
          </p:nvPr>
        </p:nvSpPr>
        <p:spPr/>
        <p:txBody>
          <a:bodyPr/>
          <a:lstStyle/>
          <a:p>
            <a:endParaRPr lang="en-US"/>
          </a:p>
        </p:txBody>
      </p:sp>
      <p:sp>
        <p:nvSpPr>
          <p:cNvPr id="3" name="Title 2">
            <a:extLst>
              <a:ext uri="{FF2B5EF4-FFF2-40B4-BE49-F238E27FC236}">
                <a16:creationId xmlns:a16="http://schemas.microsoft.com/office/drawing/2014/main" id="{2C4AD3E7-FD68-8748-827B-46AAE8C6798C}"/>
              </a:ext>
            </a:extLst>
          </p:cNvPr>
          <p:cNvSpPr>
            <a:spLocks noGrp="1"/>
          </p:cNvSpPr>
          <p:nvPr>
            <p:ph type="title"/>
          </p:nvPr>
        </p:nvSpPr>
        <p:spPr/>
        <p:txBody>
          <a:bodyPr/>
          <a:lstStyle/>
          <a:p>
            <a:endParaRPr lang="en-US"/>
          </a:p>
        </p:txBody>
      </p:sp>
      <p:pic>
        <p:nvPicPr>
          <p:cNvPr id="4" name="pasted-image.pdf" descr="pasted-image.pdf">
            <a:extLst>
              <a:ext uri="{FF2B5EF4-FFF2-40B4-BE49-F238E27FC236}">
                <a16:creationId xmlns:a16="http://schemas.microsoft.com/office/drawing/2014/main" id="{51B0E78D-AFA7-CC48-BDCA-166DBF868336}"/>
              </a:ext>
            </a:extLst>
          </p:cNvPr>
          <p:cNvPicPr>
            <a:picLocks noChangeAspect="1"/>
          </p:cNvPicPr>
          <p:nvPr/>
        </p:nvPicPr>
        <p:blipFill>
          <a:blip r:embed="rId2"/>
          <a:stretch>
            <a:fillRect/>
          </a:stretch>
        </p:blipFill>
        <p:spPr>
          <a:xfrm>
            <a:off x="1524001" y="175656"/>
            <a:ext cx="9191924" cy="6893944"/>
          </a:xfrm>
          <a:prstGeom prst="rect">
            <a:avLst/>
          </a:prstGeom>
          <a:ln w="12700">
            <a:miter lim="400000"/>
          </a:ln>
        </p:spPr>
      </p:pic>
      <p:sp>
        <p:nvSpPr>
          <p:cNvPr id="5" name="TextBox 4">
            <a:extLst>
              <a:ext uri="{FF2B5EF4-FFF2-40B4-BE49-F238E27FC236}">
                <a16:creationId xmlns:a16="http://schemas.microsoft.com/office/drawing/2014/main" id="{37BCD19A-C791-5E49-B4E6-94C73504118E}"/>
              </a:ext>
            </a:extLst>
          </p:cNvPr>
          <p:cNvSpPr txBox="1"/>
          <p:nvPr/>
        </p:nvSpPr>
        <p:spPr>
          <a:xfrm>
            <a:off x="7826896" y="1346672"/>
            <a:ext cx="368898" cy="287130"/>
          </a:xfrm>
          <a:prstGeom prst="rect">
            <a:avLst/>
          </a:prstGeom>
          <a:noFill/>
        </p:spPr>
        <p:txBody>
          <a:bodyPr wrap="square" rtlCol="0">
            <a:spAutoFit/>
          </a:bodyPr>
          <a:lstStyle/>
          <a:p>
            <a:r>
              <a:rPr lang="en-US" sz="1266" dirty="0">
                <a:solidFill>
                  <a:schemeClr val="bg1"/>
                </a:solidFill>
              </a:rPr>
              <a:t>0</a:t>
            </a:r>
          </a:p>
        </p:txBody>
      </p:sp>
      <p:sp>
        <p:nvSpPr>
          <p:cNvPr id="6" name="TextBox 5">
            <a:extLst>
              <a:ext uri="{FF2B5EF4-FFF2-40B4-BE49-F238E27FC236}">
                <a16:creationId xmlns:a16="http://schemas.microsoft.com/office/drawing/2014/main" id="{A876FAF9-D6BF-7141-B14C-A381181A0A43}"/>
              </a:ext>
            </a:extLst>
          </p:cNvPr>
          <p:cNvSpPr txBox="1"/>
          <p:nvPr/>
        </p:nvSpPr>
        <p:spPr>
          <a:xfrm>
            <a:off x="8410663" y="1346672"/>
            <a:ext cx="368898" cy="287130"/>
          </a:xfrm>
          <a:prstGeom prst="rect">
            <a:avLst/>
          </a:prstGeom>
          <a:noFill/>
        </p:spPr>
        <p:txBody>
          <a:bodyPr wrap="square" rtlCol="0">
            <a:spAutoFit/>
          </a:bodyPr>
          <a:lstStyle/>
          <a:p>
            <a:r>
              <a:rPr lang="en-US" sz="1266" dirty="0">
                <a:solidFill>
                  <a:schemeClr val="bg1"/>
                </a:solidFill>
              </a:rPr>
              <a:t>1</a:t>
            </a:r>
          </a:p>
        </p:txBody>
      </p:sp>
      <p:sp>
        <p:nvSpPr>
          <p:cNvPr id="7" name="TextBox 6">
            <a:extLst>
              <a:ext uri="{FF2B5EF4-FFF2-40B4-BE49-F238E27FC236}">
                <a16:creationId xmlns:a16="http://schemas.microsoft.com/office/drawing/2014/main" id="{B8ACFB2B-EED7-5947-92D1-DF2C10100226}"/>
              </a:ext>
            </a:extLst>
          </p:cNvPr>
          <p:cNvSpPr txBox="1"/>
          <p:nvPr/>
        </p:nvSpPr>
        <p:spPr>
          <a:xfrm>
            <a:off x="8956340" y="1346672"/>
            <a:ext cx="368898" cy="287130"/>
          </a:xfrm>
          <a:prstGeom prst="rect">
            <a:avLst/>
          </a:prstGeom>
          <a:noFill/>
        </p:spPr>
        <p:txBody>
          <a:bodyPr wrap="square" rtlCol="0">
            <a:spAutoFit/>
          </a:bodyPr>
          <a:lstStyle/>
          <a:p>
            <a:r>
              <a:rPr lang="en-US" sz="1266" dirty="0">
                <a:solidFill>
                  <a:schemeClr val="bg1"/>
                </a:solidFill>
              </a:rPr>
              <a:t>2</a:t>
            </a:r>
          </a:p>
        </p:txBody>
      </p:sp>
      <p:sp>
        <p:nvSpPr>
          <p:cNvPr id="8" name="TextBox 7">
            <a:extLst>
              <a:ext uri="{FF2B5EF4-FFF2-40B4-BE49-F238E27FC236}">
                <a16:creationId xmlns:a16="http://schemas.microsoft.com/office/drawing/2014/main" id="{2DE7BB88-722D-854C-B0A4-A8FB448E4A75}"/>
              </a:ext>
            </a:extLst>
          </p:cNvPr>
          <p:cNvSpPr txBox="1"/>
          <p:nvPr/>
        </p:nvSpPr>
        <p:spPr>
          <a:xfrm>
            <a:off x="9548246" y="1346672"/>
            <a:ext cx="368898" cy="287130"/>
          </a:xfrm>
          <a:prstGeom prst="rect">
            <a:avLst/>
          </a:prstGeom>
          <a:noFill/>
        </p:spPr>
        <p:txBody>
          <a:bodyPr wrap="square" rtlCol="0">
            <a:spAutoFit/>
          </a:bodyPr>
          <a:lstStyle/>
          <a:p>
            <a:r>
              <a:rPr lang="en-US" sz="1266" dirty="0">
                <a:solidFill>
                  <a:schemeClr val="bg1"/>
                </a:solidFill>
              </a:rPr>
              <a:t>3</a:t>
            </a:r>
          </a:p>
        </p:txBody>
      </p:sp>
      <p:sp>
        <p:nvSpPr>
          <p:cNvPr id="9" name="TextBox 8">
            <a:extLst>
              <a:ext uri="{FF2B5EF4-FFF2-40B4-BE49-F238E27FC236}">
                <a16:creationId xmlns:a16="http://schemas.microsoft.com/office/drawing/2014/main" id="{CE99EB26-5F6A-F94C-B181-096400CB9FC4}"/>
              </a:ext>
            </a:extLst>
          </p:cNvPr>
          <p:cNvSpPr txBox="1"/>
          <p:nvPr/>
        </p:nvSpPr>
        <p:spPr>
          <a:xfrm>
            <a:off x="10102062" y="1346672"/>
            <a:ext cx="368898" cy="287130"/>
          </a:xfrm>
          <a:prstGeom prst="rect">
            <a:avLst/>
          </a:prstGeom>
          <a:noFill/>
        </p:spPr>
        <p:txBody>
          <a:bodyPr wrap="square" rtlCol="0">
            <a:spAutoFit/>
          </a:bodyPr>
          <a:lstStyle/>
          <a:p>
            <a:r>
              <a:rPr lang="en-US" sz="1266" dirty="0">
                <a:solidFill>
                  <a:schemeClr val="bg1"/>
                </a:solidFill>
              </a:rPr>
              <a:t>4</a:t>
            </a:r>
          </a:p>
        </p:txBody>
      </p:sp>
      <p:sp>
        <p:nvSpPr>
          <p:cNvPr id="10" name="TextBox 9">
            <a:extLst>
              <a:ext uri="{FF2B5EF4-FFF2-40B4-BE49-F238E27FC236}">
                <a16:creationId xmlns:a16="http://schemas.microsoft.com/office/drawing/2014/main" id="{8057AD9C-0682-1E4A-820B-B64E3F202AC0}"/>
              </a:ext>
            </a:extLst>
          </p:cNvPr>
          <p:cNvSpPr txBox="1"/>
          <p:nvPr/>
        </p:nvSpPr>
        <p:spPr>
          <a:xfrm>
            <a:off x="3305253" y="1728554"/>
            <a:ext cx="1949892" cy="287130"/>
          </a:xfrm>
          <a:prstGeom prst="rect">
            <a:avLst/>
          </a:prstGeom>
          <a:noFill/>
        </p:spPr>
        <p:txBody>
          <a:bodyPr wrap="square" rtlCol="0">
            <a:spAutoFit/>
          </a:bodyPr>
          <a:lstStyle/>
          <a:p>
            <a:r>
              <a:rPr lang="en-US" sz="1266" dirty="0">
                <a:solidFill>
                  <a:schemeClr val="bg1"/>
                </a:solidFill>
              </a:rPr>
              <a:t>Things the person is</a:t>
            </a:r>
          </a:p>
        </p:txBody>
      </p:sp>
      <p:sp>
        <p:nvSpPr>
          <p:cNvPr id="11" name="TextBox 10">
            <a:extLst>
              <a:ext uri="{FF2B5EF4-FFF2-40B4-BE49-F238E27FC236}">
                <a16:creationId xmlns:a16="http://schemas.microsoft.com/office/drawing/2014/main" id="{85766CE6-9E5B-5249-B1B9-3BB772E2E236}"/>
              </a:ext>
            </a:extLst>
          </p:cNvPr>
          <p:cNvSpPr txBox="1"/>
          <p:nvPr/>
        </p:nvSpPr>
        <p:spPr>
          <a:xfrm>
            <a:off x="3918328" y="4602450"/>
            <a:ext cx="1949892" cy="481927"/>
          </a:xfrm>
          <a:prstGeom prst="rect">
            <a:avLst/>
          </a:prstGeom>
          <a:noFill/>
        </p:spPr>
        <p:txBody>
          <a:bodyPr wrap="square" rtlCol="0">
            <a:spAutoFit/>
          </a:bodyPr>
          <a:lstStyle/>
          <a:p>
            <a:r>
              <a:rPr lang="en-US" sz="1266" dirty="0">
                <a:solidFill>
                  <a:schemeClr val="bg1"/>
                </a:solidFill>
              </a:rPr>
              <a:t>Things the chaplain does</a:t>
            </a:r>
          </a:p>
        </p:txBody>
      </p:sp>
      <p:sp>
        <p:nvSpPr>
          <p:cNvPr id="12" name="TextBox 11">
            <a:extLst>
              <a:ext uri="{FF2B5EF4-FFF2-40B4-BE49-F238E27FC236}">
                <a16:creationId xmlns:a16="http://schemas.microsoft.com/office/drawing/2014/main" id="{EB2866B5-046D-064D-BE68-B955DFB03321}"/>
              </a:ext>
            </a:extLst>
          </p:cNvPr>
          <p:cNvSpPr txBox="1"/>
          <p:nvPr/>
        </p:nvSpPr>
        <p:spPr>
          <a:xfrm>
            <a:off x="7967251" y="699145"/>
            <a:ext cx="2748673" cy="287130"/>
          </a:xfrm>
          <a:prstGeom prst="rect">
            <a:avLst/>
          </a:prstGeom>
          <a:noFill/>
        </p:spPr>
        <p:txBody>
          <a:bodyPr wrap="square" rtlCol="0">
            <a:spAutoFit/>
          </a:bodyPr>
          <a:lstStyle/>
          <a:p>
            <a:r>
              <a:rPr lang="en-US" sz="1266" dirty="0">
                <a:solidFill>
                  <a:schemeClr val="bg1"/>
                </a:solidFill>
              </a:rPr>
              <a:t>Things the chaplain impacts upon</a:t>
            </a:r>
          </a:p>
        </p:txBody>
      </p:sp>
      <p:sp>
        <p:nvSpPr>
          <p:cNvPr id="13" name="TextBox 12">
            <a:extLst>
              <a:ext uri="{FF2B5EF4-FFF2-40B4-BE49-F238E27FC236}">
                <a16:creationId xmlns:a16="http://schemas.microsoft.com/office/drawing/2014/main" id="{C6D46D77-FF22-E74A-B79C-F227C0BA3249}"/>
              </a:ext>
            </a:extLst>
          </p:cNvPr>
          <p:cNvSpPr txBox="1"/>
          <p:nvPr/>
        </p:nvSpPr>
        <p:spPr>
          <a:xfrm>
            <a:off x="5643368" y="4323521"/>
            <a:ext cx="5238359" cy="438582"/>
          </a:xfrm>
          <a:prstGeom prst="rect">
            <a:avLst/>
          </a:prstGeom>
          <a:noFill/>
        </p:spPr>
        <p:txBody>
          <a:bodyPr wrap="square" rtlCol="0">
            <a:spAutoFit/>
          </a:bodyPr>
          <a:lstStyle/>
          <a:p>
            <a:r>
              <a:rPr lang="en-US" sz="2250" dirty="0">
                <a:solidFill>
                  <a:schemeClr val="bg1"/>
                </a:solidFill>
              </a:rPr>
              <a:t>These five questions are the ‘PROM’</a:t>
            </a:r>
          </a:p>
        </p:txBody>
      </p:sp>
      <p:sp>
        <p:nvSpPr>
          <p:cNvPr id="14" name="Right Arrow 13">
            <a:extLst>
              <a:ext uri="{FF2B5EF4-FFF2-40B4-BE49-F238E27FC236}">
                <a16:creationId xmlns:a16="http://schemas.microsoft.com/office/drawing/2014/main" id="{699DE1E7-8115-6D4B-A1FE-18BEA0345ED1}"/>
              </a:ext>
            </a:extLst>
          </p:cNvPr>
          <p:cNvSpPr/>
          <p:nvPr/>
        </p:nvSpPr>
        <p:spPr>
          <a:xfrm rot="12437847">
            <a:off x="7093539" y="3542015"/>
            <a:ext cx="2546798" cy="383023"/>
          </a:xfrm>
          <a:prstGeom prst="rightArrow">
            <a:avLst>
              <a:gd name="adj1" fmla="val 20181"/>
              <a:gd name="adj2" fmla="val 83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5" name="Left Brace 14">
            <a:extLst>
              <a:ext uri="{FF2B5EF4-FFF2-40B4-BE49-F238E27FC236}">
                <a16:creationId xmlns:a16="http://schemas.microsoft.com/office/drawing/2014/main" id="{3BE68BE1-7D5F-1C49-8209-837667F0678D}"/>
              </a:ext>
            </a:extLst>
          </p:cNvPr>
          <p:cNvSpPr/>
          <p:nvPr/>
        </p:nvSpPr>
        <p:spPr>
          <a:xfrm>
            <a:off x="5942099" y="1504763"/>
            <a:ext cx="482224" cy="2502864"/>
          </a:xfrm>
          <a:prstGeom prst="leftBrace">
            <a:avLst/>
          </a:prstGeom>
          <a:ln w="571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1266"/>
          </a:p>
        </p:txBody>
      </p:sp>
      <p:sp>
        <p:nvSpPr>
          <p:cNvPr id="16" name="Left Brace 15">
            <a:extLst>
              <a:ext uri="{FF2B5EF4-FFF2-40B4-BE49-F238E27FC236}">
                <a16:creationId xmlns:a16="http://schemas.microsoft.com/office/drawing/2014/main" id="{B4D207F2-79C0-FB4A-A707-8FA52EED756E}"/>
              </a:ext>
            </a:extLst>
          </p:cNvPr>
          <p:cNvSpPr/>
          <p:nvPr/>
        </p:nvSpPr>
        <p:spPr>
          <a:xfrm rot="10800000">
            <a:off x="10360199" y="1482322"/>
            <a:ext cx="482224" cy="2502864"/>
          </a:xfrm>
          <a:prstGeom prst="leftBrace">
            <a:avLst/>
          </a:prstGeom>
          <a:ln w="571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1266"/>
          </a:p>
        </p:txBody>
      </p:sp>
    </p:spTree>
    <p:extLst>
      <p:ext uri="{BB962C8B-B14F-4D97-AF65-F5344CB8AC3E}">
        <p14:creationId xmlns:p14="http://schemas.microsoft.com/office/powerpoint/2010/main" val="2730411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6EFDF-87C4-CA46-8CF7-66B97E8F591B}"/>
              </a:ext>
            </a:extLst>
          </p:cNvPr>
          <p:cNvSpPr>
            <a:spLocks noGrp="1"/>
          </p:cNvSpPr>
          <p:nvPr>
            <p:ph type="body" sz="quarter" idx="1"/>
          </p:nvPr>
        </p:nvSpPr>
        <p:spPr/>
        <p:txBody>
          <a:bodyPr/>
          <a:lstStyle/>
          <a:p>
            <a:endParaRPr lang="en-US"/>
          </a:p>
        </p:txBody>
      </p:sp>
      <p:sp>
        <p:nvSpPr>
          <p:cNvPr id="3" name="Title 2">
            <a:extLst>
              <a:ext uri="{FF2B5EF4-FFF2-40B4-BE49-F238E27FC236}">
                <a16:creationId xmlns:a16="http://schemas.microsoft.com/office/drawing/2014/main" id="{2C4AD3E7-FD68-8748-827B-46AAE8C6798C}"/>
              </a:ext>
            </a:extLst>
          </p:cNvPr>
          <p:cNvSpPr>
            <a:spLocks noGrp="1"/>
          </p:cNvSpPr>
          <p:nvPr>
            <p:ph type="title"/>
          </p:nvPr>
        </p:nvSpPr>
        <p:spPr/>
        <p:txBody>
          <a:bodyPr/>
          <a:lstStyle/>
          <a:p>
            <a:endParaRPr lang="en-US"/>
          </a:p>
        </p:txBody>
      </p:sp>
      <p:pic>
        <p:nvPicPr>
          <p:cNvPr id="4" name="pasted-image.pdf" descr="pasted-image.pdf">
            <a:extLst>
              <a:ext uri="{FF2B5EF4-FFF2-40B4-BE49-F238E27FC236}">
                <a16:creationId xmlns:a16="http://schemas.microsoft.com/office/drawing/2014/main" id="{51B0E78D-AFA7-CC48-BDCA-166DBF868336}"/>
              </a:ext>
            </a:extLst>
          </p:cNvPr>
          <p:cNvPicPr>
            <a:picLocks noChangeAspect="1"/>
          </p:cNvPicPr>
          <p:nvPr/>
        </p:nvPicPr>
        <p:blipFill>
          <a:blip r:embed="rId2"/>
          <a:stretch>
            <a:fillRect/>
          </a:stretch>
        </p:blipFill>
        <p:spPr>
          <a:xfrm>
            <a:off x="1524001" y="175656"/>
            <a:ext cx="9191924" cy="6893944"/>
          </a:xfrm>
          <a:prstGeom prst="rect">
            <a:avLst/>
          </a:prstGeom>
          <a:ln w="12700">
            <a:miter lim="400000"/>
          </a:ln>
        </p:spPr>
      </p:pic>
      <p:grpSp>
        <p:nvGrpSpPr>
          <p:cNvPr id="10" name="Group 9">
            <a:extLst>
              <a:ext uri="{FF2B5EF4-FFF2-40B4-BE49-F238E27FC236}">
                <a16:creationId xmlns:a16="http://schemas.microsoft.com/office/drawing/2014/main" id="{2DF3CC48-C051-D24D-AB3C-CAD280CD721D}"/>
              </a:ext>
            </a:extLst>
          </p:cNvPr>
          <p:cNvGrpSpPr/>
          <p:nvPr/>
        </p:nvGrpSpPr>
        <p:grpSpPr>
          <a:xfrm>
            <a:off x="7847976" y="1755444"/>
            <a:ext cx="2644064" cy="287130"/>
            <a:chOff x="8964118" y="1915266"/>
            <a:chExt cx="3760447" cy="408363"/>
          </a:xfrm>
        </p:grpSpPr>
        <p:sp>
          <p:nvSpPr>
            <p:cNvPr id="5" name="TextBox 4">
              <a:extLst>
                <a:ext uri="{FF2B5EF4-FFF2-40B4-BE49-F238E27FC236}">
                  <a16:creationId xmlns:a16="http://schemas.microsoft.com/office/drawing/2014/main" id="{37BCD19A-C791-5E49-B4E6-94C73504118E}"/>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6" name="TextBox 5">
              <a:extLst>
                <a:ext uri="{FF2B5EF4-FFF2-40B4-BE49-F238E27FC236}">
                  <a16:creationId xmlns:a16="http://schemas.microsoft.com/office/drawing/2014/main" id="{A876FAF9-D6BF-7141-B14C-A381181A0A43}"/>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7" name="TextBox 6">
              <a:extLst>
                <a:ext uri="{FF2B5EF4-FFF2-40B4-BE49-F238E27FC236}">
                  <a16:creationId xmlns:a16="http://schemas.microsoft.com/office/drawing/2014/main" id="{B8ACFB2B-EED7-5947-92D1-DF2C10100226}"/>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8" name="TextBox 7">
              <a:extLst>
                <a:ext uri="{FF2B5EF4-FFF2-40B4-BE49-F238E27FC236}">
                  <a16:creationId xmlns:a16="http://schemas.microsoft.com/office/drawing/2014/main" id="{2DE7BB88-722D-854C-B0A4-A8FB448E4A75}"/>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9" name="TextBox 8">
              <a:extLst>
                <a:ext uri="{FF2B5EF4-FFF2-40B4-BE49-F238E27FC236}">
                  <a16:creationId xmlns:a16="http://schemas.microsoft.com/office/drawing/2014/main" id="{CE99EB26-5F6A-F94C-B181-096400CB9FC4}"/>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11" name="Group 10">
            <a:extLst>
              <a:ext uri="{FF2B5EF4-FFF2-40B4-BE49-F238E27FC236}">
                <a16:creationId xmlns:a16="http://schemas.microsoft.com/office/drawing/2014/main" id="{02CC16A4-CF8D-8E47-BA04-30C75F2C2086}"/>
              </a:ext>
            </a:extLst>
          </p:cNvPr>
          <p:cNvGrpSpPr/>
          <p:nvPr/>
        </p:nvGrpSpPr>
        <p:grpSpPr>
          <a:xfrm>
            <a:off x="7839836" y="2572987"/>
            <a:ext cx="2644064" cy="287130"/>
            <a:chOff x="8964118" y="1915266"/>
            <a:chExt cx="3760447" cy="408363"/>
          </a:xfrm>
        </p:grpSpPr>
        <p:sp>
          <p:nvSpPr>
            <p:cNvPr id="12" name="TextBox 11">
              <a:extLst>
                <a:ext uri="{FF2B5EF4-FFF2-40B4-BE49-F238E27FC236}">
                  <a16:creationId xmlns:a16="http://schemas.microsoft.com/office/drawing/2014/main" id="{E84B3938-3651-AC45-AA1F-F09D1EE34115}"/>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13" name="TextBox 12">
              <a:extLst>
                <a:ext uri="{FF2B5EF4-FFF2-40B4-BE49-F238E27FC236}">
                  <a16:creationId xmlns:a16="http://schemas.microsoft.com/office/drawing/2014/main" id="{9B2A95EE-7CC0-5A43-AA5A-009CE377511C}"/>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14" name="TextBox 13">
              <a:extLst>
                <a:ext uri="{FF2B5EF4-FFF2-40B4-BE49-F238E27FC236}">
                  <a16:creationId xmlns:a16="http://schemas.microsoft.com/office/drawing/2014/main" id="{676FED74-CB53-0D45-864B-693D2B8D0E97}"/>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15" name="TextBox 14">
              <a:extLst>
                <a:ext uri="{FF2B5EF4-FFF2-40B4-BE49-F238E27FC236}">
                  <a16:creationId xmlns:a16="http://schemas.microsoft.com/office/drawing/2014/main" id="{3103BEA0-2FF0-7247-AFF4-BE3295C9E1BB}"/>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16" name="TextBox 15">
              <a:extLst>
                <a:ext uri="{FF2B5EF4-FFF2-40B4-BE49-F238E27FC236}">
                  <a16:creationId xmlns:a16="http://schemas.microsoft.com/office/drawing/2014/main" id="{9E31B123-AAAF-5A41-BC47-6074F0A10148}"/>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17" name="Group 16">
            <a:extLst>
              <a:ext uri="{FF2B5EF4-FFF2-40B4-BE49-F238E27FC236}">
                <a16:creationId xmlns:a16="http://schemas.microsoft.com/office/drawing/2014/main" id="{1885EF7A-D70F-8249-92D9-86851BBE280E}"/>
              </a:ext>
            </a:extLst>
          </p:cNvPr>
          <p:cNvGrpSpPr/>
          <p:nvPr/>
        </p:nvGrpSpPr>
        <p:grpSpPr>
          <a:xfrm>
            <a:off x="7847976" y="2997793"/>
            <a:ext cx="2644064" cy="287130"/>
            <a:chOff x="8964118" y="1915266"/>
            <a:chExt cx="3760447" cy="408363"/>
          </a:xfrm>
        </p:grpSpPr>
        <p:sp>
          <p:nvSpPr>
            <p:cNvPr id="18" name="TextBox 17">
              <a:extLst>
                <a:ext uri="{FF2B5EF4-FFF2-40B4-BE49-F238E27FC236}">
                  <a16:creationId xmlns:a16="http://schemas.microsoft.com/office/drawing/2014/main" id="{EBA91792-09D1-D746-B8B4-53FA3895CB2B}"/>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19" name="TextBox 18">
              <a:extLst>
                <a:ext uri="{FF2B5EF4-FFF2-40B4-BE49-F238E27FC236}">
                  <a16:creationId xmlns:a16="http://schemas.microsoft.com/office/drawing/2014/main" id="{0F60AB07-FB0F-1942-8EC9-B56331E305FF}"/>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20" name="TextBox 19">
              <a:extLst>
                <a:ext uri="{FF2B5EF4-FFF2-40B4-BE49-F238E27FC236}">
                  <a16:creationId xmlns:a16="http://schemas.microsoft.com/office/drawing/2014/main" id="{32933F8B-FC5E-2B49-9F7D-61D192133BB1}"/>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21" name="TextBox 20">
              <a:extLst>
                <a:ext uri="{FF2B5EF4-FFF2-40B4-BE49-F238E27FC236}">
                  <a16:creationId xmlns:a16="http://schemas.microsoft.com/office/drawing/2014/main" id="{4181982A-F4F9-524C-909F-BD790E76F903}"/>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22" name="TextBox 21">
              <a:extLst>
                <a:ext uri="{FF2B5EF4-FFF2-40B4-BE49-F238E27FC236}">
                  <a16:creationId xmlns:a16="http://schemas.microsoft.com/office/drawing/2014/main" id="{77D1F35C-D78E-A048-A503-EE39394C0AB9}"/>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23" name="Group 22">
            <a:extLst>
              <a:ext uri="{FF2B5EF4-FFF2-40B4-BE49-F238E27FC236}">
                <a16:creationId xmlns:a16="http://schemas.microsoft.com/office/drawing/2014/main" id="{42D59EAE-EB49-CB43-B0C9-DCF39DCB4A1D}"/>
              </a:ext>
            </a:extLst>
          </p:cNvPr>
          <p:cNvGrpSpPr/>
          <p:nvPr/>
        </p:nvGrpSpPr>
        <p:grpSpPr>
          <a:xfrm>
            <a:off x="7847976" y="3436584"/>
            <a:ext cx="2644064" cy="287130"/>
            <a:chOff x="8964118" y="1915266"/>
            <a:chExt cx="3760447" cy="408363"/>
          </a:xfrm>
        </p:grpSpPr>
        <p:sp>
          <p:nvSpPr>
            <p:cNvPr id="24" name="TextBox 23">
              <a:extLst>
                <a:ext uri="{FF2B5EF4-FFF2-40B4-BE49-F238E27FC236}">
                  <a16:creationId xmlns:a16="http://schemas.microsoft.com/office/drawing/2014/main" id="{98BCC354-303E-FD4B-9536-8465AD39C697}"/>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25" name="TextBox 24">
              <a:extLst>
                <a:ext uri="{FF2B5EF4-FFF2-40B4-BE49-F238E27FC236}">
                  <a16:creationId xmlns:a16="http://schemas.microsoft.com/office/drawing/2014/main" id="{E6218121-6326-9E49-9FA5-0F04D02BE5CB}"/>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26" name="TextBox 25">
              <a:extLst>
                <a:ext uri="{FF2B5EF4-FFF2-40B4-BE49-F238E27FC236}">
                  <a16:creationId xmlns:a16="http://schemas.microsoft.com/office/drawing/2014/main" id="{1FE3DDB0-B823-C74D-AC4F-F290600EB1E6}"/>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27" name="TextBox 26">
              <a:extLst>
                <a:ext uri="{FF2B5EF4-FFF2-40B4-BE49-F238E27FC236}">
                  <a16:creationId xmlns:a16="http://schemas.microsoft.com/office/drawing/2014/main" id="{866468D7-DD21-D94C-A5F0-67E389802B43}"/>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28" name="TextBox 27">
              <a:extLst>
                <a:ext uri="{FF2B5EF4-FFF2-40B4-BE49-F238E27FC236}">
                  <a16:creationId xmlns:a16="http://schemas.microsoft.com/office/drawing/2014/main" id="{A11B4CCC-6285-3843-8F65-92ECED40C9B7}"/>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29" name="Group 28">
            <a:extLst>
              <a:ext uri="{FF2B5EF4-FFF2-40B4-BE49-F238E27FC236}">
                <a16:creationId xmlns:a16="http://schemas.microsoft.com/office/drawing/2014/main" id="{9167C40A-0977-9042-A66A-9E0A7989AA07}"/>
              </a:ext>
            </a:extLst>
          </p:cNvPr>
          <p:cNvGrpSpPr/>
          <p:nvPr/>
        </p:nvGrpSpPr>
        <p:grpSpPr>
          <a:xfrm flipH="1">
            <a:off x="7839835" y="2134196"/>
            <a:ext cx="2652204" cy="287130"/>
            <a:chOff x="8964118" y="1915266"/>
            <a:chExt cx="3760447" cy="408363"/>
          </a:xfrm>
        </p:grpSpPr>
        <p:sp>
          <p:nvSpPr>
            <p:cNvPr id="30" name="TextBox 29">
              <a:extLst>
                <a:ext uri="{FF2B5EF4-FFF2-40B4-BE49-F238E27FC236}">
                  <a16:creationId xmlns:a16="http://schemas.microsoft.com/office/drawing/2014/main" id="{2FFE2132-FF5C-124C-B1A2-4213A4365EAA}"/>
                </a:ext>
              </a:extLst>
            </p:cNvPr>
            <p:cNvSpPr txBox="1"/>
            <p:nvPr/>
          </p:nvSpPr>
          <p:spPr>
            <a:xfrm>
              <a:off x="8964118" y="1915266"/>
              <a:ext cx="524655" cy="408363"/>
            </a:xfrm>
            <a:prstGeom prst="rect">
              <a:avLst/>
            </a:prstGeom>
            <a:noFill/>
          </p:spPr>
          <p:txBody>
            <a:bodyPr wrap="square" rtlCol="0">
              <a:spAutoFit/>
            </a:bodyPr>
            <a:lstStyle/>
            <a:p>
              <a:r>
                <a:rPr lang="en-US" sz="1266" dirty="0">
                  <a:solidFill>
                    <a:srgbClr val="FF0000"/>
                  </a:solidFill>
                </a:rPr>
                <a:t>0</a:t>
              </a:r>
            </a:p>
          </p:txBody>
        </p:sp>
        <p:sp>
          <p:nvSpPr>
            <p:cNvPr id="31" name="TextBox 30">
              <a:extLst>
                <a:ext uri="{FF2B5EF4-FFF2-40B4-BE49-F238E27FC236}">
                  <a16:creationId xmlns:a16="http://schemas.microsoft.com/office/drawing/2014/main" id="{9614F210-E0AE-BC4E-8AF1-DA1F525C56BA}"/>
                </a:ext>
              </a:extLst>
            </p:cNvPr>
            <p:cNvSpPr txBox="1"/>
            <p:nvPr/>
          </p:nvSpPr>
          <p:spPr>
            <a:xfrm>
              <a:off x="9794364" y="1915266"/>
              <a:ext cx="524655" cy="408363"/>
            </a:xfrm>
            <a:prstGeom prst="rect">
              <a:avLst/>
            </a:prstGeom>
            <a:noFill/>
          </p:spPr>
          <p:txBody>
            <a:bodyPr wrap="square" rtlCol="0">
              <a:spAutoFit/>
            </a:bodyPr>
            <a:lstStyle/>
            <a:p>
              <a:r>
                <a:rPr lang="en-US" sz="1266" dirty="0">
                  <a:solidFill>
                    <a:srgbClr val="FF0000"/>
                  </a:solidFill>
                </a:rPr>
                <a:t>1</a:t>
              </a:r>
            </a:p>
          </p:txBody>
        </p:sp>
        <p:sp>
          <p:nvSpPr>
            <p:cNvPr id="32" name="TextBox 31">
              <a:extLst>
                <a:ext uri="{FF2B5EF4-FFF2-40B4-BE49-F238E27FC236}">
                  <a16:creationId xmlns:a16="http://schemas.microsoft.com/office/drawing/2014/main" id="{8225B788-FF3B-654C-A315-09C55726508B}"/>
                </a:ext>
              </a:extLst>
            </p:cNvPr>
            <p:cNvSpPr txBox="1"/>
            <p:nvPr/>
          </p:nvSpPr>
          <p:spPr>
            <a:xfrm>
              <a:off x="10570437" y="1915266"/>
              <a:ext cx="524655" cy="408363"/>
            </a:xfrm>
            <a:prstGeom prst="rect">
              <a:avLst/>
            </a:prstGeom>
            <a:noFill/>
          </p:spPr>
          <p:txBody>
            <a:bodyPr wrap="square" rtlCol="0">
              <a:spAutoFit/>
            </a:bodyPr>
            <a:lstStyle/>
            <a:p>
              <a:r>
                <a:rPr lang="en-US" sz="1266" dirty="0">
                  <a:solidFill>
                    <a:srgbClr val="FF0000"/>
                  </a:solidFill>
                </a:rPr>
                <a:t>2</a:t>
              </a:r>
            </a:p>
          </p:txBody>
        </p:sp>
        <p:sp>
          <p:nvSpPr>
            <p:cNvPr id="33" name="TextBox 32">
              <a:extLst>
                <a:ext uri="{FF2B5EF4-FFF2-40B4-BE49-F238E27FC236}">
                  <a16:creationId xmlns:a16="http://schemas.microsoft.com/office/drawing/2014/main" id="{85DA6FDA-5DAC-8245-8195-8EF2772FDD07}"/>
                </a:ext>
              </a:extLst>
            </p:cNvPr>
            <p:cNvSpPr txBox="1"/>
            <p:nvPr/>
          </p:nvSpPr>
          <p:spPr>
            <a:xfrm>
              <a:off x="11412260" y="1915266"/>
              <a:ext cx="524655" cy="408363"/>
            </a:xfrm>
            <a:prstGeom prst="rect">
              <a:avLst/>
            </a:prstGeom>
            <a:noFill/>
          </p:spPr>
          <p:txBody>
            <a:bodyPr wrap="square" rtlCol="0">
              <a:spAutoFit/>
            </a:bodyPr>
            <a:lstStyle/>
            <a:p>
              <a:r>
                <a:rPr lang="en-US" sz="1266" dirty="0">
                  <a:solidFill>
                    <a:srgbClr val="FF0000"/>
                  </a:solidFill>
                </a:rPr>
                <a:t>3</a:t>
              </a:r>
            </a:p>
          </p:txBody>
        </p:sp>
        <p:sp>
          <p:nvSpPr>
            <p:cNvPr id="34" name="TextBox 33">
              <a:extLst>
                <a:ext uri="{FF2B5EF4-FFF2-40B4-BE49-F238E27FC236}">
                  <a16:creationId xmlns:a16="http://schemas.microsoft.com/office/drawing/2014/main" id="{1984FCA7-0205-164B-89F0-6C9A94E6A623}"/>
                </a:ext>
              </a:extLst>
            </p:cNvPr>
            <p:cNvSpPr txBox="1"/>
            <p:nvPr/>
          </p:nvSpPr>
          <p:spPr>
            <a:xfrm>
              <a:off x="12199910" y="1915266"/>
              <a:ext cx="524655" cy="408363"/>
            </a:xfrm>
            <a:prstGeom prst="rect">
              <a:avLst/>
            </a:prstGeom>
            <a:noFill/>
          </p:spPr>
          <p:txBody>
            <a:bodyPr wrap="square" rtlCol="0">
              <a:spAutoFit/>
            </a:bodyPr>
            <a:lstStyle/>
            <a:p>
              <a:r>
                <a:rPr lang="en-US" sz="1266" dirty="0">
                  <a:solidFill>
                    <a:srgbClr val="FF0000"/>
                  </a:solidFill>
                </a:rPr>
                <a:t>4</a:t>
              </a:r>
            </a:p>
          </p:txBody>
        </p:sp>
      </p:grpSp>
    </p:spTree>
    <p:extLst>
      <p:ext uri="{BB962C8B-B14F-4D97-AF65-F5344CB8AC3E}">
        <p14:creationId xmlns:p14="http://schemas.microsoft.com/office/powerpoint/2010/main" val="16531063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DA86-75A7-E142-A0BB-D3F99924C63C}"/>
              </a:ext>
            </a:extLst>
          </p:cNvPr>
          <p:cNvSpPr>
            <a:spLocks noGrp="1"/>
          </p:cNvSpPr>
          <p:nvPr>
            <p:ph type="title"/>
          </p:nvPr>
        </p:nvSpPr>
        <p:spPr/>
        <p:txBody>
          <a:bodyPr/>
          <a:lstStyle/>
          <a:p>
            <a:r>
              <a:rPr lang="en-US" dirty="0"/>
              <a:t>Mental Health</a:t>
            </a:r>
          </a:p>
        </p:txBody>
      </p:sp>
      <p:sp>
        <p:nvSpPr>
          <p:cNvPr id="3" name="Content Placeholder 2">
            <a:extLst>
              <a:ext uri="{FF2B5EF4-FFF2-40B4-BE49-F238E27FC236}">
                <a16:creationId xmlns:a16="http://schemas.microsoft.com/office/drawing/2014/main" id="{1D028EDA-7B19-624F-99A0-A1C810A3C9D4}"/>
              </a:ext>
            </a:extLst>
          </p:cNvPr>
          <p:cNvSpPr>
            <a:spLocks noGrp="1"/>
          </p:cNvSpPr>
          <p:nvPr>
            <p:ph idx="1"/>
          </p:nvPr>
        </p:nvSpPr>
        <p:spPr/>
        <p:txBody>
          <a:bodyPr/>
          <a:lstStyle/>
          <a:p>
            <a:endParaRPr lang="en-US"/>
          </a:p>
        </p:txBody>
      </p:sp>
      <p:pic>
        <p:nvPicPr>
          <p:cNvPr id="1026" name="Picture 2" descr="The total (net) expenditure for general psychiatry services for 2017/18 was almost Â£967 million for NHS Scotland. This is an increase from 937 million in 2016/17. Inpatient expenditure accounts for bulk (57%) of the total spend and community spend about 37%.">
            <a:extLst>
              <a:ext uri="{FF2B5EF4-FFF2-40B4-BE49-F238E27FC236}">
                <a16:creationId xmlns:a16="http://schemas.microsoft.com/office/drawing/2014/main" id="{B7470B3C-FEEB-6943-AEEE-05D6B3C64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617" y="803185"/>
            <a:ext cx="7588097" cy="53875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92E8D9-A079-0B4E-A3C7-B7C6FEFEEB81}"/>
              </a:ext>
            </a:extLst>
          </p:cNvPr>
          <p:cNvSpPr txBox="1"/>
          <p:nvPr/>
        </p:nvSpPr>
        <p:spPr>
          <a:xfrm>
            <a:off x="791680" y="5813272"/>
            <a:ext cx="3680930" cy="954107"/>
          </a:xfrm>
          <a:prstGeom prst="rect">
            <a:avLst/>
          </a:prstGeom>
          <a:noFill/>
        </p:spPr>
        <p:txBody>
          <a:bodyPr wrap="square" rtlCol="0">
            <a:spAutoFit/>
          </a:bodyPr>
          <a:lstStyle/>
          <a:p>
            <a:r>
              <a:rPr lang="en-US" sz="1400" dirty="0"/>
              <a:t>https://</a:t>
            </a:r>
            <a:r>
              <a:rPr lang="en-US" sz="1400" dirty="0" err="1"/>
              <a:t>www.isdscotland.org</a:t>
            </a:r>
            <a:r>
              <a:rPr lang="en-US" sz="1400" dirty="0"/>
              <a:t>/Health-Topics/Quality-Indicators/Mental-Health-Quality-Indicator-Profile/Publications/2019-09-17/Progress/</a:t>
            </a:r>
          </a:p>
        </p:txBody>
      </p:sp>
    </p:spTree>
    <p:extLst>
      <p:ext uri="{BB962C8B-B14F-4D97-AF65-F5344CB8AC3E}">
        <p14:creationId xmlns:p14="http://schemas.microsoft.com/office/powerpoint/2010/main" val="689066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6EFDF-87C4-CA46-8CF7-66B97E8F591B}"/>
              </a:ext>
            </a:extLst>
          </p:cNvPr>
          <p:cNvSpPr>
            <a:spLocks noGrp="1"/>
          </p:cNvSpPr>
          <p:nvPr>
            <p:ph type="body" sz="quarter" idx="1"/>
          </p:nvPr>
        </p:nvSpPr>
        <p:spPr/>
        <p:txBody>
          <a:bodyPr/>
          <a:lstStyle/>
          <a:p>
            <a:endParaRPr lang="en-US"/>
          </a:p>
        </p:txBody>
      </p:sp>
      <p:sp>
        <p:nvSpPr>
          <p:cNvPr id="3" name="Title 2">
            <a:extLst>
              <a:ext uri="{FF2B5EF4-FFF2-40B4-BE49-F238E27FC236}">
                <a16:creationId xmlns:a16="http://schemas.microsoft.com/office/drawing/2014/main" id="{2C4AD3E7-FD68-8748-827B-46AAE8C6798C}"/>
              </a:ext>
            </a:extLst>
          </p:cNvPr>
          <p:cNvSpPr>
            <a:spLocks noGrp="1"/>
          </p:cNvSpPr>
          <p:nvPr>
            <p:ph type="title"/>
          </p:nvPr>
        </p:nvSpPr>
        <p:spPr/>
        <p:txBody>
          <a:bodyPr/>
          <a:lstStyle/>
          <a:p>
            <a:endParaRPr lang="en-US"/>
          </a:p>
        </p:txBody>
      </p:sp>
      <p:pic>
        <p:nvPicPr>
          <p:cNvPr id="4" name="pasted-image.pdf" descr="pasted-image.pdf">
            <a:extLst>
              <a:ext uri="{FF2B5EF4-FFF2-40B4-BE49-F238E27FC236}">
                <a16:creationId xmlns:a16="http://schemas.microsoft.com/office/drawing/2014/main" id="{51B0E78D-AFA7-CC48-BDCA-166DBF868336}"/>
              </a:ext>
            </a:extLst>
          </p:cNvPr>
          <p:cNvPicPr>
            <a:picLocks noChangeAspect="1"/>
          </p:cNvPicPr>
          <p:nvPr/>
        </p:nvPicPr>
        <p:blipFill>
          <a:blip r:embed="rId2"/>
          <a:stretch>
            <a:fillRect/>
          </a:stretch>
        </p:blipFill>
        <p:spPr>
          <a:xfrm>
            <a:off x="1524001" y="175656"/>
            <a:ext cx="9191924" cy="6893944"/>
          </a:xfrm>
          <a:prstGeom prst="rect">
            <a:avLst/>
          </a:prstGeom>
          <a:ln w="12700">
            <a:miter lim="400000"/>
          </a:ln>
        </p:spPr>
      </p:pic>
      <p:grpSp>
        <p:nvGrpSpPr>
          <p:cNvPr id="10" name="Group 9">
            <a:extLst>
              <a:ext uri="{FF2B5EF4-FFF2-40B4-BE49-F238E27FC236}">
                <a16:creationId xmlns:a16="http://schemas.microsoft.com/office/drawing/2014/main" id="{2DF3CC48-C051-D24D-AB3C-CAD280CD721D}"/>
              </a:ext>
            </a:extLst>
          </p:cNvPr>
          <p:cNvGrpSpPr/>
          <p:nvPr/>
        </p:nvGrpSpPr>
        <p:grpSpPr>
          <a:xfrm>
            <a:off x="7847976" y="1755444"/>
            <a:ext cx="2644064" cy="287130"/>
            <a:chOff x="8964118" y="1915266"/>
            <a:chExt cx="3760447" cy="408363"/>
          </a:xfrm>
        </p:grpSpPr>
        <p:sp>
          <p:nvSpPr>
            <p:cNvPr id="5" name="TextBox 4">
              <a:extLst>
                <a:ext uri="{FF2B5EF4-FFF2-40B4-BE49-F238E27FC236}">
                  <a16:creationId xmlns:a16="http://schemas.microsoft.com/office/drawing/2014/main" id="{37BCD19A-C791-5E49-B4E6-94C73504118E}"/>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6" name="TextBox 5">
              <a:extLst>
                <a:ext uri="{FF2B5EF4-FFF2-40B4-BE49-F238E27FC236}">
                  <a16:creationId xmlns:a16="http://schemas.microsoft.com/office/drawing/2014/main" id="{A876FAF9-D6BF-7141-B14C-A381181A0A43}"/>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7" name="TextBox 6">
              <a:extLst>
                <a:ext uri="{FF2B5EF4-FFF2-40B4-BE49-F238E27FC236}">
                  <a16:creationId xmlns:a16="http://schemas.microsoft.com/office/drawing/2014/main" id="{B8ACFB2B-EED7-5947-92D1-DF2C10100226}"/>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8" name="TextBox 7">
              <a:extLst>
                <a:ext uri="{FF2B5EF4-FFF2-40B4-BE49-F238E27FC236}">
                  <a16:creationId xmlns:a16="http://schemas.microsoft.com/office/drawing/2014/main" id="{2DE7BB88-722D-854C-B0A4-A8FB448E4A75}"/>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9" name="TextBox 8">
              <a:extLst>
                <a:ext uri="{FF2B5EF4-FFF2-40B4-BE49-F238E27FC236}">
                  <a16:creationId xmlns:a16="http://schemas.microsoft.com/office/drawing/2014/main" id="{CE99EB26-5F6A-F94C-B181-096400CB9FC4}"/>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11" name="Group 10">
            <a:extLst>
              <a:ext uri="{FF2B5EF4-FFF2-40B4-BE49-F238E27FC236}">
                <a16:creationId xmlns:a16="http://schemas.microsoft.com/office/drawing/2014/main" id="{02CC16A4-CF8D-8E47-BA04-30C75F2C2086}"/>
              </a:ext>
            </a:extLst>
          </p:cNvPr>
          <p:cNvGrpSpPr/>
          <p:nvPr/>
        </p:nvGrpSpPr>
        <p:grpSpPr>
          <a:xfrm>
            <a:off x="7839836" y="2572987"/>
            <a:ext cx="2644064" cy="287130"/>
            <a:chOff x="8964118" y="1915266"/>
            <a:chExt cx="3760447" cy="408363"/>
          </a:xfrm>
        </p:grpSpPr>
        <p:sp>
          <p:nvSpPr>
            <p:cNvPr id="12" name="TextBox 11">
              <a:extLst>
                <a:ext uri="{FF2B5EF4-FFF2-40B4-BE49-F238E27FC236}">
                  <a16:creationId xmlns:a16="http://schemas.microsoft.com/office/drawing/2014/main" id="{E84B3938-3651-AC45-AA1F-F09D1EE34115}"/>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13" name="TextBox 12">
              <a:extLst>
                <a:ext uri="{FF2B5EF4-FFF2-40B4-BE49-F238E27FC236}">
                  <a16:creationId xmlns:a16="http://schemas.microsoft.com/office/drawing/2014/main" id="{9B2A95EE-7CC0-5A43-AA5A-009CE377511C}"/>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14" name="TextBox 13">
              <a:extLst>
                <a:ext uri="{FF2B5EF4-FFF2-40B4-BE49-F238E27FC236}">
                  <a16:creationId xmlns:a16="http://schemas.microsoft.com/office/drawing/2014/main" id="{676FED74-CB53-0D45-864B-693D2B8D0E97}"/>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15" name="TextBox 14">
              <a:extLst>
                <a:ext uri="{FF2B5EF4-FFF2-40B4-BE49-F238E27FC236}">
                  <a16:creationId xmlns:a16="http://schemas.microsoft.com/office/drawing/2014/main" id="{3103BEA0-2FF0-7247-AFF4-BE3295C9E1BB}"/>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16" name="TextBox 15">
              <a:extLst>
                <a:ext uri="{FF2B5EF4-FFF2-40B4-BE49-F238E27FC236}">
                  <a16:creationId xmlns:a16="http://schemas.microsoft.com/office/drawing/2014/main" id="{9E31B123-AAAF-5A41-BC47-6074F0A10148}"/>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17" name="Group 16">
            <a:extLst>
              <a:ext uri="{FF2B5EF4-FFF2-40B4-BE49-F238E27FC236}">
                <a16:creationId xmlns:a16="http://schemas.microsoft.com/office/drawing/2014/main" id="{1885EF7A-D70F-8249-92D9-86851BBE280E}"/>
              </a:ext>
            </a:extLst>
          </p:cNvPr>
          <p:cNvGrpSpPr/>
          <p:nvPr/>
        </p:nvGrpSpPr>
        <p:grpSpPr>
          <a:xfrm>
            <a:off x="7847976" y="2997793"/>
            <a:ext cx="2644064" cy="287130"/>
            <a:chOff x="8964118" y="1915266"/>
            <a:chExt cx="3760447" cy="408363"/>
          </a:xfrm>
        </p:grpSpPr>
        <p:sp>
          <p:nvSpPr>
            <p:cNvPr id="18" name="TextBox 17">
              <a:extLst>
                <a:ext uri="{FF2B5EF4-FFF2-40B4-BE49-F238E27FC236}">
                  <a16:creationId xmlns:a16="http://schemas.microsoft.com/office/drawing/2014/main" id="{EBA91792-09D1-D746-B8B4-53FA3895CB2B}"/>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19" name="TextBox 18">
              <a:extLst>
                <a:ext uri="{FF2B5EF4-FFF2-40B4-BE49-F238E27FC236}">
                  <a16:creationId xmlns:a16="http://schemas.microsoft.com/office/drawing/2014/main" id="{0F60AB07-FB0F-1942-8EC9-B56331E305FF}"/>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20" name="TextBox 19">
              <a:extLst>
                <a:ext uri="{FF2B5EF4-FFF2-40B4-BE49-F238E27FC236}">
                  <a16:creationId xmlns:a16="http://schemas.microsoft.com/office/drawing/2014/main" id="{32933F8B-FC5E-2B49-9F7D-61D192133BB1}"/>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21" name="TextBox 20">
              <a:extLst>
                <a:ext uri="{FF2B5EF4-FFF2-40B4-BE49-F238E27FC236}">
                  <a16:creationId xmlns:a16="http://schemas.microsoft.com/office/drawing/2014/main" id="{4181982A-F4F9-524C-909F-BD790E76F903}"/>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22" name="TextBox 21">
              <a:extLst>
                <a:ext uri="{FF2B5EF4-FFF2-40B4-BE49-F238E27FC236}">
                  <a16:creationId xmlns:a16="http://schemas.microsoft.com/office/drawing/2014/main" id="{77D1F35C-D78E-A048-A503-EE39394C0AB9}"/>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23" name="Group 22">
            <a:extLst>
              <a:ext uri="{FF2B5EF4-FFF2-40B4-BE49-F238E27FC236}">
                <a16:creationId xmlns:a16="http://schemas.microsoft.com/office/drawing/2014/main" id="{42D59EAE-EB49-CB43-B0C9-DCF39DCB4A1D}"/>
              </a:ext>
            </a:extLst>
          </p:cNvPr>
          <p:cNvGrpSpPr/>
          <p:nvPr/>
        </p:nvGrpSpPr>
        <p:grpSpPr>
          <a:xfrm>
            <a:off x="7847976" y="3436584"/>
            <a:ext cx="2644064" cy="287130"/>
            <a:chOff x="8964118" y="1915266"/>
            <a:chExt cx="3760447" cy="408363"/>
          </a:xfrm>
        </p:grpSpPr>
        <p:sp>
          <p:nvSpPr>
            <p:cNvPr id="24" name="TextBox 23">
              <a:extLst>
                <a:ext uri="{FF2B5EF4-FFF2-40B4-BE49-F238E27FC236}">
                  <a16:creationId xmlns:a16="http://schemas.microsoft.com/office/drawing/2014/main" id="{98BCC354-303E-FD4B-9536-8465AD39C697}"/>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25" name="TextBox 24">
              <a:extLst>
                <a:ext uri="{FF2B5EF4-FFF2-40B4-BE49-F238E27FC236}">
                  <a16:creationId xmlns:a16="http://schemas.microsoft.com/office/drawing/2014/main" id="{E6218121-6326-9E49-9FA5-0F04D02BE5CB}"/>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26" name="TextBox 25">
              <a:extLst>
                <a:ext uri="{FF2B5EF4-FFF2-40B4-BE49-F238E27FC236}">
                  <a16:creationId xmlns:a16="http://schemas.microsoft.com/office/drawing/2014/main" id="{1FE3DDB0-B823-C74D-AC4F-F290600EB1E6}"/>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27" name="TextBox 26">
              <a:extLst>
                <a:ext uri="{FF2B5EF4-FFF2-40B4-BE49-F238E27FC236}">
                  <a16:creationId xmlns:a16="http://schemas.microsoft.com/office/drawing/2014/main" id="{866468D7-DD21-D94C-A5F0-67E389802B43}"/>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28" name="TextBox 27">
              <a:extLst>
                <a:ext uri="{FF2B5EF4-FFF2-40B4-BE49-F238E27FC236}">
                  <a16:creationId xmlns:a16="http://schemas.microsoft.com/office/drawing/2014/main" id="{A11B4CCC-6285-3843-8F65-92ECED40C9B7}"/>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29" name="Group 28">
            <a:extLst>
              <a:ext uri="{FF2B5EF4-FFF2-40B4-BE49-F238E27FC236}">
                <a16:creationId xmlns:a16="http://schemas.microsoft.com/office/drawing/2014/main" id="{9167C40A-0977-9042-A66A-9E0A7989AA07}"/>
              </a:ext>
            </a:extLst>
          </p:cNvPr>
          <p:cNvGrpSpPr/>
          <p:nvPr/>
        </p:nvGrpSpPr>
        <p:grpSpPr>
          <a:xfrm flipH="1">
            <a:off x="7839835" y="2134196"/>
            <a:ext cx="2652204" cy="287130"/>
            <a:chOff x="8964118" y="1915266"/>
            <a:chExt cx="3760447" cy="408363"/>
          </a:xfrm>
        </p:grpSpPr>
        <p:sp>
          <p:nvSpPr>
            <p:cNvPr id="30" name="TextBox 29">
              <a:extLst>
                <a:ext uri="{FF2B5EF4-FFF2-40B4-BE49-F238E27FC236}">
                  <a16:creationId xmlns:a16="http://schemas.microsoft.com/office/drawing/2014/main" id="{2FFE2132-FF5C-124C-B1A2-4213A4365EAA}"/>
                </a:ext>
              </a:extLst>
            </p:cNvPr>
            <p:cNvSpPr txBox="1"/>
            <p:nvPr/>
          </p:nvSpPr>
          <p:spPr>
            <a:xfrm>
              <a:off x="8964118" y="1915266"/>
              <a:ext cx="524655" cy="408363"/>
            </a:xfrm>
            <a:prstGeom prst="rect">
              <a:avLst/>
            </a:prstGeom>
            <a:noFill/>
          </p:spPr>
          <p:txBody>
            <a:bodyPr wrap="square" rtlCol="0">
              <a:spAutoFit/>
            </a:bodyPr>
            <a:lstStyle/>
            <a:p>
              <a:r>
                <a:rPr lang="en-US" sz="1266" dirty="0">
                  <a:solidFill>
                    <a:srgbClr val="FF0000"/>
                  </a:solidFill>
                </a:rPr>
                <a:t>0</a:t>
              </a:r>
            </a:p>
          </p:txBody>
        </p:sp>
        <p:sp>
          <p:nvSpPr>
            <p:cNvPr id="31" name="TextBox 30">
              <a:extLst>
                <a:ext uri="{FF2B5EF4-FFF2-40B4-BE49-F238E27FC236}">
                  <a16:creationId xmlns:a16="http://schemas.microsoft.com/office/drawing/2014/main" id="{9614F210-E0AE-BC4E-8AF1-DA1F525C56BA}"/>
                </a:ext>
              </a:extLst>
            </p:cNvPr>
            <p:cNvSpPr txBox="1"/>
            <p:nvPr/>
          </p:nvSpPr>
          <p:spPr>
            <a:xfrm>
              <a:off x="9794364" y="1915266"/>
              <a:ext cx="524655" cy="408363"/>
            </a:xfrm>
            <a:prstGeom prst="rect">
              <a:avLst/>
            </a:prstGeom>
            <a:noFill/>
          </p:spPr>
          <p:txBody>
            <a:bodyPr wrap="square" rtlCol="0">
              <a:spAutoFit/>
            </a:bodyPr>
            <a:lstStyle/>
            <a:p>
              <a:r>
                <a:rPr lang="en-US" sz="1266" dirty="0">
                  <a:solidFill>
                    <a:srgbClr val="FF0000"/>
                  </a:solidFill>
                </a:rPr>
                <a:t>1</a:t>
              </a:r>
            </a:p>
          </p:txBody>
        </p:sp>
        <p:sp>
          <p:nvSpPr>
            <p:cNvPr id="32" name="TextBox 31">
              <a:extLst>
                <a:ext uri="{FF2B5EF4-FFF2-40B4-BE49-F238E27FC236}">
                  <a16:creationId xmlns:a16="http://schemas.microsoft.com/office/drawing/2014/main" id="{8225B788-FF3B-654C-A315-09C55726508B}"/>
                </a:ext>
              </a:extLst>
            </p:cNvPr>
            <p:cNvSpPr txBox="1"/>
            <p:nvPr/>
          </p:nvSpPr>
          <p:spPr>
            <a:xfrm>
              <a:off x="10570437" y="1915266"/>
              <a:ext cx="524655" cy="408363"/>
            </a:xfrm>
            <a:prstGeom prst="rect">
              <a:avLst/>
            </a:prstGeom>
            <a:noFill/>
          </p:spPr>
          <p:txBody>
            <a:bodyPr wrap="square" rtlCol="0">
              <a:spAutoFit/>
            </a:bodyPr>
            <a:lstStyle/>
            <a:p>
              <a:r>
                <a:rPr lang="en-US" sz="1266" dirty="0">
                  <a:solidFill>
                    <a:srgbClr val="FF0000"/>
                  </a:solidFill>
                </a:rPr>
                <a:t>2</a:t>
              </a:r>
            </a:p>
          </p:txBody>
        </p:sp>
        <p:sp>
          <p:nvSpPr>
            <p:cNvPr id="33" name="TextBox 32">
              <a:extLst>
                <a:ext uri="{FF2B5EF4-FFF2-40B4-BE49-F238E27FC236}">
                  <a16:creationId xmlns:a16="http://schemas.microsoft.com/office/drawing/2014/main" id="{85DA6FDA-5DAC-8245-8195-8EF2772FDD07}"/>
                </a:ext>
              </a:extLst>
            </p:cNvPr>
            <p:cNvSpPr txBox="1"/>
            <p:nvPr/>
          </p:nvSpPr>
          <p:spPr>
            <a:xfrm>
              <a:off x="11412260" y="1915266"/>
              <a:ext cx="524655" cy="408363"/>
            </a:xfrm>
            <a:prstGeom prst="rect">
              <a:avLst/>
            </a:prstGeom>
            <a:noFill/>
          </p:spPr>
          <p:txBody>
            <a:bodyPr wrap="square" rtlCol="0">
              <a:spAutoFit/>
            </a:bodyPr>
            <a:lstStyle/>
            <a:p>
              <a:r>
                <a:rPr lang="en-US" sz="1266" dirty="0">
                  <a:solidFill>
                    <a:srgbClr val="FF0000"/>
                  </a:solidFill>
                </a:rPr>
                <a:t>3</a:t>
              </a:r>
            </a:p>
          </p:txBody>
        </p:sp>
        <p:sp>
          <p:nvSpPr>
            <p:cNvPr id="34" name="TextBox 33">
              <a:extLst>
                <a:ext uri="{FF2B5EF4-FFF2-40B4-BE49-F238E27FC236}">
                  <a16:creationId xmlns:a16="http://schemas.microsoft.com/office/drawing/2014/main" id="{1984FCA7-0205-164B-89F0-6C9A94E6A623}"/>
                </a:ext>
              </a:extLst>
            </p:cNvPr>
            <p:cNvSpPr txBox="1"/>
            <p:nvPr/>
          </p:nvSpPr>
          <p:spPr>
            <a:xfrm>
              <a:off x="12199910" y="1915266"/>
              <a:ext cx="524655" cy="408363"/>
            </a:xfrm>
            <a:prstGeom prst="rect">
              <a:avLst/>
            </a:prstGeom>
            <a:noFill/>
          </p:spPr>
          <p:txBody>
            <a:bodyPr wrap="square" rtlCol="0">
              <a:spAutoFit/>
            </a:bodyPr>
            <a:lstStyle/>
            <a:p>
              <a:r>
                <a:rPr lang="en-US" sz="1266" dirty="0">
                  <a:solidFill>
                    <a:srgbClr val="FF0000"/>
                  </a:solidFill>
                </a:rPr>
                <a:t>4</a:t>
              </a:r>
            </a:p>
          </p:txBody>
        </p:sp>
      </p:grpSp>
      <p:sp>
        <p:nvSpPr>
          <p:cNvPr id="35" name="Dingbat Check">
            <a:extLst>
              <a:ext uri="{FF2B5EF4-FFF2-40B4-BE49-F238E27FC236}">
                <a16:creationId xmlns:a16="http://schemas.microsoft.com/office/drawing/2014/main" id="{0C4BD7A2-2975-8D41-BECC-957EF877DD79}"/>
              </a:ext>
            </a:extLst>
          </p:cNvPr>
          <p:cNvSpPr/>
          <p:nvPr/>
        </p:nvSpPr>
        <p:spPr>
          <a:xfrm>
            <a:off x="9561046" y="1464925"/>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36" name="Dingbat Check">
            <a:extLst>
              <a:ext uri="{FF2B5EF4-FFF2-40B4-BE49-F238E27FC236}">
                <a16:creationId xmlns:a16="http://schemas.microsoft.com/office/drawing/2014/main" id="{A1865E80-CC98-6B44-BD7B-5B0301181F1B}"/>
              </a:ext>
            </a:extLst>
          </p:cNvPr>
          <p:cNvSpPr/>
          <p:nvPr/>
        </p:nvSpPr>
        <p:spPr>
          <a:xfrm>
            <a:off x="8401791" y="1796393"/>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37" name="Dingbat Check">
            <a:extLst>
              <a:ext uri="{FF2B5EF4-FFF2-40B4-BE49-F238E27FC236}">
                <a16:creationId xmlns:a16="http://schemas.microsoft.com/office/drawing/2014/main" id="{9D6D7336-2332-A243-B687-C29C92483984}"/>
              </a:ext>
            </a:extLst>
          </p:cNvPr>
          <p:cNvSpPr/>
          <p:nvPr/>
        </p:nvSpPr>
        <p:spPr>
          <a:xfrm>
            <a:off x="9584802" y="2180250"/>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38" name="Dingbat Check">
            <a:extLst>
              <a:ext uri="{FF2B5EF4-FFF2-40B4-BE49-F238E27FC236}">
                <a16:creationId xmlns:a16="http://schemas.microsoft.com/office/drawing/2014/main" id="{FFFC25A8-6866-3246-8673-E85C9F5893C6}"/>
              </a:ext>
            </a:extLst>
          </p:cNvPr>
          <p:cNvSpPr/>
          <p:nvPr/>
        </p:nvSpPr>
        <p:spPr>
          <a:xfrm>
            <a:off x="9592998" y="2686547"/>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39" name="Dingbat Check">
            <a:extLst>
              <a:ext uri="{FF2B5EF4-FFF2-40B4-BE49-F238E27FC236}">
                <a16:creationId xmlns:a16="http://schemas.microsoft.com/office/drawing/2014/main" id="{23BB50A5-1962-6C44-847D-456DD6F5636A}"/>
              </a:ext>
            </a:extLst>
          </p:cNvPr>
          <p:cNvSpPr/>
          <p:nvPr/>
        </p:nvSpPr>
        <p:spPr>
          <a:xfrm>
            <a:off x="8955259" y="3049520"/>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40" name="TextBox 39">
            <a:extLst>
              <a:ext uri="{FF2B5EF4-FFF2-40B4-BE49-F238E27FC236}">
                <a16:creationId xmlns:a16="http://schemas.microsoft.com/office/drawing/2014/main" id="{F8406ECE-3218-A043-BDBA-266C9A0B6498}"/>
              </a:ext>
            </a:extLst>
          </p:cNvPr>
          <p:cNvSpPr txBox="1"/>
          <p:nvPr/>
        </p:nvSpPr>
        <p:spPr>
          <a:xfrm>
            <a:off x="6424323" y="4741522"/>
            <a:ext cx="4206378" cy="525080"/>
          </a:xfrm>
          <a:prstGeom prst="rect">
            <a:avLst/>
          </a:prstGeom>
          <a:noFill/>
        </p:spPr>
        <p:txBody>
          <a:bodyPr wrap="square" rtlCol="0">
            <a:spAutoFit/>
          </a:bodyPr>
          <a:lstStyle/>
          <a:p>
            <a:r>
              <a:rPr lang="en-US" sz="2812" dirty="0">
                <a:solidFill>
                  <a:schemeClr val="bg1"/>
                </a:solidFill>
              </a:rPr>
              <a:t>3 + 3 + 3 + 3 + 2 = 14/20</a:t>
            </a:r>
          </a:p>
        </p:txBody>
      </p:sp>
    </p:spTree>
    <p:extLst>
      <p:ext uri="{BB962C8B-B14F-4D97-AF65-F5344CB8AC3E}">
        <p14:creationId xmlns:p14="http://schemas.microsoft.com/office/powerpoint/2010/main" val="31862743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dvAuto="0"/>
      <p:bldP spid="36" grpId="0" animBg="1" advAuto="0"/>
      <p:bldP spid="37" grpId="0" animBg="1" advAuto="0"/>
      <p:bldP spid="38" grpId="0" animBg="1" advAuto="0"/>
      <p:bldP spid="39" grpId="0" animBg="1" advAuto="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463E-EA0D-EB4B-9C91-4D02567F9283}"/>
              </a:ext>
            </a:extLst>
          </p:cNvPr>
          <p:cNvSpPr>
            <a:spLocks noGrp="1"/>
          </p:cNvSpPr>
          <p:nvPr>
            <p:ph type="title"/>
          </p:nvPr>
        </p:nvSpPr>
        <p:spPr>
          <a:xfrm>
            <a:off x="3482856" y="808056"/>
            <a:ext cx="5968748" cy="1077229"/>
          </a:xfrm>
        </p:spPr>
        <p:txBody>
          <a:bodyPr>
            <a:normAutofit/>
          </a:bodyPr>
          <a:lstStyle/>
          <a:p>
            <a:pPr algn="l"/>
            <a:r>
              <a:rPr lang="en-US" dirty="0"/>
              <a:t>Scores from 1117 PROMS</a:t>
            </a:r>
          </a:p>
        </p:txBody>
      </p:sp>
      <p:graphicFrame>
        <p:nvGraphicFramePr>
          <p:cNvPr id="4" name="Content Placeholder 3">
            <a:extLst>
              <a:ext uri="{FF2B5EF4-FFF2-40B4-BE49-F238E27FC236}">
                <a16:creationId xmlns:a16="http://schemas.microsoft.com/office/drawing/2014/main" id="{35BCCEDE-EBAC-074F-8CBD-C124405A423D}"/>
              </a:ext>
            </a:extLst>
          </p:cNvPr>
          <p:cNvGraphicFramePr>
            <a:graphicFrameLocks noGrp="1"/>
          </p:cNvGraphicFramePr>
          <p:nvPr>
            <p:ph idx="1"/>
            <p:extLst>
              <p:ext uri="{D42A27DB-BD31-4B8C-83A1-F6EECF244321}">
                <p14:modId xmlns:p14="http://schemas.microsoft.com/office/powerpoint/2010/main" val="225330392"/>
              </p:ext>
            </p:extLst>
          </p:nvPr>
        </p:nvGraphicFramePr>
        <p:xfrm>
          <a:off x="682512" y="573446"/>
          <a:ext cx="10676237" cy="5518603"/>
        </p:xfrm>
        <a:graphic>
          <a:graphicData uri="http://schemas.openxmlformats.org/drawingml/2006/chart">
            <c:chart xmlns:c="http://schemas.openxmlformats.org/drawingml/2006/chart" xmlns:r="http://schemas.openxmlformats.org/officeDocument/2006/relationships" r:id="rId2"/>
          </a:graphicData>
        </a:graphic>
      </p:graphicFrame>
      <p:sp>
        <p:nvSpPr>
          <p:cNvPr id="5" name="Left Bracket 4">
            <a:extLst>
              <a:ext uri="{FF2B5EF4-FFF2-40B4-BE49-F238E27FC236}">
                <a16:creationId xmlns:a16="http://schemas.microsoft.com/office/drawing/2014/main" id="{F012ADFE-8D7A-6341-8A5F-B9BD807D7294}"/>
              </a:ext>
            </a:extLst>
          </p:cNvPr>
          <p:cNvSpPr/>
          <p:nvPr/>
        </p:nvSpPr>
        <p:spPr>
          <a:xfrm>
            <a:off x="6117994" y="2409708"/>
            <a:ext cx="339348" cy="2038584"/>
          </a:xfrm>
          <a:prstGeom prst="leftBracket">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sz="1266"/>
          </a:p>
        </p:txBody>
      </p:sp>
      <p:sp>
        <p:nvSpPr>
          <p:cNvPr id="7" name="Right Bracket 6">
            <a:extLst>
              <a:ext uri="{FF2B5EF4-FFF2-40B4-BE49-F238E27FC236}">
                <a16:creationId xmlns:a16="http://schemas.microsoft.com/office/drawing/2014/main" id="{22973ED4-4F61-A74A-B1B7-2EE4FF2EF125}"/>
              </a:ext>
            </a:extLst>
          </p:cNvPr>
          <p:cNvSpPr/>
          <p:nvPr/>
        </p:nvSpPr>
        <p:spPr>
          <a:xfrm>
            <a:off x="7528625" y="2409708"/>
            <a:ext cx="490171" cy="2038584"/>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66"/>
          </a:p>
        </p:txBody>
      </p:sp>
      <p:sp>
        <p:nvSpPr>
          <p:cNvPr id="8" name="Left-right-up Arrow 7">
            <a:extLst>
              <a:ext uri="{FF2B5EF4-FFF2-40B4-BE49-F238E27FC236}">
                <a16:creationId xmlns:a16="http://schemas.microsoft.com/office/drawing/2014/main" id="{F0C8D865-B1AA-6F4A-98D9-9CD5A1E78219}"/>
              </a:ext>
            </a:extLst>
          </p:cNvPr>
          <p:cNvSpPr/>
          <p:nvPr/>
        </p:nvSpPr>
        <p:spPr>
          <a:xfrm flipH="1">
            <a:off x="1011727" y="5569065"/>
            <a:ext cx="5094543" cy="896453"/>
          </a:xfrm>
          <a:prstGeom prst="leftRightUpArrow">
            <a:avLst>
              <a:gd name="adj1" fmla="val 4439"/>
              <a:gd name="adj2" fmla="val 1063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0" name="TextBox 9">
            <a:extLst>
              <a:ext uri="{FF2B5EF4-FFF2-40B4-BE49-F238E27FC236}">
                <a16:creationId xmlns:a16="http://schemas.microsoft.com/office/drawing/2014/main" id="{5E744E54-2E1E-F149-BBD4-81E2F44952FC}"/>
              </a:ext>
            </a:extLst>
          </p:cNvPr>
          <p:cNvSpPr txBox="1"/>
          <p:nvPr/>
        </p:nvSpPr>
        <p:spPr>
          <a:xfrm>
            <a:off x="6699626" y="5997424"/>
            <a:ext cx="926705" cy="287130"/>
          </a:xfrm>
          <a:prstGeom prst="rect">
            <a:avLst/>
          </a:prstGeom>
          <a:noFill/>
        </p:spPr>
        <p:txBody>
          <a:bodyPr wrap="square" rtlCol="0">
            <a:spAutoFit/>
          </a:bodyPr>
          <a:lstStyle/>
          <a:p>
            <a:r>
              <a:rPr lang="en-US" sz="1266" dirty="0"/>
              <a:t>45%</a:t>
            </a:r>
          </a:p>
        </p:txBody>
      </p:sp>
      <p:sp>
        <p:nvSpPr>
          <p:cNvPr id="14" name="Left-right-up Arrow 13">
            <a:extLst>
              <a:ext uri="{FF2B5EF4-FFF2-40B4-BE49-F238E27FC236}">
                <a16:creationId xmlns:a16="http://schemas.microsoft.com/office/drawing/2014/main" id="{D8B16C59-2612-424E-A8EA-62E637934337}"/>
              </a:ext>
            </a:extLst>
          </p:cNvPr>
          <p:cNvSpPr/>
          <p:nvPr/>
        </p:nvSpPr>
        <p:spPr>
          <a:xfrm flipH="1">
            <a:off x="8146154" y="3165839"/>
            <a:ext cx="2978730" cy="3324392"/>
          </a:xfrm>
          <a:prstGeom prst="leftRightUpArrow">
            <a:avLst>
              <a:gd name="adj1" fmla="val 4439"/>
              <a:gd name="adj2" fmla="val 407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2" name="TextBox 11">
            <a:extLst>
              <a:ext uri="{FF2B5EF4-FFF2-40B4-BE49-F238E27FC236}">
                <a16:creationId xmlns:a16="http://schemas.microsoft.com/office/drawing/2014/main" id="{369BBCA4-4785-CE4B-A389-B05F4B2F7EC0}"/>
              </a:ext>
            </a:extLst>
          </p:cNvPr>
          <p:cNvSpPr txBox="1"/>
          <p:nvPr/>
        </p:nvSpPr>
        <p:spPr>
          <a:xfrm>
            <a:off x="8110991" y="5997424"/>
            <a:ext cx="926705" cy="287130"/>
          </a:xfrm>
          <a:prstGeom prst="rect">
            <a:avLst/>
          </a:prstGeom>
          <a:noFill/>
        </p:spPr>
        <p:txBody>
          <a:bodyPr wrap="square" rtlCol="0">
            <a:spAutoFit/>
          </a:bodyPr>
          <a:lstStyle/>
          <a:p>
            <a:r>
              <a:rPr lang="en-US" sz="1266" dirty="0"/>
              <a:t>30%</a:t>
            </a:r>
          </a:p>
        </p:txBody>
      </p:sp>
      <p:sp>
        <p:nvSpPr>
          <p:cNvPr id="15" name="Left Bracket 14">
            <a:extLst>
              <a:ext uri="{FF2B5EF4-FFF2-40B4-BE49-F238E27FC236}">
                <a16:creationId xmlns:a16="http://schemas.microsoft.com/office/drawing/2014/main" id="{7CC8A44F-FD6D-5042-B099-68E131E2B003}"/>
              </a:ext>
            </a:extLst>
          </p:cNvPr>
          <p:cNvSpPr/>
          <p:nvPr/>
        </p:nvSpPr>
        <p:spPr>
          <a:xfrm>
            <a:off x="8104718" y="1957268"/>
            <a:ext cx="292219" cy="1410885"/>
          </a:xfrm>
          <a:prstGeom prst="leftBracket">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sz="1266"/>
          </a:p>
        </p:txBody>
      </p:sp>
      <p:sp>
        <p:nvSpPr>
          <p:cNvPr id="16" name="Right Bracket 15">
            <a:extLst>
              <a:ext uri="{FF2B5EF4-FFF2-40B4-BE49-F238E27FC236}">
                <a16:creationId xmlns:a16="http://schemas.microsoft.com/office/drawing/2014/main" id="{A3157264-D682-AF4A-9F9C-7D6571CA6A88}"/>
              </a:ext>
            </a:extLst>
          </p:cNvPr>
          <p:cNvSpPr/>
          <p:nvPr/>
        </p:nvSpPr>
        <p:spPr>
          <a:xfrm>
            <a:off x="10778344" y="1885285"/>
            <a:ext cx="292219" cy="1482868"/>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66"/>
          </a:p>
        </p:txBody>
      </p:sp>
      <p:pic>
        <p:nvPicPr>
          <p:cNvPr id="20" name="Graphic 19" descr="Sunglasses face with solid fill">
            <a:extLst>
              <a:ext uri="{FF2B5EF4-FFF2-40B4-BE49-F238E27FC236}">
                <a16:creationId xmlns:a16="http://schemas.microsoft.com/office/drawing/2014/main" id="{CDA37760-EFBE-364D-8644-11575BA2C0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9414" y="1956317"/>
            <a:ext cx="1498811" cy="1175993"/>
          </a:xfrm>
          <a:prstGeom prst="rect">
            <a:avLst/>
          </a:prstGeom>
        </p:spPr>
      </p:pic>
      <p:pic>
        <p:nvPicPr>
          <p:cNvPr id="22" name="Graphic 21" descr="Smiling face with no fill">
            <a:extLst>
              <a:ext uri="{FF2B5EF4-FFF2-40B4-BE49-F238E27FC236}">
                <a16:creationId xmlns:a16="http://schemas.microsoft.com/office/drawing/2014/main" id="{A2E3571B-0B9A-A040-8CA1-6E5F149443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4419" y="3165839"/>
            <a:ext cx="1498811" cy="1175993"/>
          </a:xfrm>
          <a:prstGeom prst="rect">
            <a:avLst/>
          </a:prstGeom>
        </p:spPr>
      </p:pic>
      <p:sp>
        <p:nvSpPr>
          <p:cNvPr id="23" name="Left Bracket 22">
            <a:extLst>
              <a:ext uri="{FF2B5EF4-FFF2-40B4-BE49-F238E27FC236}">
                <a16:creationId xmlns:a16="http://schemas.microsoft.com/office/drawing/2014/main" id="{B732142E-D5A0-224B-8329-521B70CC5281}"/>
              </a:ext>
            </a:extLst>
          </p:cNvPr>
          <p:cNvSpPr/>
          <p:nvPr/>
        </p:nvSpPr>
        <p:spPr>
          <a:xfrm>
            <a:off x="1091830" y="4612892"/>
            <a:ext cx="1902567" cy="896453"/>
          </a:xfrm>
          <a:prstGeom prst="leftBracket">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sz="1266"/>
          </a:p>
        </p:txBody>
      </p:sp>
      <p:sp>
        <p:nvSpPr>
          <p:cNvPr id="24" name="Right Bracket 23">
            <a:extLst>
              <a:ext uri="{FF2B5EF4-FFF2-40B4-BE49-F238E27FC236}">
                <a16:creationId xmlns:a16="http://schemas.microsoft.com/office/drawing/2014/main" id="{3A99347C-E44E-3748-ADB0-A2E9BC0843B0}"/>
              </a:ext>
            </a:extLst>
          </p:cNvPr>
          <p:cNvSpPr/>
          <p:nvPr/>
        </p:nvSpPr>
        <p:spPr>
          <a:xfrm>
            <a:off x="4339618" y="4696728"/>
            <a:ext cx="1681014" cy="896453"/>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66"/>
          </a:p>
        </p:txBody>
      </p:sp>
      <p:sp>
        <p:nvSpPr>
          <p:cNvPr id="25" name="Left-right-up Arrow 24">
            <a:extLst>
              <a:ext uri="{FF2B5EF4-FFF2-40B4-BE49-F238E27FC236}">
                <a16:creationId xmlns:a16="http://schemas.microsoft.com/office/drawing/2014/main" id="{CB0E647B-8C3F-8541-900B-455F7143D2AA}"/>
              </a:ext>
            </a:extLst>
          </p:cNvPr>
          <p:cNvSpPr/>
          <p:nvPr/>
        </p:nvSpPr>
        <p:spPr>
          <a:xfrm flipH="1">
            <a:off x="6178129" y="4470101"/>
            <a:ext cx="1926589" cy="2038583"/>
          </a:xfrm>
          <a:prstGeom prst="leftRightUpArrow">
            <a:avLst>
              <a:gd name="adj1" fmla="val 4439"/>
              <a:gd name="adj2" fmla="val 724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highlight>
                <a:srgbClr val="FFFF00"/>
              </a:highlight>
            </a:endParaRPr>
          </a:p>
        </p:txBody>
      </p:sp>
      <p:sp>
        <p:nvSpPr>
          <p:cNvPr id="26" name="TextBox 25">
            <a:extLst>
              <a:ext uri="{FF2B5EF4-FFF2-40B4-BE49-F238E27FC236}">
                <a16:creationId xmlns:a16="http://schemas.microsoft.com/office/drawing/2014/main" id="{A76BD423-5CC9-284F-9C81-3C3A65DCE8DA}"/>
              </a:ext>
            </a:extLst>
          </p:cNvPr>
          <p:cNvSpPr txBox="1"/>
          <p:nvPr/>
        </p:nvSpPr>
        <p:spPr>
          <a:xfrm>
            <a:off x="4646415" y="5976254"/>
            <a:ext cx="926705" cy="287130"/>
          </a:xfrm>
          <a:prstGeom prst="rect">
            <a:avLst/>
          </a:prstGeom>
          <a:noFill/>
        </p:spPr>
        <p:txBody>
          <a:bodyPr wrap="square" rtlCol="0">
            <a:spAutoFit/>
          </a:bodyPr>
          <a:lstStyle/>
          <a:p>
            <a:r>
              <a:rPr lang="en-US" sz="1266" dirty="0"/>
              <a:t>25%</a:t>
            </a:r>
          </a:p>
        </p:txBody>
      </p:sp>
      <p:pic>
        <p:nvPicPr>
          <p:cNvPr id="28" name="Graphic 27" descr="Worried face with no fill">
            <a:extLst>
              <a:ext uri="{FF2B5EF4-FFF2-40B4-BE49-F238E27FC236}">
                <a16:creationId xmlns:a16="http://schemas.microsoft.com/office/drawing/2014/main" id="{2EA1FAC5-D6EF-E64E-A3BF-09F7106943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40806" y="4514794"/>
            <a:ext cx="1498811" cy="1175993"/>
          </a:xfrm>
          <a:prstGeom prst="rect">
            <a:avLst/>
          </a:prstGeom>
        </p:spPr>
      </p:pic>
      <p:sp>
        <p:nvSpPr>
          <p:cNvPr id="29" name="Doughnut 28">
            <a:extLst>
              <a:ext uri="{FF2B5EF4-FFF2-40B4-BE49-F238E27FC236}">
                <a16:creationId xmlns:a16="http://schemas.microsoft.com/office/drawing/2014/main" id="{C7D6F219-A6D4-9545-AAB9-A013F0376CB3}"/>
              </a:ext>
            </a:extLst>
          </p:cNvPr>
          <p:cNvSpPr/>
          <p:nvPr/>
        </p:nvSpPr>
        <p:spPr>
          <a:xfrm>
            <a:off x="6505292" y="5569065"/>
            <a:ext cx="1150016" cy="1166756"/>
          </a:xfrm>
          <a:prstGeom prst="donut">
            <a:avLst>
              <a:gd name="adj" fmla="val 53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tx1"/>
              </a:solidFill>
            </a:endParaRPr>
          </a:p>
        </p:txBody>
      </p:sp>
      <p:sp>
        <p:nvSpPr>
          <p:cNvPr id="30" name="Doughnut 29">
            <a:extLst>
              <a:ext uri="{FF2B5EF4-FFF2-40B4-BE49-F238E27FC236}">
                <a16:creationId xmlns:a16="http://schemas.microsoft.com/office/drawing/2014/main" id="{8396ACF0-E330-9945-B461-121FEE94FFD1}"/>
              </a:ext>
            </a:extLst>
          </p:cNvPr>
          <p:cNvSpPr/>
          <p:nvPr/>
        </p:nvSpPr>
        <p:spPr>
          <a:xfrm>
            <a:off x="6508652" y="3185981"/>
            <a:ext cx="1150016" cy="1166756"/>
          </a:xfrm>
          <a:prstGeom prst="donut">
            <a:avLst>
              <a:gd name="adj" fmla="val 53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tx1"/>
              </a:solidFill>
            </a:endParaRPr>
          </a:p>
        </p:txBody>
      </p:sp>
    </p:spTree>
    <p:extLst>
      <p:ext uri="{BB962C8B-B14F-4D97-AF65-F5344CB8AC3E}">
        <p14:creationId xmlns:p14="http://schemas.microsoft.com/office/powerpoint/2010/main" val="2758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p:bldP spid="14" grpId="0" animBg="1"/>
      <p:bldP spid="12" grpId="0"/>
      <p:bldP spid="15" grpId="0" animBg="1"/>
      <p:bldP spid="16" grpId="0" animBg="1"/>
      <p:bldP spid="23" grpId="0" animBg="1"/>
      <p:bldP spid="24" grpId="0" animBg="1"/>
      <p:bldP spid="25" grpId="0" animBg="1"/>
      <p:bldP spid="26" grpId="0"/>
      <p:bldP spid="29" grpId="0" animBg="1"/>
      <p:bldP spid="29" grpId="1" animBg="1"/>
      <p:bldP spid="30" grpId="0" animBg="1"/>
      <p:bldP spid="3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funnel chart&#10;&#10;Description automatically generated">
            <a:extLst>
              <a:ext uri="{FF2B5EF4-FFF2-40B4-BE49-F238E27FC236}">
                <a16:creationId xmlns:a16="http://schemas.microsoft.com/office/drawing/2014/main" id="{E3EC76FD-1881-7044-9492-B4A0D730329B}"/>
              </a:ext>
            </a:extLst>
          </p:cNvPr>
          <p:cNvPicPr>
            <a:picLocks noChangeAspect="1"/>
          </p:cNvPicPr>
          <p:nvPr/>
        </p:nvPicPr>
        <p:blipFill rotWithShape="1">
          <a:blip r:embed="rId2"/>
          <a:srcRect r="6651"/>
          <a:stretch/>
        </p:blipFill>
        <p:spPr>
          <a:xfrm>
            <a:off x="2279821" y="548304"/>
            <a:ext cx="4305271" cy="6858000"/>
          </a:xfrm>
          <a:prstGeom prst="rect">
            <a:avLst/>
          </a:prstGeom>
          <a:ln w="12700">
            <a:solidFill>
              <a:schemeClr val="tx1"/>
            </a:solidFill>
          </a:ln>
        </p:spPr>
      </p:pic>
      <p:sp>
        <p:nvSpPr>
          <p:cNvPr id="4" name="TextBox 3">
            <a:extLst>
              <a:ext uri="{FF2B5EF4-FFF2-40B4-BE49-F238E27FC236}">
                <a16:creationId xmlns:a16="http://schemas.microsoft.com/office/drawing/2014/main" id="{30E21730-3B89-E44D-A882-600F97D29BC5}"/>
              </a:ext>
            </a:extLst>
          </p:cNvPr>
          <p:cNvSpPr txBox="1"/>
          <p:nvPr/>
        </p:nvSpPr>
        <p:spPr>
          <a:xfrm>
            <a:off x="7305554" y="3428998"/>
            <a:ext cx="2147422" cy="2268559"/>
          </a:xfrm>
          <a:prstGeom prst="rect">
            <a:avLst/>
          </a:prstGeom>
        </p:spPr>
        <p:txBody>
          <a:bodyPr vert="horz" lIns="64294" tIns="32147" rIns="64294" bIns="32147" rtlCol="0" anchor="t">
            <a:normAutofit/>
          </a:bodyPr>
          <a:lstStyle/>
          <a:p>
            <a:pPr algn="r" defTabSz="642915">
              <a:lnSpc>
                <a:spcPct val="90000"/>
              </a:lnSpc>
              <a:spcBef>
                <a:spcPct val="0"/>
              </a:spcBef>
              <a:spcAft>
                <a:spcPts val="422"/>
              </a:spcAft>
            </a:pPr>
            <a:r>
              <a:rPr lang="en-US" sz="3164" dirty="0">
                <a:latin typeface="+mj-lt"/>
                <a:ea typeface="+mj-ea"/>
                <a:cs typeface="+mj-cs"/>
              </a:rPr>
              <a:t>PROM scores identify spiritual distress?</a:t>
            </a:r>
          </a:p>
        </p:txBody>
      </p:sp>
      <p:pic>
        <p:nvPicPr>
          <p:cNvPr id="11" name="Graphic 10" descr="Sunglasses face with solid fill">
            <a:extLst>
              <a:ext uri="{FF2B5EF4-FFF2-40B4-BE49-F238E27FC236}">
                <a16:creationId xmlns:a16="http://schemas.microsoft.com/office/drawing/2014/main" id="{1EAD932E-BAB2-7840-B6F1-4E26282A4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5000" y="1005284"/>
            <a:ext cx="642938" cy="642938"/>
          </a:xfrm>
          <a:prstGeom prst="rect">
            <a:avLst/>
          </a:prstGeom>
        </p:spPr>
      </p:pic>
      <p:pic>
        <p:nvPicPr>
          <p:cNvPr id="12" name="Graphic 11" descr="Smiling face with no fill">
            <a:extLst>
              <a:ext uri="{FF2B5EF4-FFF2-40B4-BE49-F238E27FC236}">
                <a16:creationId xmlns:a16="http://schemas.microsoft.com/office/drawing/2014/main" id="{BDDE6ECD-5BC2-CD41-8EA5-D2B1FCBF19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05506" y="2317034"/>
            <a:ext cx="642938" cy="642938"/>
          </a:xfrm>
          <a:prstGeom prst="rect">
            <a:avLst/>
          </a:prstGeom>
        </p:spPr>
      </p:pic>
      <p:pic>
        <p:nvPicPr>
          <p:cNvPr id="13" name="Graphic 12" descr="Worried face with no fill">
            <a:extLst>
              <a:ext uri="{FF2B5EF4-FFF2-40B4-BE49-F238E27FC236}">
                <a16:creationId xmlns:a16="http://schemas.microsoft.com/office/drawing/2014/main" id="{196B6822-D823-8E46-A124-D16B77D4C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29968" y="3509806"/>
            <a:ext cx="642938" cy="642938"/>
          </a:xfrm>
          <a:prstGeom prst="rect">
            <a:avLst/>
          </a:prstGeom>
        </p:spPr>
      </p:pic>
      <p:pic>
        <p:nvPicPr>
          <p:cNvPr id="14" name="Graphic 13" descr="Worried face with no fill">
            <a:extLst>
              <a:ext uri="{FF2B5EF4-FFF2-40B4-BE49-F238E27FC236}">
                <a16:creationId xmlns:a16="http://schemas.microsoft.com/office/drawing/2014/main" id="{2DA80439-7B84-1245-BC01-FC3E1E2986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93628" y="4586158"/>
            <a:ext cx="642938" cy="642938"/>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921A7FB7-0A6C-A84D-9B5B-BD6836D7BCC0}"/>
              </a:ext>
            </a:extLst>
          </p:cNvPr>
          <p:cNvPicPr>
            <a:picLocks noChangeAspect="1"/>
          </p:cNvPicPr>
          <p:nvPr/>
        </p:nvPicPr>
        <p:blipFill>
          <a:blip r:embed="rId11"/>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3097018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3" name="Group"/>
          <p:cNvGrpSpPr/>
          <p:nvPr/>
        </p:nvGrpSpPr>
        <p:grpSpPr>
          <a:xfrm>
            <a:off x="1663514" y="139763"/>
            <a:ext cx="9101390" cy="5924360"/>
            <a:chOff x="41115" y="198774"/>
            <a:chExt cx="12944198" cy="8425756"/>
          </a:xfrm>
        </p:grpSpPr>
        <p:sp>
          <p:nvSpPr>
            <p:cNvPr id="1308" name="The study: Community Chaplaincy Listening"/>
            <p:cNvSpPr txBox="1"/>
            <p:nvPr/>
          </p:nvSpPr>
          <p:spPr>
            <a:xfrm>
              <a:off x="1451497" y="198774"/>
              <a:ext cx="7437431" cy="3796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p>
              <a:r>
                <a:rPr lang="en-GB" sz="1266" dirty="0"/>
                <a:t>A</a:t>
              </a:r>
              <a:r>
                <a:rPr sz="1266" dirty="0"/>
                <a:t> study: Community Chaplaincy Listening</a:t>
              </a:r>
            </a:p>
          </p:txBody>
        </p:sp>
        <p:grpSp>
          <p:nvGrpSpPr>
            <p:cNvPr id="1311" name="Group"/>
            <p:cNvGrpSpPr/>
            <p:nvPr/>
          </p:nvGrpSpPr>
          <p:grpSpPr>
            <a:xfrm>
              <a:off x="4088045" y="4014145"/>
              <a:ext cx="1657957" cy="2122422"/>
              <a:chOff x="0" y="0"/>
              <a:chExt cx="1657956" cy="2122421"/>
            </a:xfrm>
          </p:grpSpPr>
          <p:sp>
            <p:nvSpPr>
              <p:cNvPr id="1309" name="Shape"/>
              <p:cNvSpPr/>
              <p:nvPr/>
            </p:nvSpPr>
            <p:spPr>
              <a:xfrm flipH="1">
                <a:off x="0" y="0"/>
                <a:ext cx="1657957" cy="21224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rgbClr val="E5E5E5"/>
              </a:solidFill>
              <a:ln w="12700" cap="flat">
                <a:noFill/>
                <a:miter lim="400000"/>
              </a:ln>
              <a:effectLst/>
            </p:spPr>
            <p:txBody>
              <a:bodyPr wrap="square" lIns="0" tIns="0" rIns="0" bIns="0" numCol="1" anchor="ctr">
                <a:noAutofit/>
              </a:bodyPr>
              <a:lstStyle/>
              <a:p>
                <a:pPr defTabSz="410751">
                  <a:lnSpc>
                    <a:spcPct val="110000"/>
                  </a:lnSpc>
                  <a:spcBef>
                    <a:spcPts val="2109"/>
                  </a:spcBef>
                  <a:defRPr sz="2000">
                    <a:solidFill>
                      <a:srgbClr val="4C4C4C"/>
                    </a:solidFill>
                    <a:latin typeface="Helvetica Neue Light"/>
                    <a:ea typeface="Helvetica Neue Light"/>
                    <a:cs typeface="Helvetica Neue Light"/>
                    <a:sym typeface="Helvetica Neue Light"/>
                  </a:defRPr>
                </a:pPr>
                <a:endParaRPr sz="1406"/>
              </a:p>
            </p:txBody>
          </p:sp>
          <p:sp>
            <p:nvSpPr>
              <p:cNvPr id="1310" name="Shape"/>
              <p:cNvSpPr/>
              <p:nvPr/>
            </p:nvSpPr>
            <p:spPr>
              <a:xfrm flipH="1">
                <a:off x="297068" y="290363"/>
                <a:ext cx="1102711" cy="1565293"/>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14" name="Group"/>
            <p:cNvGrpSpPr/>
            <p:nvPr/>
          </p:nvGrpSpPr>
          <p:grpSpPr>
            <a:xfrm>
              <a:off x="8263383" y="2598017"/>
              <a:ext cx="1657958" cy="2122422"/>
              <a:chOff x="0" y="0"/>
              <a:chExt cx="1657956" cy="2122421"/>
            </a:xfrm>
          </p:grpSpPr>
          <p:sp>
            <p:nvSpPr>
              <p:cNvPr id="1312" name="Shape"/>
              <p:cNvSpPr/>
              <p:nvPr/>
            </p:nvSpPr>
            <p:spPr>
              <a:xfrm flipH="1">
                <a:off x="0" y="0"/>
                <a:ext cx="1657957" cy="212242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13" name="Shape"/>
              <p:cNvSpPr/>
              <p:nvPr/>
            </p:nvSpPr>
            <p:spPr>
              <a:xfrm flipH="1">
                <a:off x="97505" y="290365"/>
                <a:ext cx="1270001" cy="1565292"/>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17" name="Group"/>
            <p:cNvGrpSpPr/>
            <p:nvPr/>
          </p:nvGrpSpPr>
          <p:grpSpPr>
            <a:xfrm>
              <a:off x="5733962" y="4014145"/>
              <a:ext cx="2609658" cy="707463"/>
              <a:chOff x="0" y="0"/>
              <a:chExt cx="2609656" cy="707462"/>
            </a:xfrm>
          </p:grpSpPr>
          <p:sp>
            <p:nvSpPr>
              <p:cNvPr id="1315" name="Shape"/>
              <p:cNvSpPr/>
              <p:nvPr/>
            </p:nvSpPr>
            <p:spPr>
              <a:xfrm flipH="1">
                <a:off x="3468" y="0"/>
                <a:ext cx="2606189" cy="7074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16" name="Shape"/>
              <p:cNvSpPr/>
              <p:nvPr/>
            </p:nvSpPr>
            <p:spPr>
              <a:xfrm flipH="1">
                <a:off x="0" y="306494"/>
                <a:ext cx="2387487" cy="132659"/>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19200" y="0"/>
                    </a:lnTo>
                    <a:lnTo>
                      <a:pt x="21600" y="0"/>
                    </a:lnTo>
                    <a:lnTo>
                      <a:pt x="21600" y="21600"/>
                    </a:lnTo>
                    <a:cubicBezTo>
                      <a:pt x="21600" y="21600"/>
                      <a:pt x="19200" y="21600"/>
                      <a:pt x="19200" y="21600"/>
                    </a:cubicBezTo>
                    <a:close/>
                    <a:moveTo>
                      <a:pt x="14400" y="21600"/>
                    </a:moveTo>
                    <a:lnTo>
                      <a:pt x="14400" y="0"/>
                    </a:lnTo>
                    <a:lnTo>
                      <a:pt x="16800" y="0"/>
                    </a:lnTo>
                    <a:lnTo>
                      <a:pt x="16800" y="21600"/>
                    </a:lnTo>
                    <a:cubicBezTo>
                      <a:pt x="16800" y="21600"/>
                      <a:pt x="14400" y="21600"/>
                      <a:pt x="14400" y="21600"/>
                    </a:cubicBezTo>
                    <a:close/>
                    <a:moveTo>
                      <a:pt x="9600" y="21600"/>
                    </a:moveTo>
                    <a:lnTo>
                      <a:pt x="9600" y="0"/>
                    </a:lnTo>
                    <a:lnTo>
                      <a:pt x="12000" y="0"/>
                    </a:lnTo>
                    <a:lnTo>
                      <a:pt x="12000" y="21600"/>
                    </a:lnTo>
                    <a:cubicBezTo>
                      <a:pt x="12000" y="21600"/>
                      <a:pt x="9600" y="21600"/>
                      <a:pt x="9600" y="21600"/>
                    </a:cubicBezTo>
                    <a:close/>
                    <a:moveTo>
                      <a:pt x="4800" y="21600"/>
                    </a:moveTo>
                    <a:lnTo>
                      <a:pt x="4800" y="0"/>
                    </a:lnTo>
                    <a:lnTo>
                      <a:pt x="7200" y="0"/>
                    </a:lnTo>
                    <a:lnTo>
                      <a:pt x="7200" y="21600"/>
                    </a:lnTo>
                    <a:cubicBezTo>
                      <a:pt x="7200" y="21600"/>
                      <a:pt x="4800" y="21600"/>
                      <a:pt x="4800" y="21600"/>
                    </a:cubicBezTo>
                    <a:close/>
                    <a:moveTo>
                      <a:pt x="0" y="21600"/>
                    </a:moveTo>
                    <a:lnTo>
                      <a:pt x="0" y="0"/>
                    </a:lnTo>
                    <a:lnTo>
                      <a:pt x="2400" y="0"/>
                    </a:lnTo>
                    <a:lnTo>
                      <a:pt x="2400" y="21600"/>
                    </a:lnTo>
                    <a:cubicBezTo>
                      <a:pt x="2400"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20" name="Group"/>
            <p:cNvGrpSpPr/>
            <p:nvPr/>
          </p:nvGrpSpPr>
          <p:grpSpPr>
            <a:xfrm>
              <a:off x="5732877" y="2596031"/>
              <a:ext cx="2550895" cy="707463"/>
              <a:chOff x="0" y="0"/>
              <a:chExt cx="2550893" cy="707462"/>
            </a:xfrm>
          </p:grpSpPr>
          <p:sp>
            <p:nvSpPr>
              <p:cNvPr id="1318" name="Shape"/>
              <p:cNvSpPr/>
              <p:nvPr/>
            </p:nvSpPr>
            <p:spPr>
              <a:xfrm flipH="1">
                <a:off x="0" y="0"/>
                <a:ext cx="2550894" cy="7074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19" name="Shape"/>
              <p:cNvSpPr/>
              <p:nvPr/>
            </p:nvSpPr>
            <p:spPr>
              <a:xfrm flipH="1">
                <a:off x="2360" y="301889"/>
                <a:ext cx="2387488" cy="1326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400" y="0"/>
                    </a:lnTo>
                    <a:lnTo>
                      <a:pt x="2400" y="21600"/>
                    </a:lnTo>
                    <a:cubicBezTo>
                      <a:pt x="2400" y="21600"/>
                      <a:pt x="0" y="21600"/>
                      <a:pt x="0" y="21600"/>
                    </a:cubicBezTo>
                    <a:close/>
                    <a:moveTo>
                      <a:pt x="4800" y="21600"/>
                    </a:moveTo>
                    <a:lnTo>
                      <a:pt x="4800" y="0"/>
                    </a:lnTo>
                    <a:lnTo>
                      <a:pt x="7200" y="0"/>
                    </a:lnTo>
                    <a:lnTo>
                      <a:pt x="7200" y="21600"/>
                    </a:lnTo>
                    <a:cubicBezTo>
                      <a:pt x="7200" y="21600"/>
                      <a:pt x="4800" y="21600"/>
                      <a:pt x="4800" y="21600"/>
                    </a:cubicBezTo>
                    <a:close/>
                    <a:moveTo>
                      <a:pt x="9600" y="21600"/>
                    </a:moveTo>
                    <a:lnTo>
                      <a:pt x="9600" y="0"/>
                    </a:lnTo>
                    <a:lnTo>
                      <a:pt x="12000" y="0"/>
                    </a:lnTo>
                    <a:lnTo>
                      <a:pt x="12000" y="21600"/>
                    </a:lnTo>
                    <a:cubicBezTo>
                      <a:pt x="12000" y="21600"/>
                      <a:pt x="9600" y="21600"/>
                      <a:pt x="9600" y="21600"/>
                    </a:cubicBezTo>
                    <a:close/>
                    <a:moveTo>
                      <a:pt x="14400" y="21600"/>
                    </a:moveTo>
                    <a:lnTo>
                      <a:pt x="14400" y="0"/>
                    </a:lnTo>
                    <a:lnTo>
                      <a:pt x="16800" y="0"/>
                    </a:lnTo>
                    <a:lnTo>
                      <a:pt x="16800" y="21600"/>
                    </a:lnTo>
                    <a:cubicBezTo>
                      <a:pt x="16800" y="21600"/>
                      <a:pt x="14400" y="21600"/>
                      <a:pt x="14400" y="21600"/>
                    </a:cubicBezTo>
                    <a:close/>
                    <a:moveTo>
                      <a:pt x="19200" y="21600"/>
                    </a:moveTo>
                    <a:lnTo>
                      <a:pt x="19200" y="0"/>
                    </a:lnTo>
                    <a:lnTo>
                      <a:pt x="21600" y="0"/>
                    </a:lnTo>
                    <a:lnTo>
                      <a:pt x="21600" y="21600"/>
                    </a:lnTo>
                    <a:cubicBezTo>
                      <a:pt x="21600" y="21600"/>
                      <a:pt x="19200" y="21600"/>
                      <a:pt x="1920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23" name="Group"/>
            <p:cNvGrpSpPr/>
            <p:nvPr/>
          </p:nvGrpSpPr>
          <p:grpSpPr>
            <a:xfrm>
              <a:off x="5737302" y="5432334"/>
              <a:ext cx="3981626" cy="708831"/>
              <a:chOff x="0" y="0"/>
              <a:chExt cx="3981625" cy="708829"/>
            </a:xfrm>
          </p:grpSpPr>
          <p:sp>
            <p:nvSpPr>
              <p:cNvPr id="1321" name="Shape"/>
              <p:cNvSpPr/>
              <p:nvPr/>
            </p:nvSpPr>
            <p:spPr>
              <a:xfrm flipH="1">
                <a:off x="0" y="0"/>
                <a:ext cx="3170069" cy="708830"/>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22" name="Shape"/>
              <p:cNvSpPr/>
              <p:nvPr/>
            </p:nvSpPr>
            <p:spPr>
              <a:xfrm flipH="1">
                <a:off x="2475" y="307863"/>
                <a:ext cx="3979151" cy="132659"/>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26" name="Group"/>
            <p:cNvGrpSpPr/>
            <p:nvPr/>
          </p:nvGrpSpPr>
          <p:grpSpPr>
            <a:xfrm>
              <a:off x="4088045" y="1182044"/>
              <a:ext cx="1657957" cy="2122423"/>
              <a:chOff x="0" y="0"/>
              <a:chExt cx="1657956" cy="2122421"/>
            </a:xfrm>
          </p:grpSpPr>
          <p:sp>
            <p:nvSpPr>
              <p:cNvPr id="1324" name="Shape"/>
              <p:cNvSpPr/>
              <p:nvPr/>
            </p:nvSpPr>
            <p:spPr>
              <a:xfrm flipH="1">
                <a:off x="0" y="0"/>
                <a:ext cx="1657957" cy="21224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25" name="Shape"/>
              <p:cNvSpPr/>
              <p:nvPr/>
            </p:nvSpPr>
            <p:spPr>
              <a:xfrm flipH="1">
                <a:off x="297068" y="290363"/>
                <a:ext cx="1102711" cy="1565293"/>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29" name="Group"/>
            <p:cNvGrpSpPr/>
            <p:nvPr/>
          </p:nvGrpSpPr>
          <p:grpSpPr>
            <a:xfrm>
              <a:off x="5737302" y="1177288"/>
              <a:ext cx="4160917" cy="709377"/>
              <a:chOff x="0" y="0"/>
              <a:chExt cx="4160916" cy="709375"/>
            </a:xfrm>
          </p:grpSpPr>
          <p:sp>
            <p:nvSpPr>
              <p:cNvPr id="1327" name="Shape"/>
              <p:cNvSpPr/>
              <p:nvPr/>
            </p:nvSpPr>
            <p:spPr>
              <a:xfrm flipH="1">
                <a:off x="0" y="0"/>
                <a:ext cx="4160917" cy="709376"/>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28" name="Shape"/>
              <p:cNvSpPr/>
              <p:nvPr/>
            </p:nvSpPr>
            <p:spPr>
              <a:xfrm flipH="1">
                <a:off x="2475" y="308409"/>
                <a:ext cx="3979151" cy="132658"/>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32" name="Group"/>
            <p:cNvGrpSpPr/>
            <p:nvPr/>
          </p:nvGrpSpPr>
          <p:grpSpPr>
            <a:xfrm>
              <a:off x="8263383" y="5430117"/>
              <a:ext cx="1657958" cy="2122423"/>
              <a:chOff x="0" y="0"/>
              <a:chExt cx="1657956" cy="2122421"/>
            </a:xfrm>
          </p:grpSpPr>
          <p:sp>
            <p:nvSpPr>
              <p:cNvPr id="1330" name="Shape"/>
              <p:cNvSpPr/>
              <p:nvPr/>
            </p:nvSpPr>
            <p:spPr>
              <a:xfrm flipH="1">
                <a:off x="0" y="0"/>
                <a:ext cx="1657957" cy="212242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31" name="Shape"/>
              <p:cNvSpPr/>
              <p:nvPr/>
            </p:nvSpPr>
            <p:spPr>
              <a:xfrm flipH="1">
                <a:off x="154556" y="278564"/>
                <a:ext cx="1187678" cy="1565293"/>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37" name="Group"/>
            <p:cNvGrpSpPr/>
            <p:nvPr/>
          </p:nvGrpSpPr>
          <p:grpSpPr>
            <a:xfrm>
              <a:off x="41115" y="6841667"/>
              <a:ext cx="8285251" cy="709217"/>
              <a:chOff x="0" y="0"/>
              <a:chExt cx="8285250" cy="709215"/>
            </a:xfrm>
          </p:grpSpPr>
          <p:sp>
            <p:nvSpPr>
              <p:cNvPr id="1333" name="Shape"/>
              <p:cNvSpPr/>
              <p:nvPr/>
            </p:nvSpPr>
            <p:spPr>
              <a:xfrm>
                <a:off x="6437" y="0"/>
                <a:ext cx="8278814" cy="70921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
                    </a:lnTo>
                    <a:lnTo>
                      <a:pt x="0" y="21600"/>
                    </a:lnTo>
                    <a:lnTo>
                      <a:pt x="21600" y="21540"/>
                    </a:lnTo>
                    <a:lnTo>
                      <a:pt x="21600" y="0"/>
                    </a:lnTo>
                    <a:close/>
                  </a:path>
                </a:pathLst>
              </a:custGeom>
              <a:solidFill>
                <a:srgbClr val="E5E5E5"/>
              </a:solidFill>
              <a:ln w="12700" cap="flat">
                <a:noFill/>
                <a:miter lim="400000"/>
              </a:ln>
              <a:effectLst/>
            </p:spPr>
            <p:txBody>
              <a:bodyPr wrap="square" lIns="0" tIns="0" rIns="0" bIns="0" numCol="1" anchor="ctr">
                <a:noAutofit/>
              </a:bodyPr>
              <a:lstStyle/>
              <a:p>
                <a:endParaRPr sz="1266"/>
              </a:p>
            </p:txBody>
          </p:sp>
          <p:grpSp>
            <p:nvGrpSpPr>
              <p:cNvPr id="1336" name="Group"/>
              <p:cNvGrpSpPr/>
              <p:nvPr/>
            </p:nvGrpSpPr>
            <p:grpSpPr>
              <a:xfrm>
                <a:off x="0" y="288180"/>
                <a:ext cx="8166512" cy="132658"/>
                <a:chOff x="0" y="0"/>
                <a:chExt cx="8166511" cy="132657"/>
              </a:xfrm>
            </p:grpSpPr>
            <p:sp>
              <p:nvSpPr>
                <p:cNvPr id="1334" name="Shape"/>
                <p:cNvSpPr/>
                <p:nvPr/>
              </p:nvSpPr>
              <p:spPr>
                <a:xfrm flipH="1">
                  <a:off x="4187361" y="0"/>
                  <a:ext cx="3979151" cy="132658"/>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sp>
              <p:nvSpPr>
                <p:cNvPr id="1335" name="Shape"/>
                <p:cNvSpPr/>
                <p:nvPr/>
              </p:nvSpPr>
              <p:spPr>
                <a:xfrm flipH="1">
                  <a:off x="0" y="0"/>
                  <a:ext cx="3979150" cy="132658"/>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grpSp>
          <p:nvGrpSpPr>
            <p:cNvPr id="1345" name="Group"/>
            <p:cNvGrpSpPr/>
            <p:nvPr/>
          </p:nvGrpSpPr>
          <p:grpSpPr>
            <a:xfrm>
              <a:off x="1407067" y="1135593"/>
              <a:ext cx="11578246" cy="7488937"/>
              <a:chOff x="-1375114" y="-3475153"/>
              <a:chExt cx="11578245" cy="7488936"/>
            </a:xfrm>
          </p:grpSpPr>
          <p:sp>
            <p:nvSpPr>
              <p:cNvPr id="1338" name="Shape"/>
              <p:cNvSpPr/>
              <p:nvPr/>
            </p:nvSpPr>
            <p:spPr>
              <a:xfrm>
                <a:off x="324471" y="-233620"/>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rgbClr val="3197E0"/>
              </a:solidFill>
              <a:ln w="12700" cap="flat">
                <a:noFill/>
                <a:miter lim="400000"/>
              </a:ln>
              <a:effectLst/>
            </p:spPr>
            <p:txBody>
              <a:bodyPr wrap="square" lIns="0" tIns="0" rIns="0" bIns="0" numCol="1" anchor="ctr">
                <a:noAutofit/>
              </a:bodyPr>
              <a:lstStyle/>
              <a:p>
                <a:endParaRPr sz="1266" dirty="0"/>
              </a:p>
            </p:txBody>
          </p:sp>
          <p:sp>
            <p:nvSpPr>
              <p:cNvPr id="1340" name="Person attends GP surgery. GP recommends CCL"/>
              <p:cNvSpPr txBox="1"/>
              <p:nvPr/>
            </p:nvSpPr>
            <p:spPr>
              <a:xfrm>
                <a:off x="6903100" y="2803468"/>
                <a:ext cx="2923869" cy="12103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lvl1pPr>
                  <a:defRPr sz="2400"/>
                </a:lvl1pPr>
              </a:lstStyle>
              <a:p>
                <a:r>
                  <a:rPr sz="1687" dirty="0"/>
                  <a:t>Person attends GP surgery. GP recommends CCL</a:t>
                </a:r>
              </a:p>
            </p:txBody>
          </p:sp>
          <p:sp>
            <p:nvSpPr>
              <p:cNvPr id="1341" name="Person continues to meet chaplain for as long as they need to"/>
              <p:cNvSpPr txBox="1"/>
              <p:nvPr/>
            </p:nvSpPr>
            <p:spPr>
              <a:xfrm>
                <a:off x="7797536" y="-1342328"/>
                <a:ext cx="2405595" cy="19487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lvl1pPr>
                  <a:defRPr sz="2400"/>
                </a:lvl1pPr>
              </a:lstStyle>
              <a:p>
                <a:r>
                  <a:rPr sz="1687" dirty="0"/>
                  <a:t>Person continues to meet chaplain for as long as they need to</a:t>
                </a:r>
              </a:p>
            </p:txBody>
          </p:sp>
          <p:sp>
            <p:nvSpPr>
              <p:cNvPr id="1342" name="Person meets with chaplain. Chaplain listens"/>
              <p:cNvSpPr txBox="1"/>
              <p:nvPr/>
            </p:nvSpPr>
            <p:spPr>
              <a:xfrm>
                <a:off x="-1375114" y="-1012634"/>
                <a:ext cx="2422801" cy="12103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lvl1pPr>
                  <a:defRPr sz="2400"/>
                </a:lvl1pPr>
              </a:lstStyle>
              <a:p>
                <a:r>
                  <a:rPr sz="1687" dirty="0"/>
                  <a:t>Person meets with chaplain. Chaplain listens</a:t>
                </a:r>
              </a:p>
            </p:txBody>
          </p:sp>
          <p:sp>
            <p:nvSpPr>
              <p:cNvPr id="1343" name="Person discharges self from CCL"/>
              <p:cNvSpPr txBox="1"/>
              <p:nvPr/>
            </p:nvSpPr>
            <p:spPr>
              <a:xfrm>
                <a:off x="-931543" y="-3448088"/>
                <a:ext cx="1849550" cy="15795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lvl1pPr>
                  <a:defRPr sz="2400"/>
                </a:lvl1pPr>
              </a:lstStyle>
              <a:p>
                <a:r>
                  <a:rPr sz="1687" dirty="0"/>
                  <a:t>Person discharges self from CCL</a:t>
                </a:r>
              </a:p>
            </p:txBody>
          </p:sp>
          <p:sp>
            <p:nvSpPr>
              <p:cNvPr id="1344" name="Person completes survey"/>
              <p:cNvSpPr txBox="1"/>
              <p:nvPr/>
            </p:nvSpPr>
            <p:spPr>
              <a:xfrm>
                <a:off x="7052992" y="-3475153"/>
                <a:ext cx="2760211" cy="8410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lvl1pPr>
                  <a:defRPr sz="2400"/>
                </a:lvl1pPr>
              </a:lstStyle>
              <a:p>
                <a:r>
                  <a:rPr sz="1687" dirty="0"/>
                  <a:t>Person completes</a:t>
                </a:r>
                <a:r>
                  <a:rPr lang="en-GB" sz="1687" dirty="0"/>
                  <a:t> follow up</a:t>
                </a:r>
                <a:endParaRPr sz="1687" dirty="0"/>
              </a:p>
            </p:txBody>
          </p:sp>
        </p:grpSp>
        <p:grpSp>
          <p:nvGrpSpPr>
            <p:cNvPr id="1349" name="Group"/>
            <p:cNvGrpSpPr/>
            <p:nvPr/>
          </p:nvGrpSpPr>
          <p:grpSpPr>
            <a:xfrm>
              <a:off x="3417725" y="3024226"/>
              <a:ext cx="7102658" cy="2193216"/>
              <a:chOff x="-5832656" y="0"/>
              <a:chExt cx="7102656" cy="2193214"/>
            </a:xfrm>
          </p:grpSpPr>
          <p:sp>
            <p:nvSpPr>
              <p:cNvPr id="1346" name="Shape"/>
              <p:cNvSpPr/>
              <p:nvPr/>
            </p:nvSpPr>
            <p:spPr>
              <a:xfrm>
                <a:off x="0" y="0"/>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rgbClr val="72B1D7"/>
              </a:solidFill>
              <a:ln w="12700" cap="flat">
                <a:noFill/>
                <a:miter lim="400000"/>
              </a:ln>
              <a:effectLst/>
            </p:spPr>
            <p:txBody>
              <a:bodyPr wrap="square" lIns="0" tIns="0" rIns="0" bIns="0" numCol="1" anchor="ctr">
                <a:noAutofit/>
              </a:bodyPr>
              <a:lstStyle/>
              <a:p>
                <a:endParaRPr sz="1266"/>
              </a:p>
            </p:txBody>
          </p:sp>
          <p:sp>
            <p:nvSpPr>
              <p:cNvPr id="1347" name="Shape"/>
              <p:cNvSpPr/>
              <p:nvPr/>
            </p:nvSpPr>
            <p:spPr>
              <a:xfrm>
                <a:off x="319314" y="400627"/>
                <a:ext cx="631372" cy="46874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solidFill>
              <a:ln w="12700" cap="flat">
                <a:noFill/>
                <a:miter lim="400000"/>
              </a:ln>
              <a:effectLst/>
            </p:spPr>
            <p:txBody>
              <a:bodyPr wrap="square" lIns="0" tIns="0" rIns="0" bIns="0" numCol="1" anchor="ctr">
                <a:noAutofit/>
              </a:bodyPr>
              <a:lstStyle/>
              <a:p>
                <a:endParaRPr sz="1266"/>
              </a:p>
            </p:txBody>
          </p:sp>
          <p:sp>
            <p:nvSpPr>
              <p:cNvPr id="1348" name="Shape"/>
              <p:cNvSpPr/>
              <p:nvPr/>
            </p:nvSpPr>
            <p:spPr>
              <a:xfrm>
                <a:off x="-5832657" y="1724469"/>
                <a:ext cx="631372" cy="46874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solidFill>
              <a:ln w="12700" cap="flat">
                <a:noFill/>
                <a:miter lim="400000"/>
              </a:ln>
              <a:effectLst/>
            </p:spPr>
            <p:txBody>
              <a:bodyPr wrap="square" lIns="0" tIns="0" rIns="0" bIns="0" numCol="1" anchor="ctr">
                <a:noAutofit/>
              </a:bodyPr>
              <a:lstStyle/>
              <a:p>
                <a:endParaRPr sz="1266"/>
              </a:p>
            </p:txBody>
          </p:sp>
        </p:grpSp>
        <p:sp>
          <p:nvSpPr>
            <p:cNvPr id="1350" name="Group"/>
            <p:cNvSpPr/>
            <p:nvPr/>
          </p:nvSpPr>
          <p:spPr>
            <a:xfrm>
              <a:off x="3465532" y="1608255"/>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rgbClr val="999999"/>
            </a:solidFill>
            <a:ln w="12700" cap="flat">
              <a:noFill/>
              <a:miter lim="400000"/>
            </a:ln>
            <a:effectLst/>
          </p:spPr>
          <p:txBody>
            <a:bodyPr wrap="square" lIns="0" tIns="0" rIns="0" bIns="0" numCol="1" anchor="ctr">
              <a:noAutofit/>
            </a:bodyPr>
            <a:lstStyle/>
            <a:p>
              <a:endParaRPr sz="1266"/>
            </a:p>
          </p:txBody>
        </p:sp>
        <p:sp>
          <p:nvSpPr>
            <p:cNvPr id="1351" name="Sun"/>
            <p:cNvSpPr/>
            <p:nvPr/>
          </p:nvSpPr>
          <p:spPr>
            <a:xfrm>
              <a:off x="3465532" y="1608255"/>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912" y="3909"/>
                  </a:lnTo>
                  <a:cubicBezTo>
                    <a:pt x="9458" y="3767"/>
                    <a:pt x="10107" y="3684"/>
                    <a:pt x="10795" y="3684"/>
                  </a:cubicBezTo>
                  <a:cubicBezTo>
                    <a:pt x="11488" y="3684"/>
                    <a:pt x="12138" y="3766"/>
                    <a:pt x="12695" y="3914"/>
                  </a:cubicBezTo>
                  <a:lnTo>
                    <a:pt x="10800" y="0"/>
                  </a:lnTo>
                  <a:close/>
                  <a:moveTo>
                    <a:pt x="18430" y="3160"/>
                  </a:moveTo>
                  <a:lnTo>
                    <a:pt x="14332" y="4591"/>
                  </a:lnTo>
                  <a:cubicBezTo>
                    <a:pt x="14828" y="4880"/>
                    <a:pt x="15340" y="5278"/>
                    <a:pt x="15826" y="5764"/>
                  </a:cubicBezTo>
                  <a:cubicBezTo>
                    <a:pt x="16317" y="6255"/>
                    <a:pt x="16717" y="6774"/>
                    <a:pt x="17006" y="7265"/>
                  </a:cubicBezTo>
                  <a:lnTo>
                    <a:pt x="18430" y="3160"/>
                  </a:lnTo>
                  <a:close/>
                  <a:moveTo>
                    <a:pt x="3160" y="3172"/>
                  </a:moveTo>
                  <a:lnTo>
                    <a:pt x="4591" y="7270"/>
                  </a:lnTo>
                  <a:cubicBezTo>
                    <a:pt x="4880" y="6773"/>
                    <a:pt x="5278" y="6260"/>
                    <a:pt x="5764" y="5774"/>
                  </a:cubicBezTo>
                  <a:cubicBezTo>
                    <a:pt x="6255" y="5283"/>
                    <a:pt x="6774" y="4885"/>
                    <a:pt x="7265" y="4596"/>
                  </a:cubicBezTo>
                  <a:lnTo>
                    <a:pt x="3160" y="3172"/>
                  </a:lnTo>
                  <a:close/>
                  <a:moveTo>
                    <a:pt x="10800" y="4661"/>
                  </a:moveTo>
                  <a:cubicBezTo>
                    <a:pt x="7400" y="4661"/>
                    <a:pt x="4633" y="7427"/>
                    <a:pt x="4633" y="10827"/>
                  </a:cubicBezTo>
                  <a:cubicBezTo>
                    <a:pt x="4633" y="14227"/>
                    <a:pt x="7400" y="16994"/>
                    <a:pt x="10800" y="16994"/>
                  </a:cubicBezTo>
                  <a:cubicBezTo>
                    <a:pt x="14200" y="16994"/>
                    <a:pt x="16967" y="14227"/>
                    <a:pt x="16967" y="10827"/>
                  </a:cubicBezTo>
                  <a:cubicBezTo>
                    <a:pt x="16967" y="7427"/>
                    <a:pt x="14200" y="4661"/>
                    <a:pt x="10800" y="4661"/>
                  </a:cubicBezTo>
                  <a:close/>
                  <a:moveTo>
                    <a:pt x="3914" y="8907"/>
                  </a:moveTo>
                  <a:lnTo>
                    <a:pt x="0" y="10800"/>
                  </a:lnTo>
                  <a:lnTo>
                    <a:pt x="3909" y="12688"/>
                  </a:lnTo>
                  <a:cubicBezTo>
                    <a:pt x="3767" y="12137"/>
                    <a:pt x="3684" y="11493"/>
                    <a:pt x="3684" y="10805"/>
                  </a:cubicBezTo>
                  <a:cubicBezTo>
                    <a:pt x="3684" y="10112"/>
                    <a:pt x="3766" y="9464"/>
                    <a:pt x="3914" y="8907"/>
                  </a:cubicBezTo>
                  <a:close/>
                  <a:moveTo>
                    <a:pt x="17693" y="8907"/>
                  </a:moveTo>
                  <a:cubicBezTo>
                    <a:pt x="17835" y="9458"/>
                    <a:pt x="17916" y="10102"/>
                    <a:pt x="17916" y="10790"/>
                  </a:cubicBezTo>
                  <a:cubicBezTo>
                    <a:pt x="17916" y="11483"/>
                    <a:pt x="17835" y="12131"/>
                    <a:pt x="17688" y="12688"/>
                  </a:cubicBezTo>
                  <a:lnTo>
                    <a:pt x="21600" y="10795"/>
                  </a:lnTo>
                  <a:lnTo>
                    <a:pt x="17693" y="8907"/>
                  </a:lnTo>
                  <a:close/>
                  <a:moveTo>
                    <a:pt x="17011" y="14332"/>
                  </a:moveTo>
                  <a:cubicBezTo>
                    <a:pt x="16722" y="14828"/>
                    <a:pt x="16323" y="15340"/>
                    <a:pt x="15838" y="15826"/>
                  </a:cubicBezTo>
                  <a:cubicBezTo>
                    <a:pt x="15346" y="16317"/>
                    <a:pt x="14828" y="16717"/>
                    <a:pt x="14337" y="17006"/>
                  </a:cubicBezTo>
                  <a:lnTo>
                    <a:pt x="18440" y="18430"/>
                  </a:lnTo>
                  <a:lnTo>
                    <a:pt x="17011" y="14332"/>
                  </a:lnTo>
                  <a:close/>
                  <a:moveTo>
                    <a:pt x="4596" y="14337"/>
                  </a:moveTo>
                  <a:lnTo>
                    <a:pt x="3172" y="18440"/>
                  </a:lnTo>
                  <a:lnTo>
                    <a:pt x="7270" y="17011"/>
                  </a:lnTo>
                  <a:cubicBezTo>
                    <a:pt x="6773" y="16722"/>
                    <a:pt x="6260" y="16323"/>
                    <a:pt x="5774" y="15838"/>
                  </a:cubicBezTo>
                  <a:cubicBezTo>
                    <a:pt x="5283" y="15346"/>
                    <a:pt x="4885" y="14828"/>
                    <a:pt x="4596" y="14337"/>
                  </a:cubicBezTo>
                  <a:close/>
                  <a:moveTo>
                    <a:pt x="8907" y="17688"/>
                  </a:moveTo>
                  <a:lnTo>
                    <a:pt x="10800" y="21600"/>
                  </a:lnTo>
                  <a:lnTo>
                    <a:pt x="12688" y="17693"/>
                  </a:lnTo>
                  <a:cubicBezTo>
                    <a:pt x="12142" y="17835"/>
                    <a:pt x="11493" y="17916"/>
                    <a:pt x="10805" y="17916"/>
                  </a:cubicBezTo>
                  <a:cubicBezTo>
                    <a:pt x="10112" y="17916"/>
                    <a:pt x="9464" y="17835"/>
                    <a:pt x="8907" y="17688"/>
                  </a:cubicBezTo>
                  <a:close/>
                </a:path>
              </a:pathLst>
            </a:custGeom>
            <a:solidFill>
              <a:schemeClr val="accent3">
                <a:satOff val="18648"/>
                <a:lumOff val="5971"/>
              </a:schemeClr>
            </a:solidFill>
            <a:ln w="12700" cap="flat">
              <a:noFill/>
              <a:miter lim="400000"/>
            </a:ln>
            <a:effectLst/>
          </p:spPr>
          <p:txBody>
            <a:bodyPr wrap="square" lIns="0" tIns="0" rIns="0" bIns="0" numCol="1" anchor="t">
              <a:noAutofit/>
            </a:bodyPr>
            <a:lstStyle/>
            <a:p>
              <a:endParaRPr sz="1266"/>
            </a:p>
          </p:txBody>
        </p:sp>
        <p:sp>
          <p:nvSpPr>
            <p:cNvPr id="1352" name="Medical Cross"/>
            <p:cNvSpPr/>
            <p:nvPr/>
          </p:nvSpPr>
          <p:spPr>
            <a:xfrm>
              <a:off x="9557887" y="5856328"/>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8006" y="3400"/>
                  </a:moveTo>
                  <a:lnTo>
                    <a:pt x="13596" y="3400"/>
                  </a:lnTo>
                  <a:lnTo>
                    <a:pt x="13596" y="8006"/>
                  </a:lnTo>
                  <a:lnTo>
                    <a:pt x="18201" y="8006"/>
                  </a:lnTo>
                  <a:lnTo>
                    <a:pt x="18201" y="13595"/>
                  </a:lnTo>
                  <a:lnTo>
                    <a:pt x="13596" y="13595"/>
                  </a:lnTo>
                  <a:lnTo>
                    <a:pt x="13596" y="18201"/>
                  </a:lnTo>
                  <a:lnTo>
                    <a:pt x="8006" y="18201"/>
                  </a:lnTo>
                  <a:lnTo>
                    <a:pt x="8006" y="13595"/>
                  </a:lnTo>
                  <a:lnTo>
                    <a:pt x="3400" y="13595"/>
                  </a:lnTo>
                  <a:lnTo>
                    <a:pt x="3400" y="8006"/>
                  </a:lnTo>
                  <a:lnTo>
                    <a:pt x="8006" y="8006"/>
                  </a:lnTo>
                  <a:lnTo>
                    <a:pt x="8006" y="3400"/>
                  </a:lnTo>
                  <a:close/>
                </a:path>
              </a:pathLst>
            </a:custGeom>
            <a:solidFill>
              <a:srgbClr val="3484C9"/>
            </a:solidFill>
            <a:ln w="12700" cap="flat">
              <a:noFill/>
              <a:miter lim="400000"/>
            </a:ln>
            <a:effectLst/>
          </p:spPr>
          <p:txBody>
            <a:bodyPr wrap="square" lIns="0" tIns="0" rIns="0" bIns="0" numCol="1" anchor="t">
              <a:noAutofit/>
            </a:bodyPr>
            <a:lstStyle/>
            <a:p>
              <a:endParaRPr sz="1266"/>
            </a:p>
          </p:txBody>
        </p:sp>
      </p:grpSp>
      <p:pic>
        <p:nvPicPr>
          <p:cNvPr id="1354" name="pasted-image.pdf" descr="pasted-image.pdf"/>
          <p:cNvPicPr>
            <a:picLocks noChangeAspect="1"/>
          </p:cNvPicPr>
          <p:nvPr/>
        </p:nvPicPr>
        <p:blipFill>
          <a:blip r:embed="rId2"/>
          <a:stretch>
            <a:fillRect/>
          </a:stretch>
        </p:blipFill>
        <p:spPr>
          <a:xfrm>
            <a:off x="7551471" y="462702"/>
            <a:ext cx="910785" cy="683088"/>
          </a:xfrm>
          <a:prstGeom prst="rect">
            <a:avLst/>
          </a:prstGeom>
          <a:ln w="12700">
            <a:miter lim="400000"/>
          </a:ln>
        </p:spPr>
      </p:pic>
      <p:sp>
        <p:nvSpPr>
          <p:cNvPr id="1355" name="Start"/>
          <p:cNvSpPr txBox="1"/>
          <p:nvPr/>
        </p:nvSpPr>
        <p:spPr>
          <a:xfrm>
            <a:off x="2753257" y="4494676"/>
            <a:ext cx="41440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r>
              <a:rPr sz="1266" dirty="0"/>
              <a:t>Start</a:t>
            </a:r>
          </a:p>
        </p:txBody>
      </p:sp>
      <p:sp>
        <p:nvSpPr>
          <p:cNvPr id="1356" name="Finish"/>
          <p:cNvSpPr txBox="1"/>
          <p:nvPr/>
        </p:nvSpPr>
        <p:spPr>
          <a:xfrm>
            <a:off x="8585266" y="399988"/>
            <a:ext cx="517770"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r>
              <a:rPr sz="1266" dirty="0"/>
              <a:t>Finish</a:t>
            </a:r>
          </a:p>
        </p:txBody>
      </p:sp>
      <p:pic>
        <p:nvPicPr>
          <p:cNvPr id="51" name="pasted-image.pdf" descr="pasted-image.pdf"/>
          <p:cNvPicPr>
            <a:picLocks noChangeAspect="1"/>
          </p:cNvPicPr>
          <p:nvPr/>
        </p:nvPicPr>
        <p:blipFill>
          <a:blip r:embed="rId2"/>
          <a:stretch>
            <a:fillRect/>
          </a:stretch>
        </p:blipFill>
        <p:spPr>
          <a:xfrm>
            <a:off x="1668040" y="313814"/>
            <a:ext cx="8725581" cy="6544186"/>
          </a:xfrm>
          <a:prstGeom prst="rect">
            <a:avLst/>
          </a:prstGeom>
          <a:ln w="12700">
            <a:miter lim="400000"/>
          </a:ln>
        </p:spPr>
      </p:pic>
      <p:pic>
        <p:nvPicPr>
          <p:cNvPr id="52" name="pasted-image.pdf" descr="pasted-image.pdf">
            <a:extLst>
              <a:ext uri="{FF2B5EF4-FFF2-40B4-BE49-F238E27FC236}">
                <a16:creationId xmlns:a16="http://schemas.microsoft.com/office/drawing/2014/main" id="{39A3907F-DF8B-884F-B858-44F43ECE71AB}"/>
              </a:ext>
            </a:extLst>
          </p:cNvPr>
          <p:cNvPicPr>
            <a:picLocks noChangeAspect="1"/>
          </p:cNvPicPr>
          <p:nvPr/>
        </p:nvPicPr>
        <p:blipFill>
          <a:blip r:embed="rId2"/>
          <a:stretch>
            <a:fillRect/>
          </a:stretch>
        </p:blipFill>
        <p:spPr>
          <a:xfrm>
            <a:off x="7433543" y="3707505"/>
            <a:ext cx="910785" cy="683088"/>
          </a:xfrm>
          <a:prstGeom prst="rect">
            <a:avLst/>
          </a:prstGeom>
          <a:ln w="12700">
            <a:miter lim="400000"/>
          </a:ln>
        </p:spPr>
      </p:pic>
      <p:sp>
        <p:nvSpPr>
          <p:cNvPr id="2" name="TextBox 1">
            <a:extLst>
              <a:ext uri="{FF2B5EF4-FFF2-40B4-BE49-F238E27FC236}">
                <a16:creationId xmlns:a16="http://schemas.microsoft.com/office/drawing/2014/main" id="{8B49DD41-2C6E-1E4A-A87B-C96503791B04}"/>
              </a:ext>
            </a:extLst>
          </p:cNvPr>
          <p:cNvSpPr txBox="1"/>
          <p:nvPr/>
        </p:nvSpPr>
        <p:spPr>
          <a:xfrm>
            <a:off x="6770681" y="3446265"/>
            <a:ext cx="1314719" cy="287130"/>
          </a:xfrm>
          <a:prstGeom prst="rect">
            <a:avLst/>
          </a:prstGeom>
          <a:noFill/>
        </p:spPr>
        <p:txBody>
          <a:bodyPr wrap="none" rtlCol="0">
            <a:spAutoFit/>
          </a:bodyPr>
          <a:lstStyle/>
          <a:p>
            <a:r>
              <a:rPr lang="en-US" sz="1266" dirty="0">
                <a:solidFill>
                  <a:srgbClr val="FF0000"/>
                </a:solidFill>
              </a:rPr>
              <a:t>Baseline PROM</a:t>
            </a:r>
          </a:p>
        </p:txBody>
      </p:sp>
      <p:sp>
        <p:nvSpPr>
          <p:cNvPr id="54" name="TextBox 53">
            <a:extLst>
              <a:ext uri="{FF2B5EF4-FFF2-40B4-BE49-F238E27FC236}">
                <a16:creationId xmlns:a16="http://schemas.microsoft.com/office/drawing/2014/main" id="{EC67F72B-6307-9B46-8400-7C734F4E24A4}"/>
              </a:ext>
            </a:extLst>
          </p:cNvPr>
          <p:cNvSpPr txBox="1"/>
          <p:nvPr/>
        </p:nvSpPr>
        <p:spPr>
          <a:xfrm>
            <a:off x="6484892" y="175004"/>
            <a:ext cx="1936684" cy="287130"/>
          </a:xfrm>
          <a:prstGeom prst="rect">
            <a:avLst/>
          </a:prstGeom>
          <a:noFill/>
        </p:spPr>
        <p:txBody>
          <a:bodyPr wrap="none" rtlCol="0">
            <a:spAutoFit/>
          </a:bodyPr>
          <a:lstStyle/>
          <a:p>
            <a:r>
              <a:rPr lang="en-US" sz="1266" dirty="0">
                <a:solidFill>
                  <a:srgbClr val="FF0000"/>
                </a:solidFill>
              </a:rPr>
              <a:t>Post intervention PROM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503 -0.02019 L 0.26501 -0.29427 " pathEditMode="relative" rAng="0" ptsTypes="AA">
                                      <p:cBhvr>
                                        <p:cTn id="6" dur="2000" fill="hold"/>
                                        <p:tgtEl>
                                          <p:spTgt spid="51"/>
                                        </p:tgtEl>
                                        <p:attrNameLst>
                                          <p:attrName>ppt_x</p:attrName>
                                          <p:attrName>ppt_y</p:attrName>
                                        </p:attrNameLst>
                                      </p:cBhvr>
                                      <p:rCtr x="14502" y="-13704"/>
                                    </p:animMotion>
                                  </p:childTnLst>
                                </p:cTn>
                              </p:par>
                              <p:par>
                                <p:cTn id="7" presetID="53" presetClass="exit" presetSubtype="32" fill="hold" nodeType="withEffect">
                                  <p:stCondLst>
                                    <p:cond delay="0"/>
                                  </p:stCondLst>
                                  <p:childTnLst>
                                    <p:anim calcmode="lin" valueType="num">
                                      <p:cBhvr>
                                        <p:cTn id="8" dur="2000"/>
                                        <p:tgtEl>
                                          <p:spTgt spid="51"/>
                                        </p:tgtEl>
                                        <p:attrNameLst>
                                          <p:attrName>ppt_w</p:attrName>
                                        </p:attrNameLst>
                                      </p:cBhvr>
                                      <p:tavLst>
                                        <p:tav tm="0">
                                          <p:val>
                                            <p:strVal val="ppt_w"/>
                                          </p:val>
                                        </p:tav>
                                        <p:tav tm="100000">
                                          <p:val>
                                            <p:fltVal val="0"/>
                                          </p:val>
                                        </p:tav>
                                      </p:tavLst>
                                    </p:anim>
                                    <p:anim calcmode="lin" valueType="num">
                                      <p:cBhvr>
                                        <p:cTn id="9" dur="2000"/>
                                        <p:tgtEl>
                                          <p:spTgt spid="51"/>
                                        </p:tgtEl>
                                        <p:attrNameLst>
                                          <p:attrName>ppt_h</p:attrName>
                                        </p:attrNameLst>
                                      </p:cBhvr>
                                      <p:tavLst>
                                        <p:tav tm="0">
                                          <p:val>
                                            <p:strVal val="ppt_h"/>
                                          </p:val>
                                        </p:tav>
                                        <p:tav tm="100000">
                                          <p:val>
                                            <p:fltVal val="0"/>
                                          </p:val>
                                        </p:tav>
                                      </p:tavLst>
                                    </p:anim>
                                    <p:animEffect transition="out" filter="fade">
                                      <p:cBhvr>
                                        <p:cTn id="10" dur="2000"/>
                                        <p:tgtEl>
                                          <p:spTgt spid="51"/>
                                        </p:tgtEl>
                                      </p:cBhvr>
                                    </p:animEffect>
                                    <p:set>
                                      <p:cBhvr>
                                        <p:cTn id="11" dur="1" fill="hold">
                                          <p:stCondLst>
                                            <p:cond delay="1999"/>
                                          </p:stCondLst>
                                        </p:cTn>
                                        <p:tgtEl>
                                          <p:spTgt spid="5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1EA5-7633-2846-91A8-F000A097E5B5}"/>
              </a:ext>
            </a:extLst>
          </p:cNvPr>
          <p:cNvSpPr>
            <a:spLocks noGrp="1"/>
          </p:cNvSpPr>
          <p:nvPr>
            <p:ph type="title"/>
          </p:nvPr>
        </p:nvSpPr>
        <p:spPr/>
        <p:txBody>
          <a:bodyPr/>
          <a:lstStyle/>
          <a:p>
            <a:r>
              <a:rPr lang="en-US" dirty="0"/>
              <a:t>Results (n = 101)</a:t>
            </a:r>
          </a:p>
        </p:txBody>
      </p:sp>
      <p:sp>
        <p:nvSpPr>
          <p:cNvPr id="3" name="Text Placeholder 2">
            <a:extLst>
              <a:ext uri="{FF2B5EF4-FFF2-40B4-BE49-F238E27FC236}">
                <a16:creationId xmlns:a16="http://schemas.microsoft.com/office/drawing/2014/main" id="{4DFAE32E-701C-634C-BCAB-6A4CD06FB180}"/>
              </a:ext>
            </a:extLst>
          </p:cNvPr>
          <p:cNvSpPr>
            <a:spLocks noGrp="1"/>
          </p:cNvSpPr>
          <p:nvPr>
            <p:ph type="body" idx="1"/>
          </p:nvPr>
        </p:nvSpPr>
        <p:spPr>
          <a:xfrm>
            <a:off x="5439364" y="4141347"/>
            <a:ext cx="2857364" cy="713818"/>
          </a:xfrm>
        </p:spPr>
        <p:txBody>
          <a:bodyPr/>
          <a:lstStyle/>
          <a:p>
            <a:r>
              <a:rPr lang="en-US" dirty="0"/>
              <a:t>Baseline</a:t>
            </a:r>
          </a:p>
        </p:txBody>
      </p:sp>
      <p:sp>
        <p:nvSpPr>
          <p:cNvPr id="4" name="Content Placeholder 3">
            <a:extLst>
              <a:ext uri="{FF2B5EF4-FFF2-40B4-BE49-F238E27FC236}">
                <a16:creationId xmlns:a16="http://schemas.microsoft.com/office/drawing/2014/main" id="{BD8893E8-3243-8249-B7C0-12B2A805406A}"/>
              </a:ext>
            </a:extLst>
          </p:cNvPr>
          <p:cNvSpPr>
            <a:spLocks noGrp="1"/>
          </p:cNvSpPr>
          <p:nvPr>
            <p:ph sz="half" idx="2"/>
          </p:nvPr>
        </p:nvSpPr>
        <p:spPr>
          <a:xfrm>
            <a:off x="4800755" y="4054999"/>
            <a:ext cx="2858443" cy="3198613"/>
          </a:xfrm>
        </p:spPr>
        <p:txBody>
          <a:bodyPr/>
          <a:lstStyle/>
          <a:p>
            <a:r>
              <a:rPr lang="en-US" dirty="0"/>
              <a:t>Average PROM score = </a:t>
            </a:r>
            <a:r>
              <a:rPr lang="en-US" sz="2812" dirty="0"/>
              <a:t>8</a:t>
            </a:r>
          </a:p>
        </p:txBody>
      </p:sp>
      <p:sp>
        <p:nvSpPr>
          <p:cNvPr id="5" name="Text Placeholder 4">
            <a:extLst>
              <a:ext uri="{FF2B5EF4-FFF2-40B4-BE49-F238E27FC236}">
                <a16:creationId xmlns:a16="http://schemas.microsoft.com/office/drawing/2014/main" id="{D4AC6523-4D6D-9846-98AE-DB71B520E20D}"/>
              </a:ext>
            </a:extLst>
          </p:cNvPr>
          <p:cNvSpPr>
            <a:spLocks noGrp="1"/>
          </p:cNvSpPr>
          <p:nvPr>
            <p:ph type="body" sz="quarter" idx="3"/>
          </p:nvPr>
        </p:nvSpPr>
        <p:spPr>
          <a:xfrm>
            <a:off x="5176881" y="1330640"/>
            <a:ext cx="2859527" cy="713818"/>
          </a:xfrm>
        </p:spPr>
        <p:txBody>
          <a:bodyPr/>
          <a:lstStyle/>
          <a:p>
            <a:r>
              <a:rPr lang="en-US" dirty="0"/>
              <a:t>Post Intervention</a:t>
            </a:r>
          </a:p>
        </p:txBody>
      </p:sp>
      <p:sp>
        <p:nvSpPr>
          <p:cNvPr id="6" name="Content Placeholder 5">
            <a:extLst>
              <a:ext uri="{FF2B5EF4-FFF2-40B4-BE49-F238E27FC236}">
                <a16:creationId xmlns:a16="http://schemas.microsoft.com/office/drawing/2014/main" id="{1180BD2E-E705-4E40-9B6B-A963DAB1D787}"/>
              </a:ext>
            </a:extLst>
          </p:cNvPr>
          <p:cNvSpPr>
            <a:spLocks noGrp="1"/>
          </p:cNvSpPr>
          <p:nvPr>
            <p:ph sz="quarter" idx="4"/>
          </p:nvPr>
        </p:nvSpPr>
        <p:spPr>
          <a:xfrm>
            <a:off x="4897620" y="2280857"/>
            <a:ext cx="2859526" cy="3198613"/>
          </a:xfrm>
        </p:spPr>
        <p:txBody>
          <a:bodyPr/>
          <a:lstStyle/>
          <a:p>
            <a:r>
              <a:rPr lang="en-US" dirty="0"/>
              <a:t>Average PROM score = </a:t>
            </a:r>
            <a:r>
              <a:rPr lang="en-US" sz="2812" dirty="0"/>
              <a:t>12</a:t>
            </a:r>
          </a:p>
        </p:txBody>
      </p:sp>
      <p:pic>
        <p:nvPicPr>
          <p:cNvPr id="7" name="Picture 6" descr="Chart, funnel chart&#10;&#10;Description automatically generated">
            <a:extLst>
              <a:ext uri="{FF2B5EF4-FFF2-40B4-BE49-F238E27FC236}">
                <a16:creationId xmlns:a16="http://schemas.microsoft.com/office/drawing/2014/main" id="{D0502A1B-3342-054A-9686-A160AC9BD523}"/>
              </a:ext>
            </a:extLst>
          </p:cNvPr>
          <p:cNvPicPr>
            <a:picLocks noChangeAspect="1"/>
          </p:cNvPicPr>
          <p:nvPr/>
        </p:nvPicPr>
        <p:blipFill rotWithShape="1">
          <a:blip r:embed="rId2"/>
          <a:srcRect r="6651"/>
          <a:stretch/>
        </p:blipFill>
        <p:spPr>
          <a:xfrm>
            <a:off x="671158" y="0"/>
            <a:ext cx="4305271" cy="6858000"/>
          </a:xfrm>
          <a:prstGeom prst="rect">
            <a:avLst/>
          </a:prstGeom>
          <a:ln w="12700">
            <a:solidFill>
              <a:schemeClr val="tx1"/>
            </a:solidFill>
          </a:ln>
        </p:spPr>
      </p:pic>
      <p:sp>
        <p:nvSpPr>
          <p:cNvPr id="8" name="Right Arrow 7">
            <a:extLst>
              <a:ext uri="{FF2B5EF4-FFF2-40B4-BE49-F238E27FC236}">
                <a16:creationId xmlns:a16="http://schemas.microsoft.com/office/drawing/2014/main" id="{6D71E70A-DF58-A74C-98CD-48B2960473CB}"/>
              </a:ext>
            </a:extLst>
          </p:cNvPr>
          <p:cNvSpPr/>
          <p:nvPr/>
        </p:nvSpPr>
        <p:spPr>
          <a:xfrm rot="10800000">
            <a:off x="3256557" y="3577327"/>
            <a:ext cx="3088396" cy="319094"/>
          </a:xfrm>
          <a:prstGeom prst="rightArrow">
            <a:avLst/>
          </a:prstGeom>
          <a:solidFill>
            <a:srgbClr val="FF8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9" name="Right Arrow 8">
            <a:extLst>
              <a:ext uri="{FF2B5EF4-FFF2-40B4-BE49-F238E27FC236}">
                <a16:creationId xmlns:a16="http://schemas.microsoft.com/office/drawing/2014/main" id="{35C102E7-5727-6B41-94E6-6800E65AE8F7}"/>
              </a:ext>
            </a:extLst>
          </p:cNvPr>
          <p:cNvSpPr/>
          <p:nvPr/>
        </p:nvSpPr>
        <p:spPr>
          <a:xfrm rot="10800000">
            <a:off x="3238987" y="1971614"/>
            <a:ext cx="3088396" cy="31909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0" name="Picture 9" descr="A picture containing logo&#10;&#10;Description automatically generated">
            <a:extLst>
              <a:ext uri="{FF2B5EF4-FFF2-40B4-BE49-F238E27FC236}">
                <a16:creationId xmlns:a16="http://schemas.microsoft.com/office/drawing/2014/main" id="{F5BAB063-D3BA-E344-987A-721DE8D052DC}"/>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29922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5D21-AA30-834D-A55D-55D2B0BF9F46}"/>
              </a:ext>
            </a:extLst>
          </p:cNvPr>
          <p:cNvSpPr>
            <a:spLocks noGrp="1"/>
          </p:cNvSpPr>
          <p:nvPr>
            <p:ph type="title"/>
          </p:nvPr>
        </p:nvSpPr>
        <p:spPr/>
        <p:txBody>
          <a:bodyPr/>
          <a:lstStyle/>
          <a:p>
            <a:r>
              <a:rPr lang="en-US" dirty="0"/>
              <a:t>AND?</a:t>
            </a:r>
          </a:p>
        </p:txBody>
      </p:sp>
      <p:sp>
        <p:nvSpPr>
          <p:cNvPr id="3" name="Text Placeholder 2">
            <a:extLst>
              <a:ext uri="{FF2B5EF4-FFF2-40B4-BE49-F238E27FC236}">
                <a16:creationId xmlns:a16="http://schemas.microsoft.com/office/drawing/2014/main" id="{22E7E857-D911-EB47-813D-DC4A589FCC14}"/>
              </a:ext>
            </a:extLst>
          </p:cNvPr>
          <p:cNvSpPr>
            <a:spLocks noGrp="1"/>
          </p:cNvSpPr>
          <p:nvPr>
            <p:ph type="body" idx="1"/>
          </p:nvPr>
        </p:nvSpPr>
        <p:spPr/>
        <p:txBody>
          <a:bodyPr/>
          <a:lstStyle/>
          <a:p>
            <a:r>
              <a:rPr lang="en-US" dirty="0"/>
              <a:t>People who saw chaplain</a:t>
            </a:r>
          </a:p>
        </p:txBody>
      </p:sp>
      <p:sp>
        <p:nvSpPr>
          <p:cNvPr id="4" name="Content Placeholder 3">
            <a:extLst>
              <a:ext uri="{FF2B5EF4-FFF2-40B4-BE49-F238E27FC236}">
                <a16:creationId xmlns:a16="http://schemas.microsoft.com/office/drawing/2014/main" id="{F65A72AC-B8EB-1F4E-9BEB-75FEE4079482}"/>
              </a:ext>
            </a:extLst>
          </p:cNvPr>
          <p:cNvSpPr>
            <a:spLocks noGrp="1"/>
          </p:cNvSpPr>
          <p:nvPr>
            <p:ph sz="half" idx="2"/>
          </p:nvPr>
        </p:nvSpPr>
        <p:spPr>
          <a:xfrm>
            <a:off x="5125305" y="1488985"/>
            <a:ext cx="6264350" cy="2057404"/>
          </a:xfrm>
        </p:spPr>
        <p:txBody>
          <a:bodyPr>
            <a:normAutofit fontScale="92500" lnSpcReduction="10000"/>
          </a:bodyPr>
          <a:lstStyle/>
          <a:p>
            <a:r>
              <a:rPr lang="en-US" dirty="0"/>
              <a:t>Did not return to GP as much</a:t>
            </a:r>
          </a:p>
          <a:p>
            <a:r>
              <a:rPr lang="en-US" dirty="0"/>
              <a:t>Were seen quicker, cheaper and possibly better?</a:t>
            </a:r>
          </a:p>
          <a:p>
            <a:r>
              <a:rPr lang="en-US" dirty="0"/>
              <a:t>Didn’t need meds</a:t>
            </a:r>
          </a:p>
          <a:p>
            <a:r>
              <a:rPr lang="en-US" dirty="0"/>
              <a:t>Didn’t get labelled</a:t>
            </a:r>
          </a:p>
          <a:p>
            <a:r>
              <a:rPr lang="en-US" dirty="0"/>
              <a:t>Got heard</a:t>
            </a:r>
          </a:p>
        </p:txBody>
      </p:sp>
      <p:sp>
        <p:nvSpPr>
          <p:cNvPr id="5" name="Text Placeholder 4">
            <a:extLst>
              <a:ext uri="{FF2B5EF4-FFF2-40B4-BE49-F238E27FC236}">
                <a16:creationId xmlns:a16="http://schemas.microsoft.com/office/drawing/2014/main" id="{E122D560-876A-C14A-9590-C8EED82EF1DF}"/>
              </a:ext>
            </a:extLst>
          </p:cNvPr>
          <p:cNvSpPr>
            <a:spLocks noGrp="1"/>
          </p:cNvSpPr>
          <p:nvPr>
            <p:ph type="body" sz="quarter" idx="3"/>
          </p:nvPr>
        </p:nvSpPr>
        <p:spPr/>
        <p:txBody>
          <a:bodyPr/>
          <a:lstStyle/>
          <a:p>
            <a:r>
              <a:rPr lang="en-US" dirty="0"/>
              <a:t>People who didn’t see chaplain</a:t>
            </a:r>
          </a:p>
        </p:txBody>
      </p:sp>
      <p:sp>
        <p:nvSpPr>
          <p:cNvPr id="6" name="Content Placeholder 5">
            <a:extLst>
              <a:ext uri="{FF2B5EF4-FFF2-40B4-BE49-F238E27FC236}">
                <a16:creationId xmlns:a16="http://schemas.microsoft.com/office/drawing/2014/main" id="{13C38F3D-C16A-7E44-9260-283DA6601F30}"/>
              </a:ext>
            </a:extLst>
          </p:cNvPr>
          <p:cNvSpPr>
            <a:spLocks noGrp="1"/>
          </p:cNvSpPr>
          <p:nvPr>
            <p:ph sz="quarter" idx="4"/>
          </p:nvPr>
        </p:nvSpPr>
        <p:spPr/>
        <p:txBody>
          <a:bodyPr>
            <a:normAutofit fontScale="92500" lnSpcReduction="10000"/>
          </a:bodyPr>
          <a:lstStyle/>
          <a:p>
            <a:r>
              <a:rPr lang="en-US" dirty="0"/>
              <a:t>‘Treatment as usual’</a:t>
            </a:r>
          </a:p>
          <a:p>
            <a:r>
              <a:rPr lang="en-US" dirty="0"/>
              <a:t>???</a:t>
            </a:r>
          </a:p>
        </p:txBody>
      </p:sp>
      <p:pic>
        <p:nvPicPr>
          <p:cNvPr id="7" name="Picture 6" descr="A picture containing logo&#10;&#10;Description automatically generated">
            <a:extLst>
              <a:ext uri="{FF2B5EF4-FFF2-40B4-BE49-F238E27FC236}">
                <a16:creationId xmlns:a16="http://schemas.microsoft.com/office/drawing/2014/main" id="{27330520-B077-7B4F-8830-CA13AD4641E5}"/>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1071051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4BF3B-8EF2-F046-A6DB-52E112DF38AC}"/>
              </a:ext>
            </a:extLst>
          </p:cNvPr>
          <p:cNvPicPr>
            <a:picLocks noChangeAspect="1"/>
          </p:cNvPicPr>
          <p:nvPr/>
        </p:nvPicPr>
        <p:blipFill>
          <a:blip r:embed="rId2"/>
          <a:stretch>
            <a:fillRect/>
          </a:stretch>
        </p:blipFill>
        <p:spPr>
          <a:xfrm>
            <a:off x="0" y="685800"/>
            <a:ext cx="12192000" cy="5486400"/>
          </a:xfrm>
          <a:prstGeom prst="rect">
            <a:avLst/>
          </a:prstGeom>
        </p:spPr>
      </p:pic>
    </p:spTree>
    <p:extLst>
      <p:ext uri="{BB962C8B-B14F-4D97-AF65-F5344CB8AC3E}">
        <p14:creationId xmlns:p14="http://schemas.microsoft.com/office/powerpoint/2010/main" val="3978243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A610-967F-E646-99FF-9B582410EA67}"/>
              </a:ext>
            </a:extLst>
          </p:cNvPr>
          <p:cNvSpPr>
            <a:spLocks noGrp="1"/>
          </p:cNvSpPr>
          <p:nvPr>
            <p:ph type="title"/>
          </p:nvPr>
        </p:nvSpPr>
        <p:spPr/>
        <p:txBody>
          <a:bodyPr/>
          <a:lstStyle/>
          <a:p>
            <a:r>
              <a:rPr lang="en-US" dirty="0"/>
              <a:t>RCT</a:t>
            </a:r>
          </a:p>
        </p:txBody>
      </p:sp>
      <p:sp>
        <p:nvSpPr>
          <p:cNvPr id="3" name="Text Placeholder 2">
            <a:extLst>
              <a:ext uri="{FF2B5EF4-FFF2-40B4-BE49-F238E27FC236}">
                <a16:creationId xmlns:a16="http://schemas.microsoft.com/office/drawing/2014/main" id="{3790EE91-944A-3F46-9D05-9AB9B7CF0354}"/>
              </a:ext>
            </a:extLst>
          </p:cNvPr>
          <p:cNvSpPr>
            <a:spLocks noGrp="1"/>
          </p:cNvSpPr>
          <p:nvPr>
            <p:ph type="body" idx="1"/>
          </p:nvPr>
        </p:nvSpPr>
        <p:spPr/>
        <p:txBody>
          <a:bodyPr/>
          <a:lstStyle/>
          <a:p>
            <a:r>
              <a:rPr lang="en-US" dirty="0"/>
              <a:t>Experimental</a:t>
            </a:r>
          </a:p>
        </p:txBody>
      </p:sp>
      <p:sp>
        <p:nvSpPr>
          <p:cNvPr id="4" name="Content Placeholder 3">
            <a:extLst>
              <a:ext uri="{FF2B5EF4-FFF2-40B4-BE49-F238E27FC236}">
                <a16:creationId xmlns:a16="http://schemas.microsoft.com/office/drawing/2014/main" id="{99913397-87AC-AC4C-BB91-7548D244FBFD}"/>
              </a:ext>
            </a:extLst>
          </p:cNvPr>
          <p:cNvSpPr>
            <a:spLocks noGrp="1"/>
          </p:cNvSpPr>
          <p:nvPr>
            <p:ph sz="half" idx="2"/>
          </p:nvPr>
        </p:nvSpPr>
        <p:spPr/>
        <p:txBody>
          <a:bodyPr>
            <a:normAutofit lnSpcReduction="10000"/>
          </a:bodyPr>
          <a:lstStyle/>
          <a:p>
            <a:r>
              <a:rPr lang="en-US" dirty="0"/>
              <a:t>‘modern maladies’/LOADS SHARED</a:t>
            </a:r>
          </a:p>
          <a:p>
            <a:r>
              <a:rPr lang="en-US" dirty="0"/>
              <a:t>Complete baseline measures (PROM, WEMWBS)</a:t>
            </a:r>
          </a:p>
          <a:p>
            <a:r>
              <a:rPr lang="en-US" dirty="0"/>
              <a:t>See chaplain </a:t>
            </a:r>
          </a:p>
          <a:p>
            <a:r>
              <a:rPr lang="en-US" dirty="0"/>
              <a:t>Complete f/up measures 6, 12, 52 weeks</a:t>
            </a:r>
          </a:p>
        </p:txBody>
      </p:sp>
      <p:sp>
        <p:nvSpPr>
          <p:cNvPr id="5" name="Text Placeholder 4">
            <a:extLst>
              <a:ext uri="{FF2B5EF4-FFF2-40B4-BE49-F238E27FC236}">
                <a16:creationId xmlns:a16="http://schemas.microsoft.com/office/drawing/2014/main" id="{59172D0B-FCE7-AF45-B6C4-06F2B0A4B1C8}"/>
              </a:ext>
            </a:extLst>
          </p:cNvPr>
          <p:cNvSpPr>
            <a:spLocks noGrp="1"/>
          </p:cNvSpPr>
          <p:nvPr>
            <p:ph type="body" sz="quarter" idx="3"/>
          </p:nvPr>
        </p:nvSpPr>
        <p:spPr/>
        <p:txBody>
          <a:bodyPr/>
          <a:lstStyle/>
          <a:p>
            <a:r>
              <a:rPr lang="en-US" dirty="0"/>
              <a:t>Control</a:t>
            </a:r>
          </a:p>
        </p:txBody>
      </p:sp>
      <p:sp>
        <p:nvSpPr>
          <p:cNvPr id="6" name="Content Placeholder 5">
            <a:extLst>
              <a:ext uri="{FF2B5EF4-FFF2-40B4-BE49-F238E27FC236}">
                <a16:creationId xmlns:a16="http://schemas.microsoft.com/office/drawing/2014/main" id="{19446CA6-D9DB-2B40-8D10-1E8A9198F54E}"/>
              </a:ext>
            </a:extLst>
          </p:cNvPr>
          <p:cNvSpPr>
            <a:spLocks noGrp="1"/>
          </p:cNvSpPr>
          <p:nvPr>
            <p:ph sz="quarter" idx="4"/>
          </p:nvPr>
        </p:nvSpPr>
        <p:spPr/>
        <p:txBody>
          <a:bodyPr>
            <a:normAutofit lnSpcReduction="10000"/>
          </a:bodyPr>
          <a:lstStyle/>
          <a:p>
            <a:r>
              <a:rPr lang="en-US" dirty="0"/>
              <a:t>‘modern maladies’/LOADS SHARED</a:t>
            </a:r>
          </a:p>
          <a:p>
            <a:r>
              <a:rPr lang="en-US" dirty="0"/>
              <a:t>Complete baseline measures (PROM, WEMWBS)</a:t>
            </a:r>
          </a:p>
          <a:p>
            <a:r>
              <a:rPr lang="en-US" dirty="0"/>
              <a:t>TAU</a:t>
            </a:r>
          </a:p>
          <a:p>
            <a:r>
              <a:rPr lang="en-US" dirty="0"/>
              <a:t>Complete f/up measures 6, 12, 52 weeks</a:t>
            </a:r>
          </a:p>
          <a:p>
            <a:endParaRPr lang="en-US" dirty="0"/>
          </a:p>
        </p:txBody>
      </p:sp>
      <p:pic>
        <p:nvPicPr>
          <p:cNvPr id="7" name="Picture 6" descr="A picture containing logo&#10;&#10;Description automatically generated">
            <a:extLst>
              <a:ext uri="{FF2B5EF4-FFF2-40B4-BE49-F238E27FC236}">
                <a16:creationId xmlns:a16="http://schemas.microsoft.com/office/drawing/2014/main" id="{B5453724-CBD5-9B4D-93F3-EA19AE48E5B6}"/>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4274147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C8D6-2F80-434F-B725-7B0DBD059F67}"/>
              </a:ext>
            </a:extLst>
          </p:cNvPr>
          <p:cNvSpPr>
            <a:spLocks noGrp="1"/>
          </p:cNvSpPr>
          <p:nvPr>
            <p:ph type="title"/>
          </p:nvPr>
        </p:nvSpPr>
        <p:spPr/>
        <p:txBody>
          <a:bodyPr/>
          <a:lstStyle/>
          <a:p>
            <a:r>
              <a:rPr lang="en-US" dirty="0"/>
              <a:t>Recall…</a:t>
            </a:r>
          </a:p>
        </p:txBody>
      </p:sp>
      <p:sp>
        <p:nvSpPr>
          <p:cNvPr id="3" name="Content Placeholder 2">
            <a:extLst>
              <a:ext uri="{FF2B5EF4-FFF2-40B4-BE49-F238E27FC236}">
                <a16:creationId xmlns:a16="http://schemas.microsoft.com/office/drawing/2014/main" id="{1DE612B5-7E93-E742-B0B4-CEE80CFC0BDD}"/>
              </a:ext>
            </a:extLst>
          </p:cNvPr>
          <p:cNvSpPr>
            <a:spLocks noGrp="1"/>
          </p:cNvSpPr>
          <p:nvPr>
            <p:ph idx="1"/>
          </p:nvPr>
        </p:nvSpPr>
        <p:spPr/>
        <p:txBody>
          <a:bodyPr>
            <a:normAutofit/>
          </a:bodyPr>
          <a:lstStyle/>
          <a:p>
            <a:r>
              <a:rPr lang="en-GB" dirty="0"/>
              <a:t>Overlap between mental and spiritual health. </a:t>
            </a:r>
          </a:p>
          <a:p>
            <a:r>
              <a:rPr lang="en-GB" dirty="0"/>
              <a:t>Formal classification of depression and the anxiety disorders </a:t>
            </a:r>
          </a:p>
          <a:p>
            <a:r>
              <a:rPr lang="en-GB" dirty="0"/>
              <a:t>Classification of Spiritual Disorders?</a:t>
            </a:r>
          </a:p>
          <a:p>
            <a:r>
              <a:rPr lang="en-GB" dirty="0">
                <a:highlight>
                  <a:srgbClr val="FFFF00"/>
                </a:highlight>
              </a:rPr>
              <a:t>Meeting spiritual need in Primary Care:</a:t>
            </a:r>
          </a:p>
          <a:p>
            <a:pPr marL="800100" lvl="1" indent="-342900">
              <a:buFont typeface="+mj-lt"/>
              <a:buAutoNum type="arabicPeriod"/>
            </a:pPr>
            <a:r>
              <a:rPr lang="en-GB" dirty="0">
                <a:highlight>
                  <a:srgbClr val="FFFF00"/>
                </a:highlight>
              </a:rPr>
              <a:t>Measurement?</a:t>
            </a:r>
          </a:p>
          <a:p>
            <a:pPr marL="800100" lvl="1" indent="-342900">
              <a:buFont typeface="+mj-lt"/>
              <a:buAutoNum type="arabicPeriod"/>
            </a:pPr>
            <a:r>
              <a:rPr lang="en-GB" dirty="0">
                <a:highlight>
                  <a:srgbClr val="FFFF00"/>
                </a:highlight>
              </a:rPr>
              <a:t>Persuasion?</a:t>
            </a:r>
          </a:p>
          <a:p>
            <a:r>
              <a:rPr lang="en-GB" dirty="0"/>
              <a:t>An example of a study designed to help people in spiritual distress in primary care</a:t>
            </a:r>
            <a:endParaRPr lang="en-US" dirty="0"/>
          </a:p>
          <a:p>
            <a:r>
              <a:rPr lang="en-GB" dirty="0"/>
              <a:t> Scottish Patient Reported Outcome Measure (PROM), </a:t>
            </a:r>
          </a:p>
          <a:p>
            <a:endParaRPr lang="en-US" dirty="0"/>
          </a:p>
        </p:txBody>
      </p:sp>
      <p:pic>
        <p:nvPicPr>
          <p:cNvPr id="4" name="Picture 3" descr="A picture containing logo&#10;&#10;Description automatically generated">
            <a:extLst>
              <a:ext uri="{FF2B5EF4-FFF2-40B4-BE49-F238E27FC236}">
                <a16:creationId xmlns:a16="http://schemas.microsoft.com/office/drawing/2014/main" id="{5DB6AAD5-76C1-984E-B8A2-BC976D7BA97C}"/>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189201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A610-967F-E646-99FF-9B582410EA67}"/>
              </a:ext>
            </a:extLst>
          </p:cNvPr>
          <p:cNvSpPr>
            <a:spLocks noGrp="1"/>
          </p:cNvSpPr>
          <p:nvPr>
            <p:ph type="title"/>
          </p:nvPr>
        </p:nvSpPr>
        <p:spPr/>
        <p:txBody>
          <a:bodyPr/>
          <a:lstStyle/>
          <a:p>
            <a:r>
              <a:rPr lang="en-US" dirty="0"/>
              <a:t>RCT outcome</a:t>
            </a:r>
          </a:p>
        </p:txBody>
      </p:sp>
      <p:sp>
        <p:nvSpPr>
          <p:cNvPr id="3" name="Text Placeholder 2">
            <a:extLst>
              <a:ext uri="{FF2B5EF4-FFF2-40B4-BE49-F238E27FC236}">
                <a16:creationId xmlns:a16="http://schemas.microsoft.com/office/drawing/2014/main" id="{3790EE91-944A-3F46-9D05-9AB9B7CF0354}"/>
              </a:ext>
            </a:extLst>
          </p:cNvPr>
          <p:cNvSpPr>
            <a:spLocks noGrp="1"/>
          </p:cNvSpPr>
          <p:nvPr>
            <p:ph type="body" idx="1"/>
          </p:nvPr>
        </p:nvSpPr>
        <p:spPr/>
        <p:txBody>
          <a:bodyPr/>
          <a:lstStyle/>
          <a:p>
            <a:r>
              <a:rPr lang="en-US" dirty="0"/>
              <a:t>Measurement</a:t>
            </a:r>
          </a:p>
        </p:txBody>
      </p:sp>
      <p:sp>
        <p:nvSpPr>
          <p:cNvPr id="4" name="Content Placeholder 3">
            <a:extLst>
              <a:ext uri="{FF2B5EF4-FFF2-40B4-BE49-F238E27FC236}">
                <a16:creationId xmlns:a16="http://schemas.microsoft.com/office/drawing/2014/main" id="{99913397-87AC-AC4C-BB91-7548D244FBFD}"/>
              </a:ext>
            </a:extLst>
          </p:cNvPr>
          <p:cNvSpPr>
            <a:spLocks noGrp="1"/>
          </p:cNvSpPr>
          <p:nvPr>
            <p:ph sz="half" idx="2"/>
          </p:nvPr>
        </p:nvSpPr>
        <p:spPr/>
        <p:txBody>
          <a:bodyPr>
            <a:normAutofit/>
          </a:bodyPr>
          <a:lstStyle/>
          <a:p>
            <a:r>
              <a:rPr lang="en-US" sz="2800" dirty="0"/>
              <a:t>Empirical evidence for the impact of chaplains…</a:t>
            </a:r>
          </a:p>
        </p:txBody>
      </p:sp>
      <p:sp>
        <p:nvSpPr>
          <p:cNvPr id="5" name="Text Placeholder 4">
            <a:extLst>
              <a:ext uri="{FF2B5EF4-FFF2-40B4-BE49-F238E27FC236}">
                <a16:creationId xmlns:a16="http://schemas.microsoft.com/office/drawing/2014/main" id="{59172D0B-FCE7-AF45-B6C4-06F2B0A4B1C8}"/>
              </a:ext>
            </a:extLst>
          </p:cNvPr>
          <p:cNvSpPr>
            <a:spLocks noGrp="1"/>
          </p:cNvSpPr>
          <p:nvPr>
            <p:ph type="body" sz="quarter" idx="3"/>
          </p:nvPr>
        </p:nvSpPr>
        <p:spPr/>
        <p:txBody>
          <a:bodyPr/>
          <a:lstStyle/>
          <a:p>
            <a:r>
              <a:rPr lang="en-US" dirty="0"/>
              <a:t>Persuasion</a:t>
            </a:r>
          </a:p>
        </p:txBody>
      </p:sp>
      <p:sp>
        <p:nvSpPr>
          <p:cNvPr id="6" name="Content Placeholder 5">
            <a:extLst>
              <a:ext uri="{FF2B5EF4-FFF2-40B4-BE49-F238E27FC236}">
                <a16:creationId xmlns:a16="http://schemas.microsoft.com/office/drawing/2014/main" id="{19446CA6-D9DB-2B40-8D10-1E8A9198F54E}"/>
              </a:ext>
            </a:extLst>
          </p:cNvPr>
          <p:cNvSpPr>
            <a:spLocks noGrp="1"/>
          </p:cNvSpPr>
          <p:nvPr>
            <p:ph sz="quarter" idx="4"/>
          </p:nvPr>
        </p:nvSpPr>
        <p:spPr/>
        <p:txBody>
          <a:bodyPr>
            <a:normAutofit/>
          </a:bodyPr>
          <a:lstStyle/>
          <a:p>
            <a:r>
              <a:rPr lang="en-US" sz="2800" dirty="0"/>
              <a:t>…should be helpful in persuading other GPs to try it.</a:t>
            </a:r>
          </a:p>
          <a:p>
            <a:endParaRPr lang="en-US" sz="2800" dirty="0"/>
          </a:p>
        </p:txBody>
      </p:sp>
      <p:pic>
        <p:nvPicPr>
          <p:cNvPr id="7" name="Picture 6" descr="A picture containing logo&#10;&#10;Description automatically generated">
            <a:extLst>
              <a:ext uri="{FF2B5EF4-FFF2-40B4-BE49-F238E27FC236}">
                <a16:creationId xmlns:a16="http://schemas.microsoft.com/office/drawing/2014/main" id="{11AEA30A-F0FB-EF42-825A-6FF752F5906E}"/>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45793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FAFD-668B-B54C-BA9D-25922C59B036}"/>
              </a:ext>
            </a:extLst>
          </p:cNvPr>
          <p:cNvSpPr>
            <a:spLocks noGrp="1"/>
          </p:cNvSpPr>
          <p:nvPr>
            <p:ph type="title"/>
          </p:nvPr>
        </p:nvSpPr>
        <p:spPr/>
        <p:txBody>
          <a:bodyPr/>
          <a:lstStyle/>
          <a:p>
            <a:r>
              <a:rPr lang="en-US" dirty="0"/>
              <a:t>Mental Ill Health</a:t>
            </a:r>
          </a:p>
        </p:txBody>
      </p:sp>
      <p:sp>
        <p:nvSpPr>
          <p:cNvPr id="6" name="Content Placeholder 5">
            <a:extLst>
              <a:ext uri="{FF2B5EF4-FFF2-40B4-BE49-F238E27FC236}">
                <a16:creationId xmlns:a16="http://schemas.microsoft.com/office/drawing/2014/main" id="{82B65E48-AF19-3548-91A3-9071F950AE6E}"/>
              </a:ext>
            </a:extLst>
          </p:cNvPr>
          <p:cNvSpPr>
            <a:spLocks noGrp="1"/>
          </p:cNvSpPr>
          <p:nvPr>
            <p:ph idx="1"/>
          </p:nvPr>
        </p:nvSpPr>
        <p:spPr/>
        <p:txBody>
          <a:bodyPr/>
          <a:lstStyle/>
          <a:p>
            <a:endParaRPr lang="en-US"/>
          </a:p>
        </p:txBody>
      </p:sp>
      <p:pic>
        <p:nvPicPr>
          <p:cNvPr id="3074" name="Picture 2" descr="ICD-11: The 11th Revision of the International Classification of Diseases -  eHealth DSI Semantic Community - CEF Digital">
            <a:extLst>
              <a:ext uri="{FF2B5EF4-FFF2-40B4-BE49-F238E27FC236}">
                <a16:creationId xmlns:a16="http://schemas.microsoft.com/office/drawing/2014/main" id="{70BEBBE5-2BCF-7C4C-B18E-D472515CE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067" y="347486"/>
            <a:ext cx="4013200" cy="5956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3E2636F-421C-7E40-8EF5-859695C16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235" y="457200"/>
            <a:ext cx="3716766" cy="570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6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EA16-A010-0048-B24F-4C99834C2B67}"/>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6159858D-C57A-8F48-BE51-B84EC2E2C29F}"/>
              </a:ext>
            </a:extLst>
          </p:cNvPr>
          <p:cNvSpPr>
            <a:spLocks noGrp="1"/>
          </p:cNvSpPr>
          <p:nvPr>
            <p:ph type="body" idx="1"/>
          </p:nvPr>
        </p:nvSpPr>
        <p:spPr/>
        <p:txBody>
          <a:bodyPr/>
          <a:lstStyle/>
          <a:p>
            <a:r>
              <a:rPr lang="en-US" dirty="0"/>
              <a:t>Contact</a:t>
            </a:r>
          </a:p>
        </p:txBody>
      </p:sp>
      <p:sp>
        <p:nvSpPr>
          <p:cNvPr id="4" name="Content Placeholder 3">
            <a:extLst>
              <a:ext uri="{FF2B5EF4-FFF2-40B4-BE49-F238E27FC236}">
                <a16:creationId xmlns:a16="http://schemas.microsoft.com/office/drawing/2014/main" id="{0B65BC7F-5919-3244-B119-1E91880C6738}"/>
              </a:ext>
            </a:extLst>
          </p:cNvPr>
          <p:cNvSpPr>
            <a:spLocks noGrp="1"/>
          </p:cNvSpPr>
          <p:nvPr>
            <p:ph sz="half" idx="2"/>
          </p:nvPr>
        </p:nvSpPr>
        <p:spPr>
          <a:xfrm>
            <a:off x="5125305" y="1488985"/>
            <a:ext cx="6264350" cy="2049345"/>
          </a:xfrm>
        </p:spPr>
        <p:txBody>
          <a:bodyPr>
            <a:normAutofit fontScale="70000" lnSpcReduction="20000"/>
          </a:bodyPr>
          <a:lstStyle/>
          <a:p>
            <a:r>
              <a:rPr lang="en-US" dirty="0"/>
              <a:t>Prof Austyn Snowden</a:t>
            </a:r>
          </a:p>
          <a:p>
            <a:r>
              <a:rPr lang="en-US" dirty="0">
                <a:hlinkClick r:id="rId2"/>
              </a:rPr>
              <a:t>A.Snowden@napier.ac.uk</a:t>
            </a:r>
            <a:r>
              <a:rPr lang="en-US" dirty="0"/>
              <a:t> </a:t>
            </a:r>
          </a:p>
        </p:txBody>
      </p:sp>
      <p:sp>
        <p:nvSpPr>
          <p:cNvPr id="5" name="Text Placeholder 4">
            <a:extLst>
              <a:ext uri="{FF2B5EF4-FFF2-40B4-BE49-F238E27FC236}">
                <a16:creationId xmlns:a16="http://schemas.microsoft.com/office/drawing/2014/main" id="{4B4F17E6-9EC5-DC4B-8D65-B055E517C08B}"/>
              </a:ext>
            </a:extLst>
          </p:cNvPr>
          <p:cNvSpPr>
            <a:spLocks noGrp="1"/>
          </p:cNvSpPr>
          <p:nvPr>
            <p:ph type="body" sz="quarter" idx="3"/>
          </p:nvPr>
        </p:nvSpPr>
        <p:spPr/>
        <p:txBody>
          <a:bodyPr/>
          <a:lstStyle/>
          <a:p>
            <a:r>
              <a:rPr lang="en-US" dirty="0"/>
              <a:t>References</a:t>
            </a:r>
          </a:p>
        </p:txBody>
      </p:sp>
      <p:sp>
        <p:nvSpPr>
          <p:cNvPr id="6" name="Content Placeholder 5">
            <a:extLst>
              <a:ext uri="{FF2B5EF4-FFF2-40B4-BE49-F238E27FC236}">
                <a16:creationId xmlns:a16="http://schemas.microsoft.com/office/drawing/2014/main" id="{E054A323-30A4-5A4B-A0F1-5194740EAA62}"/>
              </a:ext>
            </a:extLst>
          </p:cNvPr>
          <p:cNvSpPr>
            <a:spLocks noGrp="1"/>
          </p:cNvSpPr>
          <p:nvPr>
            <p:ph sz="quarter" idx="4"/>
          </p:nvPr>
        </p:nvSpPr>
        <p:spPr>
          <a:xfrm>
            <a:off x="5118447" y="4351686"/>
            <a:ext cx="6265588" cy="2297591"/>
          </a:xfrm>
        </p:spPr>
        <p:txBody>
          <a:bodyPr>
            <a:normAutofit fontScale="70000" lnSpcReduction="20000"/>
          </a:bodyPr>
          <a:lstStyle/>
          <a:p>
            <a:r>
              <a:rPr lang="en-GB" dirty="0"/>
              <a:t>Macdonald, G. (2019). Spiritual needs assessment: the LOADS SHARED mnemonic. </a:t>
            </a:r>
            <a:r>
              <a:rPr lang="en-GB" i="1" dirty="0"/>
              <a:t>British Journal of General Practice</a:t>
            </a:r>
            <a:r>
              <a:rPr lang="en-GB" dirty="0"/>
              <a:t>, </a:t>
            </a:r>
            <a:r>
              <a:rPr lang="en-GB" i="1" dirty="0"/>
              <a:t>69</a:t>
            </a:r>
            <a:r>
              <a:rPr lang="en-GB" dirty="0"/>
              <a:t>(688), 573–574. https://</a:t>
            </a:r>
            <a:r>
              <a:rPr lang="en-GB" dirty="0" err="1"/>
              <a:t>doi.org</a:t>
            </a:r>
            <a:r>
              <a:rPr lang="en-GB" dirty="0"/>
              <a:t>/10.3399/bjgp19x706505</a:t>
            </a:r>
          </a:p>
          <a:p>
            <a:r>
              <a:rPr lang="en-GB" dirty="0"/>
              <a:t>Snowden, A., Gibbon, A., &amp; Grant, R. (2018). What is the impact of Chaplaincy in Primary Care? The GP perspective. </a:t>
            </a:r>
            <a:r>
              <a:rPr lang="en-GB" i="1" dirty="0"/>
              <a:t>Health and Social Care Chaplaincy</a:t>
            </a:r>
            <a:r>
              <a:rPr lang="en-GB" dirty="0"/>
              <a:t>, </a:t>
            </a:r>
            <a:r>
              <a:rPr lang="en-GB" i="1" dirty="0"/>
              <a:t>6</a:t>
            </a:r>
            <a:r>
              <a:rPr lang="en-GB" dirty="0"/>
              <a:t>(2), 200–214. https://</a:t>
            </a:r>
            <a:r>
              <a:rPr lang="en-GB" dirty="0" err="1"/>
              <a:t>doi.org</a:t>
            </a:r>
            <a:r>
              <a:rPr lang="en-GB" dirty="0"/>
              <a:t>/https://</a:t>
            </a:r>
            <a:r>
              <a:rPr lang="en-GB" dirty="0" err="1"/>
              <a:t>doi.org</a:t>
            </a:r>
            <a:r>
              <a:rPr lang="en-GB" dirty="0"/>
              <a:t>/10.1558/hscc.34709 HSCC</a:t>
            </a:r>
          </a:p>
          <a:p>
            <a:r>
              <a:rPr lang="en-GB" dirty="0"/>
              <a:t>Snowden, A., &amp; Telfer, I. J. M. (2017). A Patient Reported Outcome Measure of Spiritual care as delivered by Chaplains. </a:t>
            </a:r>
            <a:r>
              <a:rPr lang="en-GB" i="1" dirty="0"/>
              <a:t>Journal of Health Care Chaplaincy</a:t>
            </a:r>
            <a:r>
              <a:rPr lang="en-GB" dirty="0"/>
              <a:t>, </a:t>
            </a:r>
            <a:r>
              <a:rPr lang="en-GB" i="1" dirty="0"/>
              <a:t>23</a:t>
            </a:r>
            <a:r>
              <a:rPr lang="en-GB" dirty="0"/>
              <a:t>(4), 1–25. https://</a:t>
            </a:r>
            <a:r>
              <a:rPr lang="en-GB" dirty="0" err="1"/>
              <a:t>doi.org</a:t>
            </a:r>
            <a:r>
              <a:rPr lang="en-GB" dirty="0"/>
              <a:t>/10.1080/08854726.2017.1279935</a:t>
            </a:r>
          </a:p>
          <a:p>
            <a:endParaRPr lang="en-US" dirty="0"/>
          </a:p>
        </p:txBody>
      </p:sp>
      <p:pic>
        <p:nvPicPr>
          <p:cNvPr id="7" name="Picture 6" descr="A picture containing logo&#10;&#10;Description automatically generated">
            <a:extLst>
              <a:ext uri="{FF2B5EF4-FFF2-40B4-BE49-F238E27FC236}">
                <a16:creationId xmlns:a16="http://schemas.microsoft.com/office/drawing/2014/main" id="{CE021481-9955-164C-B407-F829B2140E24}"/>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233019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6A6B37-2DBB-D84E-B902-1BEFD8FAC508}"/>
              </a:ext>
            </a:extLst>
          </p:cNvPr>
          <p:cNvSpPr txBox="1"/>
          <p:nvPr/>
        </p:nvSpPr>
        <p:spPr>
          <a:xfrm>
            <a:off x="4729146" y="0"/>
            <a:ext cx="1581843" cy="369332"/>
          </a:xfrm>
          <a:prstGeom prst="rect">
            <a:avLst/>
          </a:prstGeom>
          <a:noFill/>
        </p:spPr>
        <p:txBody>
          <a:bodyPr wrap="none" rtlCol="0">
            <a:spAutoFit/>
          </a:bodyPr>
          <a:lstStyle/>
          <a:p>
            <a:r>
              <a:rPr lang="en-US"/>
              <a:t>ICD example</a:t>
            </a:r>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D6A1AF31-1B5E-554C-BE3E-E9E625C98E38}"/>
              </a:ext>
            </a:extLst>
          </p:cNvPr>
          <p:cNvPicPr>
            <a:picLocks noChangeAspect="1"/>
          </p:cNvPicPr>
          <p:nvPr/>
        </p:nvPicPr>
        <p:blipFill>
          <a:blip r:embed="rId2"/>
          <a:stretch>
            <a:fillRect/>
          </a:stretch>
        </p:blipFill>
        <p:spPr>
          <a:xfrm>
            <a:off x="321365" y="0"/>
            <a:ext cx="10972800" cy="6858000"/>
          </a:xfrm>
          <a:prstGeom prst="rect">
            <a:avLst/>
          </a:prstGeom>
        </p:spPr>
      </p:pic>
    </p:spTree>
    <p:extLst>
      <p:ext uri="{BB962C8B-B14F-4D97-AF65-F5344CB8AC3E}">
        <p14:creationId xmlns:p14="http://schemas.microsoft.com/office/powerpoint/2010/main" val="27400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EBD924F0-2CD6-3443-B394-351CA93F4052}"/>
              </a:ext>
            </a:extLst>
          </p:cNvPr>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107076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7580-96B0-1140-91AF-6B36F59BF459}"/>
              </a:ext>
            </a:extLst>
          </p:cNvPr>
          <p:cNvSpPr>
            <a:spLocks noGrp="1"/>
          </p:cNvSpPr>
          <p:nvPr>
            <p:ph type="title"/>
          </p:nvPr>
        </p:nvSpPr>
        <p:spPr/>
        <p:txBody>
          <a:bodyPr>
            <a:normAutofit/>
          </a:bodyPr>
          <a:lstStyle/>
          <a:p>
            <a:r>
              <a:rPr lang="en-GB" sz="2400" b="1" dirty="0"/>
              <a:t>6A70.1 Single episode depressive disorder, moderate, without psychotic symptoms</a:t>
            </a:r>
            <a:endParaRPr lang="en-US" sz="2400" dirty="0"/>
          </a:p>
        </p:txBody>
      </p:sp>
      <p:sp>
        <p:nvSpPr>
          <p:cNvPr id="3" name="Content Placeholder 2">
            <a:extLst>
              <a:ext uri="{FF2B5EF4-FFF2-40B4-BE49-F238E27FC236}">
                <a16:creationId xmlns:a16="http://schemas.microsoft.com/office/drawing/2014/main" id="{6BED41A2-FDBA-AB4F-AD57-876B624FCA7A}"/>
              </a:ext>
            </a:extLst>
          </p:cNvPr>
          <p:cNvSpPr>
            <a:spLocks noGrp="1"/>
          </p:cNvSpPr>
          <p:nvPr>
            <p:ph idx="1"/>
          </p:nvPr>
        </p:nvSpPr>
        <p:spPr/>
        <p:txBody>
          <a:bodyPr/>
          <a:lstStyle/>
          <a:p>
            <a:r>
              <a:rPr lang="en-GB" dirty="0"/>
              <a:t> …period of </a:t>
            </a:r>
            <a:r>
              <a:rPr lang="en-GB" dirty="0">
                <a:highlight>
                  <a:srgbClr val="FFFF00"/>
                </a:highlight>
              </a:rPr>
              <a:t>almost dai</a:t>
            </a:r>
            <a:r>
              <a:rPr lang="en-GB" dirty="0"/>
              <a:t>ly depressed mood or diminished interest in activities lasting </a:t>
            </a:r>
            <a:r>
              <a:rPr lang="en-GB" dirty="0">
                <a:highlight>
                  <a:srgbClr val="FFFF00"/>
                </a:highlight>
              </a:rPr>
              <a:t>at least two weeks </a:t>
            </a:r>
            <a:r>
              <a:rPr lang="en-GB" dirty="0"/>
              <a:t>accompanied by other symptoms such as </a:t>
            </a:r>
            <a:r>
              <a:rPr lang="en-GB" b="1" dirty="0"/>
              <a:t>difficulty concentrating, feelings of worthlessness or excessive or inappropriate guilt, hopelessness, recurrent thoughts of death or suicide, changes in appetite or sleep, psychomotor agitation or retardation, and reduced energy or fatigue</a:t>
            </a:r>
            <a:r>
              <a:rPr lang="en-GB" dirty="0"/>
              <a:t>. </a:t>
            </a:r>
            <a:endParaRPr lang="en-US" dirty="0"/>
          </a:p>
        </p:txBody>
      </p:sp>
      <p:pic>
        <p:nvPicPr>
          <p:cNvPr id="4" name="Picture 3" descr="A picture containing logo&#10;&#10;Description automatically generated">
            <a:extLst>
              <a:ext uri="{FF2B5EF4-FFF2-40B4-BE49-F238E27FC236}">
                <a16:creationId xmlns:a16="http://schemas.microsoft.com/office/drawing/2014/main" id="{AF7D214D-13E0-B64E-827B-2EAA8B59594D}"/>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132356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74"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1026" name="Picture 2">
            <a:extLst>
              <a:ext uri="{FF2B5EF4-FFF2-40B4-BE49-F238E27FC236}">
                <a16:creationId xmlns:a16="http://schemas.microsoft.com/office/drawing/2014/main" id="{4B3E3845-1EB8-A14F-96F4-A5196FF1EF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46727" y="643467"/>
            <a:ext cx="6898546"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61C5C1-434B-EB4B-9FE2-2E1AA0F3D693}"/>
              </a:ext>
            </a:extLst>
          </p:cNvPr>
          <p:cNvSpPr txBox="1"/>
          <p:nvPr/>
        </p:nvSpPr>
        <p:spPr>
          <a:xfrm>
            <a:off x="3694670" y="296562"/>
            <a:ext cx="2599301" cy="369332"/>
          </a:xfrm>
          <a:prstGeom prst="rect">
            <a:avLst/>
          </a:prstGeom>
          <a:noFill/>
        </p:spPr>
        <p:txBody>
          <a:bodyPr wrap="none" rtlCol="0">
            <a:spAutoFit/>
          </a:bodyPr>
          <a:lstStyle/>
          <a:p>
            <a:r>
              <a:rPr lang="en-US" dirty="0"/>
              <a:t>In the last two weeks…</a:t>
            </a:r>
          </a:p>
        </p:txBody>
      </p:sp>
      <p:sp>
        <p:nvSpPr>
          <p:cNvPr id="5" name="TextBox 4">
            <a:extLst>
              <a:ext uri="{FF2B5EF4-FFF2-40B4-BE49-F238E27FC236}">
                <a16:creationId xmlns:a16="http://schemas.microsoft.com/office/drawing/2014/main" id="{C3E45972-0CFC-8C45-8B02-1E21FB5A020A}"/>
              </a:ext>
            </a:extLst>
          </p:cNvPr>
          <p:cNvSpPr txBox="1"/>
          <p:nvPr/>
        </p:nvSpPr>
        <p:spPr>
          <a:xfrm>
            <a:off x="409616" y="266700"/>
            <a:ext cx="1560042" cy="646331"/>
          </a:xfrm>
          <a:prstGeom prst="rect">
            <a:avLst/>
          </a:prstGeom>
          <a:noFill/>
        </p:spPr>
        <p:txBody>
          <a:bodyPr wrap="none" rtlCol="0">
            <a:spAutoFit/>
          </a:bodyPr>
          <a:lstStyle/>
          <a:p>
            <a:r>
              <a:rPr lang="en-US" sz="3600" dirty="0"/>
              <a:t>PHQ-9</a:t>
            </a:r>
          </a:p>
        </p:txBody>
      </p:sp>
    </p:spTree>
    <p:extLst>
      <p:ext uri="{BB962C8B-B14F-4D97-AF65-F5344CB8AC3E}">
        <p14:creationId xmlns:p14="http://schemas.microsoft.com/office/powerpoint/2010/main" val="243459837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31BB-BD40-A74E-BACE-D148952C06F1}"/>
              </a:ext>
            </a:extLst>
          </p:cNvPr>
          <p:cNvSpPr>
            <a:spLocks noGrp="1"/>
          </p:cNvSpPr>
          <p:nvPr>
            <p:ph type="title"/>
          </p:nvPr>
        </p:nvSpPr>
        <p:spPr/>
        <p:txBody>
          <a:bodyPr/>
          <a:lstStyle/>
          <a:p>
            <a:r>
              <a:rPr lang="en-US" dirty="0"/>
              <a:t>Depression</a:t>
            </a:r>
          </a:p>
        </p:txBody>
      </p:sp>
      <p:sp>
        <p:nvSpPr>
          <p:cNvPr id="3" name="Content Placeholder 2">
            <a:extLst>
              <a:ext uri="{FF2B5EF4-FFF2-40B4-BE49-F238E27FC236}">
                <a16:creationId xmlns:a16="http://schemas.microsoft.com/office/drawing/2014/main" id="{DC75405E-15C6-2B4C-A281-326714AE8F3F}"/>
              </a:ext>
            </a:extLst>
          </p:cNvPr>
          <p:cNvSpPr>
            <a:spLocks noGrp="1"/>
          </p:cNvSpPr>
          <p:nvPr>
            <p:ph idx="1"/>
          </p:nvPr>
        </p:nvSpPr>
        <p:spPr/>
        <p:txBody>
          <a:bodyPr/>
          <a:lstStyle/>
          <a:p>
            <a:r>
              <a:rPr lang="en-GB" b="1" dirty="0"/>
              <a:t>DEAD SWAMP</a:t>
            </a:r>
            <a:br>
              <a:rPr lang="en-GB" dirty="0"/>
            </a:br>
            <a:br>
              <a:rPr lang="en-GB" dirty="0"/>
            </a:br>
            <a:r>
              <a:rPr lang="en-GB" b="1" dirty="0"/>
              <a:t>D</a:t>
            </a:r>
            <a:r>
              <a:rPr lang="en-GB" dirty="0"/>
              <a:t>epressed mood most of the day</a:t>
            </a:r>
            <a:br>
              <a:rPr lang="en-GB" dirty="0"/>
            </a:br>
            <a:r>
              <a:rPr lang="en-GB" b="1" dirty="0"/>
              <a:t>E</a:t>
            </a:r>
            <a:r>
              <a:rPr lang="en-GB" dirty="0"/>
              <a:t>nergy loss or fatigue</a:t>
            </a:r>
            <a:br>
              <a:rPr lang="en-GB" dirty="0"/>
            </a:br>
            <a:r>
              <a:rPr lang="en-GB" b="1" dirty="0"/>
              <a:t>A</a:t>
            </a:r>
            <a:r>
              <a:rPr lang="en-GB" dirty="0"/>
              <a:t>nhedonia</a:t>
            </a:r>
            <a:br>
              <a:rPr lang="en-GB" dirty="0"/>
            </a:br>
            <a:r>
              <a:rPr lang="en-GB" b="1" dirty="0"/>
              <a:t>D</a:t>
            </a:r>
            <a:r>
              <a:rPr lang="en-GB" dirty="0"/>
              <a:t>eath thoughts (recurrent), suicidal ideation or attempts</a:t>
            </a:r>
            <a:br>
              <a:rPr lang="en-GB" dirty="0"/>
            </a:br>
            <a:br>
              <a:rPr lang="en-GB" b="1" dirty="0"/>
            </a:br>
            <a:r>
              <a:rPr lang="en-GB" b="1" dirty="0"/>
              <a:t>S</a:t>
            </a:r>
            <a:r>
              <a:rPr lang="en-GB" dirty="0"/>
              <a:t>leep disturbances (insomnia, hypersomnia)</a:t>
            </a:r>
            <a:br>
              <a:rPr lang="en-GB" dirty="0"/>
            </a:br>
            <a:r>
              <a:rPr lang="en-GB" b="1" dirty="0"/>
              <a:t>W</a:t>
            </a:r>
            <a:r>
              <a:rPr lang="en-GB" dirty="0"/>
              <a:t>orthlessness or excessive guilt</a:t>
            </a:r>
            <a:br>
              <a:rPr lang="en-GB" dirty="0"/>
            </a:br>
            <a:r>
              <a:rPr lang="en-GB" b="1" dirty="0"/>
              <a:t>A</a:t>
            </a:r>
            <a:r>
              <a:rPr lang="en-GB" dirty="0"/>
              <a:t>ppetite or weight change</a:t>
            </a:r>
            <a:br>
              <a:rPr lang="en-GB" dirty="0"/>
            </a:br>
            <a:r>
              <a:rPr lang="en-GB" b="1" dirty="0"/>
              <a:t>M</a:t>
            </a:r>
            <a:r>
              <a:rPr lang="en-GB" dirty="0"/>
              <a:t>entation decreased (ability to think or concentrate, indecisiveness)</a:t>
            </a:r>
            <a:br>
              <a:rPr lang="en-GB" dirty="0"/>
            </a:br>
            <a:r>
              <a:rPr lang="en-GB" b="1" dirty="0"/>
              <a:t>P</a:t>
            </a:r>
            <a:r>
              <a:rPr lang="en-GB" dirty="0"/>
              <a:t>sychomotor agitation or retardation</a:t>
            </a:r>
            <a:endParaRPr lang="en-US" dirty="0"/>
          </a:p>
        </p:txBody>
      </p:sp>
      <p:pic>
        <p:nvPicPr>
          <p:cNvPr id="4" name="Picture 3" descr="A picture containing logo&#10;&#10;Description automatically generated">
            <a:extLst>
              <a:ext uri="{FF2B5EF4-FFF2-40B4-BE49-F238E27FC236}">
                <a16:creationId xmlns:a16="http://schemas.microsoft.com/office/drawing/2014/main" id="{275CD5B9-EEF5-CB4D-B8C2-80A7DBBDCA62}"/>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384328660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41bb85-d0dc-4f02-a1d2-b77c197edb0f">
      <Terms xmlns="http://schemas.microsoft.com/office/infopath/2007/PartnerControls"/>
    </lcf76f155ced4ddcb4097134ff3c332f>
    <TaxCatchAll xmlns="b25cbe31-3735-4970-9d03-8cf8cb8713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27F8BEB0115144A90523ED99B79E8F" ma:contentTypeVersion="14" ma:contentTypeDescription="Create a new document." ma:contentTypeScope="" ma:versionID="e942091bd6807a0dbf712e1831f8e06c">
  <xsd:schema xmlns:xsd="http://www.w3.org/2001/XMLSchema" xmlns:xs="http://www.w3.org/2001/XMLSchema" xmlns:p="http://schemas.microsoft.com/office/2006/metadata/properties" xmlns:ns2="4641bb85-d0dc-4f02-a1d2-b77c197edb0f" xmlns:ns3="b25cbe31-3735-4970-9d03-8cf8cb871331" targetNamespace="http://schemas.microsoft.com/office/2006/metadata/properties" ma:root="true" ma:fieldsID="05a695b01888c0c7f7dfdb742500c69a" ns2:_="" ns3:_="">
    <xsd:import namespace="4641bb85-d0dc-4f02-a1d2-b77c197edb0f"/>
    <xsd:import namespace="b25cbe31-3735-4970-9d03-8cf8cb8713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1bb85-d0dc-4f02-a1d2-b77c197ed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d3bceb7-60c7-412b-a4f3-74a4213d98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5cbe31-3735-4970-9d03-8cf8cb87133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4198205-0920-4ab3-92c6-81aaa4ea939b}" ma:internalName="TaxCatchAll" ma:showField="CatchAllData" ma:web="b25cbe31-3735-4970-9d03-8cf8cb8713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D57BF-A806-4FD1-BE47-BE9297CAE8E7}">
  <ds:schemaRefs>
    <ds:schemaRef ds:uri="http://schemas.microsoft.com/sharepoint/v3/contenttype/forms"/>
  </ds:schemaRefs>
</ds:datastoreItem>
</file>

<file path=customXml/itemProps2.xml><?xml version="1.0" encoding="utf-8"?>
<ds:datastoreItem xmlns:ds="http://schemas.openxmlformats.org/officeDocument/2006/customXml" ds:itemID="{31F24587-CB08-4930-B72C-F0BD749C7E78}">
  <ds:schemaRefs>
    <ds:schemaRef ds:uri="http://schemas.microsoft.com/office/2006/metadata/properties"/>
    <ds:schemaRef ds:uri="http://schemas.microsoft.com/office/infopath/2007/PartnerControls"/>
    <ds:schemaRef ds:uri="4641bb85-d0dc-4f02-a1d2-b77c197edb0f"/>
    <ds:schemaRef ds:uri="b25cbe31-3735-4970-9d03-8cf8cb871331"/>
  </ds:schemaRefs>
</ds:datastoreItem>
</file>

<file path=customXml/itemProps3.xml><?xml version="1.0" encoding="utf-8"?>
<ds:datastoreItem xmlns:ds="http://schemas.openxmlformats.org/officeDocument/2006/customXml" ds:itemID="{1D2C5AB5-4A3F-42B6-A9CD-506C764018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41bb85-d0dc-4f02-a1d2-b77c197edb0f"/>
    <ds:schemaRef ds:uri="b25cbe31-3735-4970-9d03-8cf8cb8713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Atlas</Template>
  <TotalTime>1650</TotalTime>
  <Words>1928</Words>
  <Application>Microsoft Office PowerPoint</Application>
  <PresentationFormat>Widescreen</PresentationFormat>
  <Paragraphs>232</Paragraphs>
  <Slides>40</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DIN Alternate</vt:lpstr>
      <vt:lpstr>DIN Condensed</vt:lpstr>
      <vt:lpstr>Gill Sans</vt:lpstr>
      <vt:lpstr>Helvetica</vt:lpstr>
      <vt:lpstr>Helvetica Light</vt:lpstr>
      <vt:lpstr>Helvetica Neue Light</vt:lpstr>
      <vt:lpstr>Rockwell</vt:lpstr>
      <vt:lpstr>Wingdings</vt:lpstr>
      <vt:lpstr>Atlas</vt:lpstr>
      <vt:lpstr>‘Understanding Mental Health Problems’ – When is mental health spiritual health in older people? </vt:lpstr>
      <vt:lpstr>Overview</vt:lpstr>
      <vt:lpstr>Mental Health</vt:lpstr>
      <vt:lpstr>Mental Ill Health</vt:lpstr>
      <vt:lpstr>PowerPoint Presentation</vt:lpstr>
      <vt:lpstr>PowerPoint Presentation</vt:lpstr>
      <vt:lpstr>6A70.1 Single episode depressive disorder, moderate, without psychotic symptoms</vt:lpstr>
      <vt:lpstr>PowerPoint Presentation</vt:lpstr>
      <vt:lpstr>Depression</vt:lpstr>
      <vt:lpstr>Mnemonics</vt:lpstr>
      <vt:lpstr>Change over time?</vt:lpstr>
      <vt:lpstr>DSM 5 &amp; ICD-11</vt:lpstr>
      <vt:lpstr>Difference between unhappiness &amp; disorder</vt:lpstr>
      <vt:lpstr>Spiritual distress?</vt:lpstr>
      <vt:lpstr>Spiritual distress</vt:lpstr>
      <vt:lpstr>Spiritual Care</vt:lpstr>
      <vt:lpstr>Understanding the importance of spiritual care</vt:lpstr>
      <vt:lpstr>PowerPoint Presentation</vt:lpstr>
      <vt:lpstr>PowerPoint Presentation</vt:lpstr>
      <vt:lpstr>Thoughts</vt:lpstr>
      <vt:lpstr>Context</vt:lpstr>
      <vt:lpstr>The Original NES Project Goal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Scores from 1117 PROMS</vt:lpstr>
      <vt:lpstr>PowerPoint Presentation</vt:lpstr>
      <vt:lpstr>PowerPoint Presentation</vt:lpstr>
      <vt:lpstr>Results (n = 101)</vt:lpstr>
      <vt:lpstr>AND?</vt:lpstr>
      <vt:lpstr>PowerPoint Presentation</vt:lpstr>
      <vt:lpstr>RCT</vt:lpstr>
      <vt:lpstr>Recall…</vt:lpstr>
      <vt:lpstr>RCT outcome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Snowden, Austyn</dc:creator>
  <cp:lastModifiedBy>Maureen O'Neill</cp:lastModifiedBy>
  <cp:revision>20</cp:revision>
  <dcterms:created xsi:type="dcterms:W3CDTF">2021-04-07T15:48:03Z</dcterms:created>
  <dcterms:modified xsi:type="dcterms:W3CDTF">2022-07-13T17:43:16Z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0x0101000927F8BEB0115144A90523ED99B79E8F</vt:lpwstr>
  </property>
  <property fmtid="{D5CDD505-2E9C-101B-9397-08002B2CF9AE}" pid="3" name="MediaServiceImageTags">
    <vt:lpwstr/>
  </property>
</Properties>
</file>