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7" r:id="rId5"/>
    <p:sldId id="639" r:id="rId6"/>
    <p:sldId id="660" r:id="rId7"/>
    <p:sldId id="640" r:id="rId8"/>
    <p:sldId id="642" r:id="rId9"/>
    <p:sldId id="466" r:id="rId10"/>
    <p:sldId id="406" r:id="rId11"/>
    <p:sldId id="645" r:id="rId12"/>
    <p:sldId id="657" r:id="rId13"/>
    <p:sldId id="305" r:id="rId14"/>
    <p:sldId id="562" r:id="rId15"/>
    <p:sldId id="554" r:id="rId16"/>
    <p:sldId id="567" r:id="rId17"/>
    <p:sldId id="555" r:id="rId18"/>
    <p:sldId id="266" r:id="rId19"/>
    <p:sldId id="278" r:id="rId20"/>
    <p:sldId id="267" r:id="rId21"/>
    <p:sldId id="659" r:id="rId22"/>
    <p:sldId id="644" r:id="rId23"/>
    <p:sldId id="534" r:id="rId24"/>
    <p:sldId id="5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70B430-124E-4C02-93FE-656394855E18}" v="2" dt="2021-06-07T08:20:56.0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3" d="2"/>
        <a:sy n="3" d="2"/>
      </p:scale>
      <p:origin x="0" y="0"/>
    </p:cViewPr>
  </p:notesTextViewPr>
  <p:sorterViewPr>
    <p:cViewPr varScale="1">
      <p:scale>
        <a:sx n="1" d="1"/>
        <a:sy n="1" d="1"/>
      </p:scale>
      <p:origin x="0" y="-44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322F3-898B-45F0-9069-C01794842E0F}" type="datetimeFigureOut">
              <a:rPr lang="en-GB" smtClean="0"/>
              <a:t>07/06/2021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C5413C-CCB8-457F-9988-78B00132F5A6}" type="slidenum">
              <a:rPr lang="en-GB" smtClean="0"/>
              <a:t>‹#›</a:t>
            </a:fld>
            <a:endParaRPr lang="en-GB"/>
          </a:p>
        </p:txBody>
      </p:sp>
    </p:spTree>
    <p:extLst>
      <p:ext uri="{BB962C8B-B14F-4D97-AF65-F5344CB8AC3E}">
        <p14:creationId xmlns:p14="http://schemas.microsoft.com/office/powerpoint/2010/main" val="527173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AA9E8AC-1CFD-490C-A6F2-8F5E9F8F7391}" type="slidenum">
              <a:rPr lang="en-GB" smtClean="0"/>
              <a:pPr/>
              <a:t>20</a:t>
            </a:fld>
            <a:endParaRPr lang="en-GB"/>
          </a:p>
        </p:txBody>
      </p:sp>
    </p:spTree>
    <p:extLst>
      <p:ext uri="{BB962C8B-B14F-4D97-AF65-F5344CB8AC3E}">
        <p14:creationId xmlns:p14="http://schemas.microsoft.com/office/powerpoint/2010/main" val="161844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F435680-8155-4B1F-AF9A-3EDAFB3B512F}" type="datetimeFigureOut">
              <a:rPr lang="en-GB" smtClean="0"/>
              <a:t>07/06/2021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AB59DD-B584-4E04-B9E0-D1C378897F33}" type="slidenum">
              <a:rPr lang="en-GB" smtClean="0"/>
              <a:t>‹#›</a:t>
            </a:fld>
            <a:endParaRPr lang="en-GB"/>
          </a:p>
        </p:txBody>
      </p:sp>
    </p:spTree>
    <p:extLst>
      <p:ext uri="{BB962C8B-B14F-4D97-AF65-F5344CB8AC3E}">
        <p14:creationId xmlns:p14="http://schemas.microsoft.com/office/powerpoint/2010/main" val="29458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435680-8155-4B1F-AF9A-3EDAFB3B512F}" type="datetimeFigureOut">
              <a:rPr lang="en-GB" smtClean="0"/>
              <a:t>07/06/2021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AB59DD-B584-4E04-B9E0-D1C378897F33}" type="slidenum">
              <a:rPr lang="en-GB" smtClean="0"/>
              <a:t>‹#›</a:t>
            </a:fld>
            <a:endParaRPr lang="en-GB"/>
          </a:p>
        </p:txBody>
      </p:sp>
    </p:spTree>
    <p:extLst>
      <p:ext uri="{BB962C8B-B14F-4D97-AF65-F5344CB8AC3E}">
        <p14:creationId xmlns:p14="http://schemas.microsoft.com/office/powerpoint/2010/main" val="3867052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435680-8155-4B1F-AF9A-3EDAFB3B512F}" type="datetimeFigureOut">
              <a:rPr lang="en-GB" smtClean="0"/>
              <a:t>07/06/2021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AB59DD-B584-4E04-B9E0-D1C378897F33}" type="slidenum">
              <a:rPr lang="en-GB" smtClean="0"/>
              <a:t>‹#›</a:t>
            </a:fld>
            <a:endParaRPr lang="en-GB"/>
          </a:p>
        </p:txBody>
      </p:sp>
    </p:spTree>
    <p:extLst>
      <p:ext uri="{BB962C8B-B14F-4D97-AF65-F5344CB8AC3E}">
        <p14:creationId xmlns:p14="http://schemas.microsoft.com/office/powerpoint/2010/main" val="2410679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435680-8155-4B1F-AF9A-3EDAFB3B512F}" type="datetimeFigureOut">
              <a:rPr lang="en-GB" smtClean="0"/>
              <a:t>07/06/2021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AB59DD-B584-4E04-B9E0-D1C378897F33}" type="slidenum">
              <a:rPr lang="en-GB" smtClean="0"/>
              <a:t>‹#›</a:t>
            </a:fld>
            <a:endParaRPr lang="en-GB"/>
          </a:p>
        </p:txBody>
      </p:sp>
    </p:spTree>
    <p:extLst>
      <p:ext uri="{BB962C8B-B14F-4D97-AF65-F5344CB8AC3E}">
        <p14:creationId xmlns:p14="http://schemas.microsoft.com/office/powerpoint/2010/main" val="1259463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435680-8155-4B1F-AF9A-3EDAFB3B512F}" type="datetimeFigureOut">
              <a:rPr lang="en-GB" smtClean="0"/>
              <a:t>07/06/2021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AB59DD-B584-4E04-B9E0-D1C378897F33}" type="slidenum">
              <a:rPr lang="en-GB" smtClean="0"/>
              <a:t>‹#›</a:t>
            </a:fld>
            <a:endParaRPr lang="en-GB"/>
          </a:p>
        </p:txBody>
      </p:sp>
    </p:spTree>
    <p:extLst>
      <p:ext uri="{BB962C8B-B14F-4D97-AF65-F5344CB8AC3E}">
        <p14:creationId xmlns:p14="http://schemas.microsoft.com/office/powerpoint/2010/main" val="363865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F435680-8155-4B1F-AF9A-3EDAFB3B512F}" type="datetimeFigureOut">
              <a:rPr lang="en-GB" smtClean="0"/>
              <a:t>07/06/2021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AB59DD-B584-4E04-B9E0-D1C378897F33}" type="slidenum">
              <a:rPr lang="en-GB" smtClean="0"/>
              <a:t>‹#›</a:t>
            </a:fld>
            <a:endParaRPr lang="en-GB"/>
          </a:p>
        </p:txBody>
      </p:sp>
    </p:spTree>
    <p:extLst>
      <p:ext uri="{BB962C8B-B14F-4D97-AF65-F5344CB8AC3E}">
        <p14:creationId xmlns:p14="http://schemas.microsoft.com/office/powerpoint/2010/main" val="372754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F435680-8155-4B1F-AF9A-3EDAFB3B512F}" type="datetimeFigureOut">
              <a:rPr lang="en-GB" smtClean="0"/>
              <a:t>07/06/2021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AB59DD-B584-4E04-B9E0-D1C378897F33}" type="slidenum">
              <a:rPr lang="en-GB" smtClean="0"/>
              <a:t>‹#›</a:t>
            </a:fld>
            <a:endParaRPr lang="en-GB"/>
          </a:p>
        </p:txBody>
      </p:sp>
    </p:spTree>
    <p:extLst>
      <p:ext uri="{BB962C8B-B14F-4D97-AF65-F5344CB8AC3E}">
        <p14:creationId xmlns:p14="http://schemas.microsoft.com/office/powerpoint/2010/main" val="3964325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F435680-8155-4B1F-AF9A-3EDAFB3B512F}" type="datetimeFigureOut">
              <a:rPr lang="en-GB" smtClean="0"/>
              <a:t>07/06/2021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AB59DD-B584-4E04-B9E0-D1C378897F33}" type="slidenum">
              <a:rPr lang="en-GB" smtClean="0"/>
              <a:t>‹#›</a:t>
            </a:fld>
            <a:endParaRPr lang="en-GB"/>
          </a:p>
        </p:txBody>
      </p:sp>
    </p:spTree>
    <p:extLst>
      <p:ext uri="{BB962C8B-B14F-4D97-AF65-F5344CB8AC3E}">
        <p14:creationId xmlns:p14="http://schemas.microsoft.com/office/powerpoint/2010/main" val="2081921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435680-8155-4B1F-AF9A-3EDAFB3B512F}" type="datetimeFigureOut">
              <a:rPr lang="en-GB" smtClean="0"/>
              <a:t>07/06/2021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AB59DD-B584-4E04-B9E0-D1C378897F33}" type="slidenum">
              <a:rPr lang="en-GB" smtClean="0"/>
              <a:t>‹#›</a:t>
            </a:fld>
            <a:endParaRPr lang="en-GB"/>
          </a:p>
        </p:txBody>
      </p:sp>
    </p:spTree>
    <p:extLst>
      <p:ext uri="{BB962C8B-B14F-4D97-AF65-F5344CB8AC3E}">
        <p14:creationId xmlns:p14="http://schemas.microsoft.com/office/powerpoint/2010/main" val="909283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435680-8155-4B1F-AF9A-3EDAFB3B512F}" type="datetimeFigureOut">
              <a:rPr lang="en-GB" smtClean="0"/>
              <a:t>07/06/2021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AB59DD-B584-4E04-B9E0-D1C378897F33}" type="slidenum">
              <a:rPr lang="en-GB" smtClean="0"/>
              <a:t>‹#›</a:t>
            </a:fld>
            <a:endParaRPr lang="en-GB"/>
          </a:p>
        </p:txBody>
      </p:sp>
    </p:spTree>
    <p:extLst>
      <p:ext uri="{BB962C8B-B14F-4D97-AF65-F5344CB8AC3E}">
        <p14:creationId xmlns:p14="http://schemas.microsoft.com/office/powerpoint/2010/main" val="729045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435680-8155-4B1F-AF9A-3EDAFB3B512F}" type="datetimeFigureOut">
              <a:rPr lang="en-GB" smtClean="0"/>
              <a:t>07/06/2021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AB59DD-B584-4E04-B9E0-D1C378897F33}" type="slidenum">
              <a:rPr lang="en-GB" smtClean="0"/>
              <a:t>‹#›</a:t>
            </a:fld>
            <a:endParaRPr lang="en-GB"/>
          </a:p>
        </p:txBody>
      </p:sp>
    </p:spTree>
    <p:extLst>
      <p:ext uri="{BB962C8B-B14F-4D97-AF65-F5344CB8AC3E}">
        <p14:creationId xmlns:p14="http://schemas.microsoft.com/office/powerpoint/2010/main" val="3016301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35680-8155-4B1F-AF9A-3EDAFB3B512F}" type="datetimeFigureOut">
              <a:rPr lang="en-GB" smtClean="0"/>
              <a:t>07/06/2021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B59DD-B584-4E04-B9E0-D1C378897F33}" type="slidenum">
              <a:rPr lang="en-GB" smtClean="0"/>
              <a:t>‹#›</a:t>
            </a:fld>
            <a:endParaRPr lang="en-GB"/>
          </a:p>
        </p:txBody>
      </p:sp>
    </p:spTree>
    <p:extLst>
      <p:ext uri="{BB962C8B-B14F-4D97-AF65-F5344CB8AC3E}">
        <p14:creationId xmlns:p14="http://schemas.microsoft.com/office/powerpoint/2010/main" val="1747340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 person drowns underwater">
            <a:extLst>
              <a:ext uri="{FF2B5EF4-FFF2-40B4-BE49-F238E27FC236}">
                <a16:creationId xmlns:a16="http://schemas.microsoft.com/office/drawing/2014/main" id="{173E99D3-B8E4-422D-B129-07FF55CB51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144" r="9091" b="22848"/>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7981" y="1122363"/>
            <a:ext cx="4023360" cy="3204134"/>
          </a:xfrm>
        </p:spPr>
        <p:txBody>
          <a:bodyPr anchor="b">
            <a:normAutofit/>
          </a:bodyPr>
          <a:lstStyle/>
          <a:p>
            <a:pPr algn="l"/>
            <a:r>
              <a:rPr lang="en-GB" sz="4800" b="1"/>
              <a:t>Spirituality and Mental Health</a:t>
            </a:r>
            <a:br>
              <a:rPr lang="en-GB" sz="4800" b="1"/>
            </a:br>
            <a:endParaRPr lang="en-GB" sz="4800" b="1" i="1"/>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1935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a:r>
              <a:rPr lang="en-GB" altLang="en-US" b="1" dirty="0"/>
              <a:t>Abandoning Christians</a:t>
            </a:r>
          </a:p>
        </p:txBody>
      </p:sp>
      <p:sp>
        <p:nvSpPr>
          <p:cNvPr id="28675" name="Content Placeholder 2"/>
          <p:cNvSpPr>
            <a:spLocks noGrp="1"/>
          </p:cNvSpPr>
          <p:nvPr>
            <p:ph idx="1"/>
          </p:nvPr>
        </p:nvSpPr>
        <p:spPr>
          <a:xfrm>
            <a:off x="838200" y="1690688"/>
            <a:ext cx="10515600" cy="4351337"/>
          </a:xfrm>
        </p:spPr>
        <p:txBody>
          <a:bodyPr/>
          <a:lstStyle/>
          <a:p>
            <a:pPr marL="0" indent="0">
              <a:buFont typeface="Arial" panose="020B0604020202020204" pitchFamily="34" charset="0"/>
              <a:buNone/>
            </a:pPr>
            <a:r>
              <a:rPr lang="en-GB" altLang="en-US" i="1" dirty="0"/>
              <a:t>I’ve decided that if this happens again—and I’m sure it will, especially if I  get psychotic, religious and depressed -  that I won’t talk to anyone religious ... Because I guess you guys (I’m including you (JS) as a religious person) feel the need to honestly answer questions. I don’t know how people are trained to be chaplains with people in mental distress, but that experience of that person was just terrible. Even if he thought that, that was not the right thing to say. You just have to be really careful not to invalidate people’s experiences. I mean if someone was suicidal and they think they’re possessed by the devil it might be best not to not reinforce that even if you believe it! You could just say “don’t worry about that, you’re going to be fine.”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08B710-81E9-41AE-B070-804F401D4305}"/>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GB" sz="2800">
                <a:solidFill>
                  <a:schemeClr val="bg1"/>
                </a:solidFill>
              </a:rPr>
              <a:t>Practising Healing</a:t>
            </a:r>
          </a:p>
        </p:txBody>
      </p:sp>
      <p:sp>
        <p:nvSpPr>
          <p:cNvPr id="3" name="Content Placeholder 2">
            <a:extLst>
              <a:ext uri="{FF2B5EF4-FFF2-40B4-BE49-F238E27FC236}">
                <a16:creationId xmlns:a16="http://schemas.microsoft.com/office/drawing/2014/main" id="{81AF78D5-3B37-4724-ADBD-FADF77F1DD56}"/>
              </a:ext>
            </a:extLst>
          </p:cNvPr>
          <p:cNvSpPr>
            <a:spLocks noGrp="1"/>
          </p:cNvSpPr>
          <p:nvPr>
            <p:ph idx="1"/>
          </p:nvPr>
        </p:nvSpPr>
        <p:spPr>
          <a:xfrm>
            <a:off x="643468" y="2638044"/>
            <a:ext cx="3363974" cy="3415622"/>
          </a:xfrm>
        </p:spPr>
        <p:txBody>
          <a:bodyPr>
            <a:noAutofit/>
          </a:bodyPr>
          <a:lstStyle/>
          <a:p>
            <a:r>
              <a:rPr lang="en-GB" sz="3000" dirty="0">
                <a:solidFill>
                  <a:schemeClr val="bg1"/>
                </a:solidFill>
              </a:rPr>
              <a:t>Scripture</a:t>
            </a:r>
          </a:p>
          <a:p>
            <a:endParaRPr lang="en-GB" sz="3000" dirty="0">
              <a:solidFill>
                <a:schemeClr val="bg1"/>
              </a:solidFill>
            </a:endParaRPr>
          </a:p>
          <a:p>
            <a:r>
              <a:rPr lang="en-GB" sz="3000" dirty="0">
                <a:solidFill>
                  <a:schemeClr val="bg1"/>
                </a:solidFill>
              </a:rPr>
              <a:t>Liturgy</a:t>
            </a:r>
          </a:p>
          <a:p>
            <a:pPr marL="0" indent="0">
              <a:buNone/>
            </a:pPr>
            <a:endParaRPr lang="en-GB" sz="3000" dirty="0">
              <a:solidFill>
                <a:schemeClr val="bg1"/>
              </a:solidFill>
            </a:endParaRPr>
          </a:p>
          <a:p>
            <a:r>
              <a:rPr lang="en-GB" sz="3000" dirty="0">
                <a:solidFill>
                  <a:schemeClr val="bg1"/>
                </a:solidFill>
              </a:rPr>
              <a:t>Community</a:t>
            </a:r>
          </a:p>
        </p:txBody>
      </p:sp>
      <p:pic>
        <p:nvPicPr>
          <p:cNvPr id="5" name="Picture 4">
            <a:extLst>
              <a:ext uri="{FF2B5EF4-FFF2-40B4-BE49-F238E27FC236}">
                <a16:creationId xmlns:a16="http://schemas.microsoft.com/office/drawing/2014/main" id="{F84DD8BF-AFCF-4AC5-BACA-D970926B06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3458" y="643467"/>
            <a:ext cx="4179378" cy="5410199"/>
          </a:xfrm>
          <a:prstGeom prst="rect">
            <a:avLst/>
          </a:prstGeom>
        </p:spPr>
      </p:pic>
    </p:spTree>
    <p:extLst>
      <p:ext uri="{BB962C8B-B14F-4D97-AF65-F5344CB8AC3E}">
        <p14:creationId xmlns:p14="http://schemas.microsoft.com/office/powerpoint/2010/main" val="1930231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A92BC41-5AE1-432E-87C7-12BF9E03D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1415" y="476778"/>
            <a:ext cx="7212450" cy="5920653"/>
          </a:xfrm>
          <a:prstGeom prst="rect">
            <a:avLst/>
          </a:prstGeom>
          <a:solidFill>
            <a:srgbClr val="564B3C">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D944228-E326-43A1-B435-67FD2F4F828C}"/>
              </a:ext>
            </a:extLst>
          </p:cNvPr>
          <p:cNvSpPr>
            <a:spLocks noGrp="1"/>
          </p:cNvSpPr>
          <p:nvPr>
            <p:ph type="title"/>
          </p:nvPr>
        </p:nvSpPr>
        <p:spPr>
          <a:xfrm>
            <a:off x="5141495" y="1179095"/>
            <a:ext cx="5956353" cy="3404488"/>
          </a:xfrm>
        </p:spPr>
        <p:txBody>
          <a:bodyPr vert="horz" lIns="91440" tIns="45720" rIns="91440" bIns="45720" rtlCol="0" anchor="b">
            <a:normAutofit/>
          </a:bodyPr>
          <a:lstStyle/>
          <a:p>
            <a:r>
              <a:rPr lang="en-US" sz="4800">
                <a:solidFill>
                  <a:srgbClr val="FFFFFF"/>
                </a:solidFill>
              </a:rPr>
              <a:t>Scriptural healing: Developing a mental health hermeneutic</a:t>
            </a:r>
          </a:p>
        </p:txBody>
      </p:sp>
      <p:cxnSp>
        <p:nvCxnSpPr>
          <p:cNvPr id="73" name="Straight Connector 72">
            <a:extLst>
              <a:ext uri="{FF2B5EF4-FFF2-40B4-BE49-F238E27FC236}">
                <a16:creationId xmlns:a16="http://schemas.microsoft.com/office/drawing/2014/main" id="{DC0E1208-0B30-4396-AE7C-AEBFFAEE6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478"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1026" name="Picture 2" descr="white book page with pen">
            <a:extLst>
              <a:ext uri="{FF2B5EF4-FFF2-40B4-BE49-F238E27FC236}">
                <a16:creationId xmlns:a16="http://schemas.microsoft.com/office/drawing/2014/main" id="{F38D8582-FD87-4502-8EDC-ED537BE603E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220" b="2"/>
          <a:stretch/>
        </p:blipFill>
        <p:spPr bwMode="auto">
          <a:xfrm>
            <a:off x="475488" y="476777"/>
            <a:ext cx="3864383" cy="592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757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3267-7901-4BF7-9B0C-EADBF6EA2EBA}"/>
              </a:ext>
            </a:extLst>
          </p:cNvPr>
          <p:cNvSpPr>
            <a:spLocks noGrp="1"/>
          </p:cNvSpPr>
          <p:nvPr>
            <p:ph type="title"/>
          </p:nvPr>
        </p:nvSpPr>
        <p:spPr/>
        <p:txBody>
          <a:bodyPr/>
          <a:lstStyle/>
          <a:p>
            <a:r>
              <a:rPr lang="en-GB" dirty="0"/>
              <a:t>Richard Baxter o n the blessings of not reading the bible. </a:t>
            </a:r>
          </a:p>
        </p:txBody>
      </p:sp>
      <p:sp>
        <p:nvSpPr>
          <p:cNvPr id="3" name="Content Placeholder 2">
            <a:extLst>
              <a:ext uri="{FF2B5EF4-FFF2-40B4-BE49-F238E27FC236}">
                <a16:creationId xmlns:a16="http://schemas.microsoft.com/office/drawing/2014/main" id="{E5264E30-88BB-4A7A-9401-1B2C4D9FE830}"/>
              </a:ext>
            </a:extLst>
          </p:cNvPr>
          <p:cNvSpPr>
            <a:spLocks noGrp="1"/>
          </p:cNvSpPr>
          <p:nvPr>
            <p:ph idx="1"/>
          </p:nvPr>
        </p:nvSpPr>
        <p:spPr/>
        <p:txBody>
          <a:bodyPr/>
          <a:lstStyle/>
          <a:p>
            <a:r>
              <a:rPr lang="en-GB" dirty="0"/>
              <a:t>Meditation is not a duty at all for a melancholy person, except for the few that are able to tolerate a brief, structured sort of meditation. This must be on something furthest from the matter that troubles them, except for short meditations like sudden, spontaneous prayers said out loud. A rigid and protracted meditation will only frustrate and disturb you, and render you unable to perform other duties. If a man has a broken leg, he must not walk on it until it is set, or the whole body will suffer. It is your thinking faculty or your imagination that is the broken, hurting part. Therefore, you must not use it to reflect upon the things that so trouble you.</a:t>
            </a:r>
          </a:p>
          <a:p>
            <a:endParaRPr lang="en-GB" dirty="0"/>
          </a:p>
        </p:txBody>
      </p:sp>
    </p:spTree>
    <p:extLst>
      <p:ext uri="{BB962C8B-B14F-4D97-AF65-F5344CB8AC3E}">
        <p14:creationId xmlns:p14="http://schemas.microsoft.com/office/powerpoint/2010/main" val="939639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44"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person hand reaching for the sky">
            <a:extLst>
              <a:ext uri="{FF2B5EF4-FFF2-40B4-BE49-F238E27FC236}">
                <a16:creationId xmlns:a16="http://schemas.microsoft.com/office/drawing/2014/main" id="{9972EDC3-F2FA-4B3E-A628-691B5AE60BF4}"/>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FCB071A-AD60-4001-8B48-5A47D060C0F0}"/>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i="1">
                <a:solidFill>
                  <a:srgbClr val="FFFFFF"/>
                </a:solidFill>
              </a:rPr>
              <a:t>Worship</a:t>
            </a:r>
            <a:r>
              <a:rPr lang="en-US" sz="6000">
                <a:solidFill>
                  <a:srgbClr val="FFFFFF"/>
                </a:solidFill>
              </a:rPr>
              <a:t>: Healing liturgies</a:t>
            </a:r>
          </a:p>
        </p:txBody>
      </p:sp>
    </p:spTree>
    <p:extLst>
      <p:ext uri="{BB962C8B-B14F-4D97-AF65-F5344CB8AC3E}">
        <p14:creationId xmlns:p14="http://schemas.microsoft.com/office/powerpoint/2010/main" val="16889799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23992-1D41-4797-8528-A638786485E4}"/>
              </a:ext>
            </a:extLst>
          </p:cNvPr>
          <p:cNvSpPr>
            <a:spLocks noGrp="1"/>
          </p:cNvSpPr>
          <p:nvPr>
            <p:ph type="title"/>
          </p:nvPr>
        </p:nvSpPr>
        <p:spPr/>
        <p:txBody>
          <a:bodyPr/>
          <a:lstStyle/>
          <a:p>
            <a:r>
              <a:rPr lang="en-GB" b="1" dirty="0"/>
              <a:t>The problem with worship</a:t>
            </a:r>
          </a:p>
        </p:txBody>
      </p:sp>
      <p:sp>
        <p:nvSpPr>
          <p:cNvPr id="3" name="Content Placeholder 2">
            <a:extLst>
              <a:ext uri="{FF2B5EF4-FFF2-40B4-BE49-F238E27FC236}">
                <a16:creationId xmlns:a16="http://schemas.microsoft.com/office/drawing/2014/main" id="{893CA642-6B0C-425B-A418-E5B0566008DA}"/>
              </a:ext>
            </a:extLst>
          </p:cNvPr>
          <p:cNvSpPr>
            <a:spLocks noGrp="1"/>
          </p:cNvSpPr>
          <p:nvPr>
            <p:ph idx="1"/>
          </p:nvPr>
        </p:nvSpPr>
        <p:spPr/>
        <p:txBody>
          <a:bodyPr>
            <a:normAutofit/>
          </a:bodyPr>
          <a:lstStyle/>
          <a:p>
            <a:pPr marL="0" indent="0">
              <a:lnSpc>
                <a:spcPct val="100000"/>
              </a:lnSpc>
              <a:buNone/>
            </a:pPr>
            <a:r>
              <a:rPr lang="en-GB" sz="3600" i="1" dirty="0">
                <a:latin typeface="Calibri" panose="020F0502020204030204" pitchFamily="34" charset="0"/>
                <a:ea typeface="Calibri" panose="020F0502020204030204" pitchFamily="34" charset="0"/>
              </a:rPr>
              <a:t>But it was also difficult because our church is also charismatic, evangelical. And so there’s a lot of happy-</a:t>
            </a:r>
            <a:r>
              <a:rPr lang="en-GB" sz="3600" i="1" dirty="0" err="1">
                <a:latin typeface="Calibri" panose="020F0502020204030204" pitchFamily="34" charset="0"/>
                <a:ea typeface="Calibri" panose="020F0502020204030204" pitchFamily="34" charset="0"/>
              </a:rPr>
              <a:t>clappy</a:t>
            </a:r>
            <a:r>
              <a:rPr lang="en-GB" sz="3600" i="1" dirty="0">
                <a:latin typeface="Calibri" panose="020F0502020204030204" pitchFamily="34" charset="0"/>
                <a:ea typeface="Calibri" panose="020F0502020204030204" pitchFamily="34" charset="0"/>
              </a:rPr>
              <a:t>-ness, which when you’re depressed and crying is just awful. </a:t>
            </a:r>
            <a:r>
              <a:rPr lang="en-GB" sz="3600" i="1" dirty="0"/>
              <a:t>Yeah, yeah. But I mean Sundays in church were excruciating, just turn up, worship, listen to the preacher and then run away. Or cry during the ministry time. Just dealing with people was so overwhelming …</a:t>
            </a:r>
            <a:endParaRPr lang="en-GB" sz="3600" i="1" dirty="0">
              <a:latin typeface="Calibri" panose="020F0502020204030204" pitchFamily="34" charset="0"/>
              <a:ea typeface="Calibri" panose="020F0502020204030204" pitchFamily="34" charset="0"/>
            </a:endParaRPr>
          </a:p>
          <a:p>
            <a:endParaRPr lang="en-GB"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6521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777DD-C297-43F0-9FD6-0AE2866EF62C}"/>
              </a:ext>
            </a:extLst>
          </p:cNvPr>
          <p:cNvSpPr>
            <a:spLocks noGrp="1"/>
          </p:cNvSpPr>
          <p:nvPr>
            <p:ph type="title"/>
          </p:nvPr>
        </p:nvSpPr>
        <p:spPr/>
        <p:txBody>
          <a:bodyPr/>
          <a:lstStyle/>
          <a:p>
            <a:r>
              <a:rPr lang="en-GB" b="1" dirty="0"/>
              <a:t>Lament and authenticity</a:t>
            </a:r>
          </a:p>
        </p:txBody>
      </p:sp>
      <p:sp>
        <p:nvSpPr>
          <p:cNvPr id="3" name="Content Placeholder 2">
            <a:extLst>
              <a:ext uri="{FF2B5EF4-FFF2-40B4-BE49-F238E27FC236}">
                <a16:creationId xmlns:a16="http://schemas.microsoft.com/office/drawing/2014/main" id="{76DF52CA-2E04-4E0D-96B3-3F751E4C5724}"/>
              </a:ext>
            </a:extLst>
          </p:cNvPr>
          <p:cNvSpPr>
            <a:spLocks noGrp="1"/>
          </p:cNvSpPr>
          <p:nvPr>
            <p:ph idx="1"/>
          </p:nvPr>
        </p:nvSpPr>
        <p:spPr/>
        <p:txBody>
          <a:bodyPr/>
          <a:lstStyle/>
          <a:p>
            <a:pPr marL="0" indent="0">
              <a:buNone/>
            </a:pPr>
            <a:r>
              <a:rPr lang="en-GB" sz="3600" i="1" dirty="0">
                <a:latin typeface="Calibri" panose="020F0502020204030204" pitchFamily="34" charset="0"/>
                <a:ea typeface="Calibri" panose="020F0502020204030204" pitchFamily="34" charset="0"/>
              </a:rPr>
              <a:t>But thankfully our worship leader is, he’s a guy who really believes in ‘let’s have worship which talks about how rotten life can be.’ Which I really like. And so while this happy-</a:t>
            </a:r>
            <a:r>
              <a:rPr lang="en-GB" sz="3600" i="1" dirty="0" err="1">
                <a:latin typeface="Calibri" panose="020F0502020204030204" pitchFamily="34" charset="0"/>
                <a:ea typeface="Calibri" panose="020F0502020204030204" pitchFamily="34" charset="0"/>
              </a:rPr>
              <a:t>clappy</a:t>
            </a:r>
            <a:r>
              <a:rPr lang="en-GB" sz="3600" i="1" dirty="0">
                <a:latin typeface="Calibri" panose="020F0502020204030204" pitchFamily="34" charset="0"/>
                <a:ea typeface="Calibri" panose="020F0502020204030204" pitchFamily="34" charset="0"/>
              </a:rPr>
              <a:t>-ness, he’ll often be a Sunday of lament where we’ll all just wail and go ‘life is awful!’ Which really freed me up. It was incredibly helpful</a:t>
            </a:r>
            <a:endParaRPr lang="en-GB" sz="3600" i="1" dirty="0"/>
          </a:p>
          <a:p>
            <a:pPr marL="0" indent="0">
              <a:buNone/>
            </a:pPr>
            <a:endParaRPr lang="en-GB" dirty="0"/>
          </a:p>
        </p:txBody>
      </p:sp>
    </p:spTree>
    <p:extLst>
      <p:ext uri="{BB962C8B-B14F-4D97-AF65-F5344CB8AC3E}">
        <p14:creationId xmlns:p14="http://schemas.microsoft.com/office/powerpoint/2010/main" val="159203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3E8C5-5CE7-4DBB-BD63-D1289483E7C4}"/>
              </a:ext>
            </a:extLst>
          </p:cNvPr>
          <p:cNvSpPr>
            <a:spLocks noGrp="1"/>
          </p:cNvSpPr>
          <p:nvPr>
            <p:ph type="title"/>
          </p:nvPr>
        </p:nvSpPr>
        <p:spPr/>
        <p:txBody>
          <a:bodyPr/>
          <a:lstStyle/>
          <a:p>
            <a:r>
              <a:rPr lang="en-GB" b="1" dirty="0"/>
              <a:t>Holding joy for others</a:t>
            </a:r>
          </a:p>
        </p:txBody>
      </p:sp>
      <p:sp>
        <p:nvSpPr>
          <p:cNvPr id="3" name="Content Placeholder 2">
            <a:extLst>
              <a:ext uri="{FF2B5EF4-FFF2-40B4-BE49-F238E27FC236}">
                <a16:creationId xmlns:a16="http://schemas.microsoft.com/office/drawing/2014/main" id="{EFB62A4A-F067-4A84-A9C8-CDBED8C156DF}"/>
              </a:ext>
            </a:extLst>
          </p:cNvPr>
          <p:cNvSpPr>
            <a:spLocks noGrp="1"/>
          </p:cNvSpPr>
          <p:nvPr>
            <p:ph idx="1"/>
          </p:nvPr>
        </p:nvSpPr>
        <p:spPr>
          <a:xfrm>
            <a:off x="712365" y="1823782"/>
            <a:ext cx="10515600" cy="4351338"/>
          </a:xfrm>
        </p:spPr>
        <p:txBody>
          <a:bodyPr>
            <a:noAutofit/>
          </a:bodyPr>
          <a:lstStyle/>
          <a:p>
            <a:pPr marL="0" indent="0">
              <a:lnSpc>
                <a:spcPct val="100000"/>
              </a:lnSpc>
              <a:buNone/>
            </a:pPr>
            <a:r>
              <a:rPr lang="en-GB" i="1" dirty="0">
                <a:latin typeface="Calibri" panose="020F0502020204030204" pitchFamily="34" charset="0"/>
                <a:ea typeface="Calibri" panose="020F0502020204030204" pitchFamily="34" charset="0"/>
              </a:rPr>
              <a:t>But then saying that, actually it was also really helpful to be in a congregation of people who were still worshipping God, still being happy-</a:t>
            </a:r>
            <a:r>
              <a:rPr lang="en-GB" i="1" dirty="0" err="1">
                <a:latin typeface="Calibri" panose="020F0502020204030204" pitchFamily="34" charset="0"/>
                <a:ea typeface="Calibri" panose="020F0502020204030204" pitchFamily="34" charset="0"/>
              </a:rPr>
              <a:t>clappy</a:t>
            </a:r>
            <a:r>
              <a:rPr lang="en-GB" i="1" dirty="0">
                <a:latin typeface="Calibri" panose="020F0502020204030204" pitchFamily="34" charset="0"/>
                <a:ea typeface="Calibri" panose="020F0502020204030204" pitchFamily="34" charset="0"/>
              </a:rPr>
              <a:t>, still being hopeful when I was just like this, I just can’t do this. Because it meant they were like ‘well you can’t do it, but we can do it for you.’ Which I just really appreciated. People would be standing alongside me in prayer like during the worship time they’d have a hand on my shoulder while they were just fully, singing, worshipping and rejoicing. And I was just a wreck, crying, but I found that incredibly profound because it’s that sense of someone’s willing to be alongside me, and yet they were not forgetting the truth that I couldn’t grab a hold of at that point.</a:t>
            </a:r>
            <a:endParaRPr lang="en-GB" i="1" dirty="0">
              <a:latin typeface="Times New Roman" panose="02020603050405020304" pitchFamily="18" charset="0"/>
              <a:ea typeface="Times New Roman" panose="02020603050405020304" pitchFamily="18" charset="0"/>
            </a:endParaRPr>
          </a:p>
          <a:p>
            <a:pPr>
              <a:lnSpc>
                <a:spcPct val="100000"/>
              </a:lnSpc>
            </a:pPr>
            <a:endParaRPr lang="en-GB" sz="2400" dirty="0"/>
          </a:p>
        </p:txBody>
      </p:sp>
    </p:spTree>
    <p:extLst>
      <p:ext uri="{BB962C8B-B14F-4D97-AF65-F5344CB8AC3E}">
        <p14:creationId xmlns:p14="http://schemas.microsoft.com/office/powerpoint/2010/main" val="390838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black wooden house">
            <a:extLst>
              <a:ext uri="{FF2B5EF4-FFF2-40B4-BE49-F238E27FC236}">
                <a16:creationId xmlns:a16="http://schemas.microsoft.com/office/drawing/2014/main" id="{0DC3ABB1-4C35-4848-B43F-E852108172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69" t="9091" r="14629"/>
          <a:stretch/>
        </p:blipFill>
        <p:spPr bwMode="auto">
          <a:xfrm>
            <a:off x="-2"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DEB46D-9462-4847-864F-C3C19DC38364}"/>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4800"/>
              <a:t>Creating liturgies that heal</a:t>
            </a:r>
          </a:p>
        </p:txBody>
      </p:sp>
      <p:sp>
        <p:nvSpPr>
          <p:cNvPr id="139" name="Rectangle 1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88839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6DBD3-B239-DC47-824F-B0BD548A7A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E84C459-6DF8-3440-956B-251F81002AA7}"/>
              </a:ext>
            </a:extLst>
          </p:cNvPr>
          <p:cNvSpPr>
            <a:spLocks noGrp="1"/>
          </p:cNvSpPr>
          <p:nvPr>
            <p:ph idx="1"/>
          </p:nvPr>
        </p:nvSpPr>
        <p:spPr/>
        <p:txBody>
          <a:bodyPr>
            <a:normAutofit/>
          </a:bodyPr>
          <a:lstStyle/>
          <a:p>
            <a:r>
              <a:rPr lang="en-US" sz="3200" dirty="0"/>
              <a:t>My colleague developed an entire liturgy for people with depression. The church had never identified mental health directly, but because he named the fact that many people in the church lived with depression, he brought out the issue. He wrote a beautiful service using Scripture, candles, anointing with oil, prayers that he wrote specifically for people with depression. And I think things like that go a long way to making people with mental illness feel welcome in a congregation.</a:t>
            </a:r>
          </a:p>
        </p:txBody>
      </p:sp>
    </p:spTree>
    <p:extLst>
      <p:ext uri="{BB962C8B-B14F-4D97-AF65-F5344CB8AC3E}">
        <p14:creationId xmlns:p14="http://schemas.microsoft.com/office/powerpoint/2010/main" val="3720670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C613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490" name="Rectangle 2"/>
          <p:cNvSpPr>
            <a:spLocks noGrp="1" noChangeArrowheads="1"/>
          </p:cNvSpPr>
          <p:nvPr>
            <p:ph type="title"/>
          </p:nvPr>
        </p:nvSpPr>
        <p:spPr>
          <a:xfrm>
            <a:off x="524256" y="4767072"/>
            <a:ext cx="6594189" cy="1625210"/>
          </a:xfrm>
        </p:spPr>
        <p:txBody>
          <a:bodyPr>
            <a:normAutofit/>
          </a:bodyPr>
          <a:lstStyle/>
          <a:p>
            <a:pPr algn="r"/>
            <a:r>
              <a:rPr lang="en-GB" altLang="en-US">
                <a:solidFill>
                  <a:srgbClr val="FFFFFF"/>
                </a:solidFill>
              </a:rPr>
              <a:t>What do we mean by mental health?</a:t>
            </a:r>
            <a:endParaRPr lang="en-US" altLang="en-US" i="1">
              <a:solidFill>
                <a:srgbClr val="FFFFFF"/>
              </a:solidFill>
            </a:endParaRPr>
          </a:p>
        </p:txBody>
      </p:sp>
      <p:pic>
        <p:nvPicPr>
          <p:cNvPr id="5122" name="Picture 2" descr="brown wooden cross under cloudy sky during daytime">
            <a:extLst>
              <a:ext uri="{FF2B5EF4-FFF2-40B4-BE49-F238E27FC236}">
                <a16:creationId xmlns:a16="http://schemas.microsoft.com/office/drawing/2014/main" id="{7A191AD6-AEA5-4C85-9E4B-DB243060CC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761" r="1" b="106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38" name="Rectangle 13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491" name="Rectangle 3"/>
          <p:cNvSpPr>
            <a:spLocks noGrp="1" noChangeArrowheads="1"/>
          </p:cNvSpPr>
          <p:nvPr>
            <p:ph type="body" idx="1"/>
          </p:nvPr>
        </p:nvSpPr>
        <p:spPr>
          <a:xfrm>
            <a:off x="8029319" y="917725"/>
            <a:ext cx="3424739" cy="4852362"/>
          </a:xfrm>
        </p:spPr>
        <p:txBody>
          <a:bodyPr anchor="ctr">
            <a:normAutofit/>
          </a:bodyPr>
          <a:lstStyle/>
          <a:p>
            <a:pPr algn="ctr">
              <a:spcBef>
                <a:spcPts val="0"/>
              </a:spcBef>
              <a:spcAft>
                <a:spcPts val="600"/>
              </a:spcAft>
            </a:pPr>
            <a:endParaRPr lang="en-GB" altLang="en-US" sz="3600" i="1" dirty="0">
              <a:solidFill>
                <a:srgbClr val="FFFFFF"/>
              </a:solidFill>
            </a:endParaRPr>
          </a:p>
          <a:p>
            <a:pPr marL="0" indent="0" algn="ctr">
              <a:spcBef>
                <a:spcPts val="0"/>
              </a:spcBef>
              <a:spcAft>
                <a:spcPts val="600"/>
              </a:spcAft>
              <a:buNone/>
            </a:pPr>
            <a:r>
              <a:rPr lang="en-GB" altLang="en-US" sz="3600" i="1" dirty="0">
                <a:solidFill>
                  <a:srgbClr val="FFFFFF"/>
                </a:solidFill>
              </a:rPr>
              <a:t>Shalom</a:t>
            </a:r>
          </a:p>
          <a:p>
            <a:pPr marL="0" indent="0" algn="ctr">
              <a:spcBef>
                <a:spcPts val="0"/>
              </a:spcBef>
              <a:spcAft>
                <a:spcPts val="600"/>
              </a:spcAft>
              <a:buNone/>
            </a:pPr>
            <a:endParaRPr lang="en-GB" altLang="en-US" sz="3600" i="1" dirty="0">
              <a:solidFill>
                <a:srgbClr val="FFFFFF"/>
              </a:solidFill>
            </a:endParaRPr>
          </a:p>
          <a:p>
            <a:pPr marL="0" indent="0" algn="ctr">
              <a:spcBef>
                <a:spcPts val="0"/>
              </a:spcBef>
              <a:spcAft>
                <a:spcPts val="600"/>
              </a:spcAft>
              <a:buNone/>
            </a:pPr>
            <a:r>
              <a:rPr lang="en-GB" altLang="en-US" sz="3600" i="1" dirty="0">
                <a:solidFill>
                  <a:srgbClr val="FFFFFF"/>
                </a:solidFill>
              </a:rPr>
              <a:t>Righteousness, holiness, right relationship with God </a:t>
            </a:r>
          </a:p>
          <a:p>
            <a:pPr marL="0" indent="0" algn="ctr">
              <a:spcBef>
                <a:spcPts val="0"/>
              </a:spcBef>
              <a:spcAft>
                <a:spcPts val="600"/>
              </a:spcAft>
              <a:buNone/>
            </a:pPr>
            <a:endParaRPr lang="en-GB" altLang="en-US" sz="3600" i="1" dirty="0">
              <a:solidFill>
                <a:srgbClr val="FFFFFF"/>
              </a:solidFill>
            </a:endParaRPr>
          </a:p>
          <a:p>
            <a:pPr lvl="2" algn="ctr">
              <a:spcBef>
                <a:spcPts val="0"/>
              </a:spcBef>
              <a:spcAft>
                <a:spcPts val="600"/>
              </a:spcAft>
            </a:pPr>
            <a:endParaRPr lang="en-US" altLang="en-US" sz="3600" dirty="0">
              <a:solidFill>
                <a:srgbClr val="FFFFFF"/>
              </a:solidFill>
            </a:endParaRPr>
          </a:p>
        </p:txBody>
      </p:sp>
    </p:spTree>
    <p:extLst>
      <p:ext uri="{BB962C8B-B14F-4D97-AF65-F5344CB8AC3E}">
        <p14:creationId xmlns:p14="http://schemas.microsoft.com/office/powerpoint/2010/main" val="103969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5F18414D-1626-4996-AACB-23D3DE45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2428875" y="707132"/>
            <a:ext cx="3667125" cy="2387600"/>
          </a:xfrm>
        </p:spPr>
        <p:txBody>
          <a:bodyPr vert="horz" lIns="91440" tIns="45720" rIns="91440" bIns="45720" rtlCol="0" anchor="b">
            <a:normAutofit/>
          </a:bodyPr>
          <a:lstStyle/>
          <a:p>
            <a:r>
              <a:rPr lang="en-US" sz="3500" kern="1200">
                <a:solidFill>
                  <a:schemeClr val="bg1"/>
                </a:solidFill>
                <a:latin typeface="+mj-lt"/>
                <a:ea typeface="+mj-ea"/>
                <a:cs typeface="+mj-cs"/>
              </a:rPr>
              <a:t>A strange kind of loneliness</a:t>
            </a:r>
          </a:p>
        </p:txBody>
      </p:sp>
      <p:cxnSp>
        <p:nvCxnSpPr>
          <p:cNvPr id="137" name="Straight Connector 136">
            <a:extLst>
              <a:ext uri="{FF2B5EF4-FFF2-40B4-BE49-F238E27FC236}">
                <a16:creationId xmlns:a16="http://schemas.microsoft.com/office/drawing/2014/main" id="{07A9243D-8FC3-4B36-874B-55906B03F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3209925"/>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0" name="Picture 2" descr="shallow focus of a woman's sad eyes">
            <a:extLst>
              <a:ext uri="{FF2B5EF4-FFF2-40B4-BE49-F238E27FC236}">
                <a16:creationId xmlns:a16="http://schemas.microsoft.com/office/drawing/2014/main" id="{5756B29B-E81A-4519-84E7-85A3D2E7CA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07" r="9089" b="36125"/>
          <a:stretch/>
        </p:blipFill>
        <p:spPr bwMode="auto">
          <a:xfrm>
            <a:off x="7347472" y="1562793"/>
            <a:ext cx="4718321" cy="3732409"/>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9837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grayscale photography of praying hands">
            <a:extLst>
              <a:ext uri="{FF2B5EF4-FFF2-40B4-BE49-F238E27FC236}">
                <a16:creationId xmlns:a16="http://schemas.microsoft.com/office/drawing/2014/main" id="{49D02837-778C-41BA-9257-C92AB30EB1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928" r="9091" b="39064"/>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430337-FFB7-4BF9-876A-7BFBF4360100}"/>
              </a:ext>
            </a:extLst>
          </p:cNvPr>
          <p:cNvSpPr>
            <a:spLocks noGrp="1"/>
          </p:cNvSpPr>
          <p:nvPr>
            <p:ph type="title"/>
          </p:nvPr>
        </p:nvSpPr>
        <p:spPr>
          <a:xfrm>
            <a:off x="477981" y="1122363"/>
            <a:ext cx="4023360" cy="3204134"/>
          </a:xfrm>
          <a:prstGeom prst="ellipse">
            <a:avLst/>
          </a:prstGeom>
        </p:spPr>
        <p:txBody>
          <a:bodyPr vert="horz" lIns="91440" tIns="45720" rIns="91440" bIns="45720" rtlCol="0" anchor="b">
            <a:normAutofit/>
          </a:bodyPr>
          <a:lstStyle/>
          <a:p>
            <a:r>
              <a:rPr lang="en-US" sz="4800"/>
              <a:t>Love is Listening</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902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character hand wallpaper">
            <a:extLst>
              <a:ext uri="{FF2B5EF4-FFF2-40B4-BE49-F238E27FC236}">
                <a16:creationId xmlns:a16="http://schemas.microsoft.com/office/drawing/2014/main" id="{09652257-57D6-4758-A80F-F856DF3B64EF}"/>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b="1573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E89A01C-DD30-4DBB-8DDB-C28FFCBD8E6C}"/>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b="1">
                <a:solidFill>
                  <a:srgbClr val="FFFFFF"/>
                </a:solidFill>
              </a:rPr>
              <a:t>Healing and Curing</a:t>
            </a:r>
          </a:p>
        </p:txBody>
      </p:sp>
    </p:spTree>
    <p:extLst>
      <p:ext uri="{BB962C8B-B14F-4D97-AF65-F5344CB8AC3E}">
        <p14:creationId xmlns:p14="http://schemas.microsoft.com/office/powerpoint/2010/main" val="12659154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800" b="1" dirty="0"/>
              <a:t>Mental Health: Theological and Spiritual Implications</a:t>
            </a:r>
            <a:endParaRPr lang="en-GB" sz="6000" b="1" dirty="0"/>
          </a:p>
        </p:txBody>
      </p:sp>
      <p:sp>
        <p:nvSpPr>
          <p:cNvPr id="3" name="Content Placeholder 2"/>
          <p:cNvSpPr>
            <a:spLocks noGrp="1"/>
          </p:cNvSpPr>
          <p:nvPr>
            <p:ph idx="1"/>
          </p:nvPr>
        </p:nvSpPr>
        <p:spPr>
          <a:xfrm>
            <a:off x="838200" y="1611021"/>
            <a:ext cx="10515600" cy="4351338"/>
          </a:xfrm>
        </p:spPr>
        <p:txBody>
          <a:bodyPr>
            <a:noAutofit/>
          </a:bodyPr>
          <a:lstStyle/>
          <a:p>
            <a:r>
              <a:rPr lang="en-GB" sz="3200" dirty="0"/>
              <a:t>Mental health is not the </a:t>
            </a:r>
            <a:r>
              <a:rPr lang="en-GB" sz="3200" i="1" dirty="0"/>
              <a:t>absence</a:t>
            </a:r>
            <a:r>
              <a:rPr lang="en-GB" sz="3200" dirty="0"/>
              <a:t> of anything; it is the </a:t>
            </a:r>
            <a:r>
              <a:rPr lang="en-GB" sz="3200" i="1" dirty="0"/>
              <a:t>presence </a:t>
            </a:r>
            <a:r>
              <a:rPr lang="en-GB" sz="3200" dirty="0"/>
              <a:t>of God</a:t>
            </a:r>
            <a:br>
              <a:rPr lang="en-GB" sz="3200" dirty="0"/>
            </a:br>
            <a:endParaRPr lang="en-GB" sz="3200" dirty="0"/>
          </a:p>
          <a:p>
            <a:r>
              <a:rPr lang="en-GB" sz="3200" dirty="0"/>
              <a:t>Mental health is not an ideal, a concept or a goal, it is a </a:t>
            </a:r>
            <a:r>
              <a:rPr lang="en-GB" sz="3200" i="1" dirty="0"/>
              <a:t>relationship</a:t>
            </a:r>
          </a:p>
          <a:p>
            <a:endParaRPr lang="en-GB" sz="3200" i="1" dirty="0"/>
          </a:p>
          <a:p>
            <a:r>
              <a:rPr lang="en-GB" sz="3200" dirty="0"/>
              <a:t>Mental health is a </a:t>
            </a:r>
            <a:r>
              <a:rPr lang="en-GB" sz="3200" i="1" dirty="0"/>
              <a:t>theological</a:t>
            </a:r>
            <a:r>
              <a:rPr lang="en-GB" sz="3200" dirty="0"/>
              <a:t> concept</a:t>
            </a:r>
          </a:p>
          <a:p>
            <a:pPr marL="0" indent="0">
              <a:buNone/>
            </a:pPr>
            <a:endParaRPr lang="en-GB" sz="3200" dirty="0"/>
          </a:p>
          <a:p>
            <a:r>
              <a:rPr lang="en-GB" sz="3200" dirty="0"/>
              <a:t>The presence of God is often revealed through human relationships</a:t>
            </a:r>
          </a:p>
        </p:txBody>
      </p:sp>
    </p:spTree>
    <p:extLst>
      <p:ext uri="{BB962C8B-B14F-4D97-AF65-F5344CB8AC3E}">
        <p14:creationId xmlns:p14="http://schemas.microsoft.com/office/powerpoint/2010/main" val="280248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person holding white printer paper">
            <a:extLst>
              <a:ext uri="{FF2B5EF4-FFF2-40B4-BE49-F238E27FC236}">
                <a16:creationId xmlns:a16="http://schemas.microsoft.com/office/drawing/2014/main" id="{277D4065-158D-49D5-B571-DAD7CB1863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98" r="20731" b="165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FB5F3E-BFA7-574E-A83D-1FC0961D236E}"/>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700" b="1"/>
              <a:t>Mental health challenges are disruptions to people’s stories:</a:t>
            </a:r>
            <a:br>
              <a:rPr lang="en-US" sz="3700" b="1"/>
            </a:br>
            <a:br>
              <a:rPr lang="en-US" sz="3700"/>
            </a:br>
            <a:r>
              <a:rPr lang="en-US" sz="3700" i="1"/>
              <a:t>Allen’s story</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0760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70">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woman in black and white long sleeve shirt">
            <a:extLst>
              <a:ext uri="{FF2B5EF4-FFF2-40B4-BE49-F238E27FC236}">
                <a16:creationId xmlns:a16="http://schemas.microsoft.com/office/drawing/2014/main" id="{D780E771-3F10-4CEC-A4CD-CE9FEC0BE6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91" t="27504" b="24489"/>
          <a:stretch/>
        </p:blipFill>
        <p:spPr bwMode="auto">
          <a:xfrm>
            <a:off x="2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60DA88F-E5B8-415C-B87C-C62E7EA6136D}"/>
              </a:ext>
            </a:extLst>
          </p:cNvPr>
          <p:cNvSpPr txBox="1"/>
          <p:nvPr/>
        </p:nvSpPr>
        <p:spPr>
          <a:xfrm>
            <a:off x="8395868" y="2718054"/>
            <a:ext cx="3438906" cy="3207258"/>
          </a:xfrm>
          <a:prstGeom prst="rect">
            <a:avLst/>
          </a:prstGeom>
        </p:spPr>
        <p:txBody>
          <a:bodyPr vert="horz" lIns="91440" tIns="45720" rIns="91440" bIns="45720" rtlCol="0" anchor="t">
            <a:normAutofit/>
          </a:bodyPr>
          <a:lstStyle/>
          <a:p>
            <a:pPr algn="ctr">
              <a:lnSpc>
                <a:spcPct val="90000"/>
              </a:lnSpc>
              <a:spcAft>
                <a:spcPts val="600"/>
              </a:spcAft>
            </a:pPr>
            <a:r>
              <a:rPr lang="en-US" sz="4000" dirty="0"/>
              <a:t>I am not Schizophrenia ...</a:t>
            </a:r>
          </a:p>
        </p:txBody>
      </p:sp>
    </p:spTree>
    <p:extLst>
      <p:ext uri="{BB962C8B-B14F-4D97-AF65-F5344CB8AC3E}">
        <p14:creationId xmlns:p14="http://schemas.microsoft.com/office/powerpoint/2010/main" val="418145728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erson behind fog glass">
            <a:extLst>
              <a:ext uri="{FF2B5EF4-FFF2-40B4-BE49-F238E27FC236}">
                <a16:creationId xmlns:a16="http://schemas.microsoft.com/office/drawing/2014/main" id="{9F2F9344-6B47-4ADF-8BB3-7B700B5708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18" t="9091"/>
          <a:stretch/>
        </p:blipFill>
        <p:spPr bwMode="auto">
          <a:xfrm>
            <a:off x="2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5868" y="1161288"/>
            <a:ext cx="3438144" cy="1124712"/>
          </a:xfrm>
        </p:spPr>
        <p:txBody>
          <a:bodyPr vert="horz" lIns="91440" tIns="45720" rIns="91440" bIns="45720" rtlCol="0" anchor="b">
            <a:normAutofit/>
          </a:bodyPr>
          <a:lstStyle/>
          <a:p>
            <a:r>
              <a:rPr lang="en-US" sz="2800" b="1" dirty="0"/>
              <a:t>Stigma</a:t>
            </a:r>
          </a:p>
        </p:txBody>
      </p:sp>
      <p:sp>
        <p:nvSpPr>
          <p:cNvPr id="3084"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8395868" y="2718054"/>
            <a:ext cx="3438906" cy="3207258"/>
          </a:xfrm>
          <a:prstGeom prst="rect">
            <a:avLst/>
          </a:prstGeom>
        </p:spPr>
        <p:txBody>
          <a:bodyPr vert="horz" lIns="91440" tIns="45720" rIns="91440" bIns="45720" rtlCol="0" anchor="t">
            <a:normAutofit/>
          </a:bodyPr>
          <a:lstStyle/>
          <a:p>
            <a:pPr algn="ctr">
              <a:lnSpc>
                <a:spcPct val="90000"/>
              </a:lnSpc>
              <a:spcAft>
                <a:spcPts val="600"/>
              </a:spcAft>
            </a:pPr>
            <a:endParaRPr lang="en-US" sz="2800" b="1" dirty="0"/>
          </a:p>
          <a:p>
            <a:pPr algn="ctr">
              <a:lnSpc>
                <a:spcPct val="90000"/>
              </a:lnSpc>
              <a:spcAft>
                <a:spcPts val="600"/>
              </a:spcAft>
            </a:pPr>
            <a:r>
              <a:rPr lang="en-US" sz="2800" b="1" dirty="0"/>
              <a:t>"it's not who I am it's how you see me</a:t>
            </a:r>
            <a:r>
              <a:rPr lang="en-US" sz="1800" b="1" dirty="0"/>
              <a:t>"</a:t>
            </a:r>
            <a:endParaRPr lang="en-US" sz="1700" b="1" dirty="0"/>
          </a:p>
        </p:txBody>
      </p:sp>
    </p:spTree>
    <p:extLst>
      <p:ext uri="{BB962C8B-B14F-4D97-AF65-F5344CB8AC3E}">
        <p14:creationId xmlns:p14="http://schemas.microsoft.com/office/powerpoint/2010/main" val="162599975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person looking out through window">
            <a:extLst>
              <a:ext uri="{FF2B5EF4-FFF2-40B4-BE49-F238E27FC236}">
                <a16:creationId xmlns:a16="http://schemas.microsoft.com/office/drawing/2014/main" id="{AB036C9A-BE7F-4EC0-845E-1DB9647D1F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29" r="22492" b="3606"/>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AE646E-91F6-C64A-8146-6A4418AD97E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a:t>Spiritual stigma:</a:t>
            </a:r>
            <a:br>
              <a:rPr lang="en-US" sz="4800"/>
            </a:br>
            <a:br>
              <a:rPr lang="en-US" sz="4800"/>
            </a:br>
            <a:r>
              <a:rPr lang="en-US" sz="4800" b="1"/>
              <a:t>Glenda’s story</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5005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a:r>
              <a:rPr lang="en-GB" altLang="en-US" b="1" dirty="0"/>
              <a:t>“Casual Theodicy” and dangerous “truth telling”</a:t>
            </a:r>
          </a:p>
        </p:txBody>
      </p:sp>
      <p:sp>
        <p:nvSpPr>
          <p:cNvPr id="3" name="Content Placeholder 2"/>
          <p:cNvSpPr>
            <a:spLocks noGrp="1"/>
          </p:cNvSpPr>
          <p:nvPr>
            <p:ph idx="1"/>
          </p:nvPr>
        </p:nvSpPr>
        <p:spPr>
          <a:xfrm>
            <a:off x="1505329" y="2390624"/>
            <a:ext cx="9515475" cy="3778250"/>
          </a:xfrm>
        </p:spPr>
        <p:txBody>
          <a:bodyPr rtlCol="0">
            <a:normAutofit/>
          </a:bodyPr>
          <a:lstStyle/>
          <a:p>
            <a:pPr marL="0" indent="0" fontAlgn="auto">
              <a:spcAft>
                <a:spcPts val="0"/>
              </a:spcAft>
              <a:buFont typeface="Wingdings 3" charset="2"/>
              <a:buNone/>
              <a:defRPr/>
            </a:pPr>
            <a:r>
              <a:rPr lang="en-GB" i="1" dirty="0"/>
              <a:t>I’ve had some really bad experiences. Once when I was in the emergency room I felt so depressed I was seriously thinking about killing myself. I asked for a chaplain, and I said to him, “could I be …  is it possible that I’m possessed by the devil?” And he was like, “I really don’t know,” which was like, kind of a horrible thing for him to say, I just thought maybe he should have been like no! But I don’t know, I guess the answer </a:t>
            </a:r>
            <a:r>
              <a:rPr lang="en-GB" i="1" u="sng" dirty="0"/>
              <a:t>was</a:t>
            </a:r>
            <a:r>
              <a:rPr lang="en-GB" i="1" dirty="0"/>
              <a:t> “maybe?, but that was pretty negative. Not the kind of truth I wanted to hear.</a:t>
            </a:r>
          </a:p>
          <a:p>
            <a:pPr fontAlgn="auto">
              <a:spcAft>
                <a:spcPts val="0"/>
              </a:spcAft>
              <a:buFont typeface="Wingdings 3" charset="2"/>
              <a:buChar cha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641bb85-d0dc-4f02-a1d2-b77c197edb0f">
      <Terms xmlns="http://schemas.microsoft.com/office/infopath/2007/PartnerControls"/>
    </lcf76f155ced4ddcb4097134ff3c332f>
    <TaxCatchAll xmlns="b25cbe31-3735-4970-9d03-8cf8cb87133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27F8BEB0115144A90523ED99B79E8F" ma:contentTypeVersion="14" ma:contentTypeDescription="Create a new document." ma:contentTypeScope="" ma:versionID="e942091bd6807a0dbf712e1831f8e06c">
  <xsd:schema xmlns:xsd="http://www.w3.org/2001/XMLSchema" xmlns:xs="http://www.w3.org/2001/XMLSchema" xmlns:p="http://schemas.microsoft.com/office/2006/metadata/properties" xmlns:ns2="4641bb85-d0dc-4f02-a1d2-b77c197edb0f" xmlns:ns3="b25cbe31-3735-4970-9d03-8cf8cb871331" targetNamespace="http://schemas.microsoft.com/office/2006/metadata/properties" ma:root="true" ma:fieldsID="05a695b01888c0c7f7dfdb742500c69a" ns2:_="" ns3:_="">
    <xsd:import namespace="4641bb85-d0dc-4f02-a1d2-b77c197edb0f"/>
    <xsd:import namespace="b25cbe31-3735-4970-9d03-8cf8cb8713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41bb85-d0dc-4f02-a1d2-b77c197edb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d3bceb7-60c7-412b-a4f3-74a4213d985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25cbe31-3735-4970-9d03-8cf8cb87133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4198205-0920-4ab3-92c6-81aaa4ea939b}" ma:internalName="TaxCatchAll" ma:showField="CatchAllData" ma:web="b25cbe31-3735-4970-9d03-8cf8cb8713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8217E8-0E54-484D-9093-6D849ED0750E}">
  <ds:schemaRefs>
    <ds:schemaRef ds:uri="http://schemas.microsoft.com/sharepoint/v3/contenttype/forms"/>
  </ds:schemaRefs>
</ds:datastoreItem>
</file>

<file path=customXml/itemProps2.xml><?xml version="1.0" encoding="utf-8"?>
<ds:datastoreItem xmlns:ds="http://schemas.openxmlformats.org/officeDocument/2006/customXml" ds:itemID="{E12BBACA-82FF-4E96-8012-EA5200AA1F7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E2DB220-549F-40E0-94DB-9FE13026977A}"/>
</file>

<file path=docProps/app.xml><?xml version="1.0" encoding="utf-8"?>
<Properties xmlns="http://schemas.openxmlformats.org/officeDocument/2006/extended-properties" xmlns:vt="http://schemas.openxmlformats.org/officeDocument/2006/docPropsVTypes">
  <TotalTime>904</TotalTime>
  <Words>973</Words>
  <Application>Microsoft Office PowerPoint</Application>
  <PresentationFormat>Widescreen</PresentationFormat>
  <Paragraphs>45</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Wingdings 3</vt:lpstr>
      <vt:lpstr>Office Theme</vt:lpstr>
      <vt:lpstr>Spirituality and Mental Health </vt:lpstr>
      <vt:lpstr>What do we mean by mental health?</vt:lpstr>
      <vt:lpstr>Healing and Curing</vt:lpstr>
      <vt:lpstr>Mental Health: Theological and Spiritual Implications</vt:lpstr>
      <vt:lpstr>Mental health challenges are disruptions to people’s stories:  Allen’s story</vt:lpstr>
      <vt:lpstr>PowerPoint Presentation</vt:lpstr>
      <vt:lpstr>Stigma</vt:lpstr>
      <vt:lpstr>Spiritual stigma:  Glenda’s story</vt:lpstr>
      <vt:lpstr>“Casual Theodicy” and dangerous “truth telling”</vt:lpstr>
      <vt:lpstr>Abandoning Christians</vt:lpstr>
      <vt:lpstr>Practising Healing</vt:lpstr>
      <vt:lpstr>Scriptural healing: Developing a mental health hermeneutic</vt:lpstr>
      <vt:lpstr>Richard Baxter o n the blessings of not reading the bible. </vt:lpstr>
      <vt:lpstr>Worship: Healing liturgies</vt:lpstr>
      <vt:lpstr>The problem with worship</vt:lpstr>
      <vt:lpstr>Lament and authenticity</vt:lpstr>
      <vt:lpstr>Holding joy for others</vt:lpstr>
      <vt:lpstr>Creating liturgies that heal</vt:lpstr>
      <vt:lpstr>PowerPoint Presentation</vt:lpstr>
      <vt:lpstr>A strange kind of loneliness</vt:lpstr>
      <vt:lpstr>Love is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Spirituality and Mental Health</dc:title>
  <dc:creator>Swinton, Professor John</dc:creator>
  <cp:lastModifiedBy>Maureen</cp:lastModifiedBy>
  <cp:revision>15</cp:revision>
  <dcterms:created xsi:type="dcterms:W3CDTF">2020-08-17T07:59:52Z</dcterms:created>
  <dcterms:modified xsi:type="dcterms:W3CDTF">2021-06-07T21:37:30Z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0x0101000927F8BEB0115144A90523ED99B79E8F</vt:lpwstr>
  </property>
</Properties>
</file>